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73"/>
  </p:notesMasterIdLst>
  <p:sldIdLst>
    <p:sldId id="332" r:id="rId2"/>
    <p:sldId id="257" r:id="rId3"/>
    <p:sldId id="259" r:id="rId4"/>
    <p:sldId id="258" r:id="rId5"/>
    <p:sldId id="260" r:id="rId6"/>
    <p:sldId id="262" r:id="rId7"/>
    <p:sldId id="261"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287" r:id="rId69"/>
    <p:sldId id="333" r:id="rId70"/>
    <p:sldId id="330" r:id="rId71"/>
    <p:sldId id="336" r:id="rId72"/>
  </p:sldIdLst>
  <p:sldSz cx="6858000" cy="9144000" type="screen4x3"/>
  <p:notesSz cx="6669088" cy="9775825"/>
  <p:defaultText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p:scale>
          <a:sx n="86" d="100"/>
          <a:sy n="86" d="100"/>
        </p:scale>
        <p:origin x="-3138" y="216"/>
      </p:cViewPr>
      <p:guideLst>
        <p:guide orient="horz" pos="2880"/>
        <p:guide pos="216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779150" y="0"/>
            <a:ext cx="2889938" cy="488791"/>
          </a:xfrm>
          <a:prstGeom prst="rect">
            <a:avLst/>
          </a:prstGeom>
        </p:spPr>
        <p:txBody>
          <a:bodyPr vert="horz" lIns="91440" tIns="45720" rIns="91440" bIns="45720" rtlCol="1"/>
          <a:lstStyle>
            <a:lvl1pPr algn="r">
              <a:defRPr sz="1200"/>
            </a:lvl1pPr>
          </a:lstStyle>
          <a:p>
            <a:endParaRPr lang="ar-KW"/>
          </a:p>
        </p:txBody>
      </p:sp>
      <p:sp>
        <p:nvSpPr>
          <p:cNvPr id="3" name="عنصر نائب للتاريخ 2"/>
          <p:cNvSpPr>
            <a:spLocks noGrp="1"/>
          </p:cNvSpPr>
          <p:nvPr>
            <p:ph type="dt" idx="1"/>
          </p:nvPr>
        </p:nvSpPr>
        <p:spPr>
          <a:xfrm>
            <a:off x="1544" y="0"/>
            <a:ext cx="2889938" cy="488791"/>
          </a:xfrm>
          <a:prstGeom prst="rect">
            <a:avLst/>
          </a:prstGeom>
        </p:spPr>
        <p:txBody>
          <a:bodyPr vert="horz" lIns="91440" tIns="45720" rIns="91440" bIns="45720" rtlCol="1"/>
          <a:lstStyle>
            <a:lvl1pPr algn="l">
              <a:defRPr sz="1200"/>
            </a:lvl1pPr>
          </a:lstStyle>
          <a:p>
            <a:fld id="{59B373AA-DFF8-4AC0-AB4F-70B9B36A516E}" type="datetimeFigureOut">
              <a:rPr lang="ar-KW" smtClean="0"/>
              <a:pPr/>
              <a:t>16‏/5‏/1443</a:t>
            </a:fld>
            <a:endParaRPr lang="ar-KW"/>
          </a:p>
        </p:txBody>
      </p:sp>
      <p:sp>
        <p:nvSpPr>
          <p:cNvPr id="4" name="عنصر نائب لصورة الشريحة 3"/>
          <p:cNvSpPr>
            <a:spLocks noGrp="1" noRot="1" noChangeAspect="1"/>
          </p:cNvSpPr>
          <p:nvPr>
            <p:ph type="sldImg" idx="2"/>
          </p:nvPr>
        </p:nvSpPr>
        <p:spPr>
          <a:xfrm>
            <a:off x="1960563" y="733425"/>
            <a:ext cx="2747962" cy="3665538"/>
          </a:xfrm>
          <a:prstGeom prst="rect">
            <a:avLst/>
          </a:prstGeom>
          <a:noFill/>
          <a:ln w="12700">
            <a:solidFill>
              <a:prstClr val="black"/>
            </a:solidFill>
          </a:ln>
        </p:spPr>
        <p:txBody>
          <a:bodyPr vert="horz" lIns="91440" tIns="45720" rIns="91440" bIns="45720" rtlCol="1" anchor="ctr"/>
          <a:lstStyle/>
          <a:p>
            <a:endParaRPr lang="ar-KW"/>
          </a:p>
        </p:txBody>
      </p:sp>
      <p:sp>
        <p:nvSpPr>
          <p:cNvPr id="5" name="عنصر نائب للملاحظات 4"/>
          <p:cNvSpPr>
            <a:spLocks noGrp="1"/>
          </p:cNvSpPr>
          <p:nvPr>
            <p:ph type="body" sz="quarter" idx="3"/>
          </p:nvPr>
        </p:nvSpPr>
        <p:spPr>
          <a:xfrm>
            <a:off x="666909" y="4643517"/>
            <a:ext cx="5335270" cy="4399121"/>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6" name="عنصر نائب للتذييل 5"/>
          <p:cNvSpPr>
            <a:spLocks noGrp="1"/>
          </p:cNvSpPr>
          <p:nvPr>
            <p:ph type="ftr" sz="quarter" idx="4"/>
          </p:nvPr>
        </p:nvSpPr>
        <p:spPr>
          <a:xfrm>
            <a:off x="3779150" y="9285337"/>
            <a:ext cx="2889938" cy="488791"/>
          </a:xfrm>
          <a:prstGeom prst="rect">
            <a:avLst/>
          </a:prstGeom>
        </p:spPr>
        <p:txBody>
          <a:bodyPr vert="horz" lIns="91440" tIns="45720" rIns="91440" bIns="45720" rtlCol="1" anchor="b"/>
          <a:lstStyle>
            <a:lvl1pPr algn="r">
              <a:defRPr sz="1200"/>
            </a:lvl1pPr>
          </a:lstStyle>
          <a:p>
            <a:endParaRPr lang="ar-KW"/>
          </a:p>
        </p:txBody>
      </p:sp>
      <p:sp>
        <p:nvSpPr>
          <p:cNvPr id="7" name="عنصر نائب لرقم الشريحة 6"/>
          <p:cNvSpPr>
            <a:spLocks noGrp="1"/>
          </p:cNvSpPr>
          <p:nvPr>
            <p:ph type="sldNum" sz="quarter" idx="5"/>
          </p:nvPr>
        </p:nvSpPr>
        <p:spPr>
          <a:xfrm>
            <a:off x="1544" y="9285337"/>
            <a:ext cx="2889938" cy="488791"/>
          </a:xfrm>
          <a:prstGeom prst="rect">
            <a:avLst/>
          </a:prstGeom>
        </p:spPr>
        <p:txBody>
          <a:bodyPr vert="horz" lIns="91440" tIns="45720" rIns="91440" bIns="45720" rtlCol="1" anchor="b"/>
          <a:lstStyle>
            <a:lvl1pPr algn="l">
              <a:defRPr sz="1200"/>
            </a:lvl1pPr>
          </a:lstStyle>
          <a:p>
            <a:fld id="{A1474046-0AE5-4DE0-B997-B7AE1EEA0AC1}" type="slidenum">
              <a:rPr lang="ar-KW" smtClean="0"/>
              <a:pPr/>
              <a:t>‹#›</a:t>
            </a:fld>
            <a:endParaRPr lang="ar-KW"/>
          </a:p>
        </p:txBody>
      </p:sp>
    </p:spTree>
    <p:extLst>
      <p:ext uri="{BB962C8B-B14F-4D97-AF65-F5344CB8AC3E}">
        <p14:creationId xmlns:p14="http://schemas.microsoft.com/office/powerpoint/2010/main" val="288362219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KW" dirty="0"/>
          </a:p>
        </p:txBody>
      </p:sp>
      <p:sp>
        <p:nvSpPr>
          <p:cNvPr id="4" name="عنصر نائب لرقم الشريحة 3"/>
          <p:cNvSpPr>
            <a:spLocks noGrp="1"/>
          </p:cNvSpPr>
          <p:nvPr>
            <p:ph type="sldNum" sz="quarter" idx="10"/>
          </p:nvPr>
        </p:nvSpPr>
        <p:spPr/>
        <p:txBody>
          <a:bodyPr/>
          <a:lstStyle/>
          <a:p>
            <a:fld id="{A1474046-0AE5-4DE0-B997-B7AE1EEA0AC1}" type="slidenum">
              <a:rPr lang="ar-KW" smtClean="0"/>
              <a:pPr/>
              <a:t>2</a:t>
            </a:fld>
            <a:endParaRPr lang="ar-KW"/>
          </a:p>
        </p:txBody>
      </p:sp>
    </p:spTree>
    <p:extLst>
      <p:ext uri="{BB962C8B-B14F-4D97-AF65-F5344CB8AC3E}">
        <p14:creationId xmlns:p14="http://schemas.microsoft.com/office/powerpoint/2010/main" val="68156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KW" dirty="0"/>
          </a:p>
        </p:txBody>
      </p:sp>
      <p:sp>
        <p:nvSpPr>
          <p:cNvPr id="4" name="عنصر نائب لرقم الشريحة 3"/>
          <p:cNvSpPr>
            <a:spLocks noGrp="1"/>
          </p:cNvSpPr>
          <p:nvPr>
            <p:ph type="sldNum" sz="quarter" idx="10"/>
          </p:nvPr>
        </p:nvSpPr>
        <p:spPr/>
        <p:txBody>
          <a:bodyPr/>
          <a:lstStyle/>
          <a:p>
            <a:fld id="{A1474046-0AE5-4DE0-B997-B7AE1EEA0AC1}" type="slidenum">
              <a:rPr lang="ar-KW" smtClean="0"/>
              <a:pPr/>
              <a:t>7</a:t>
            </a:fld>
            <a:endParaRPr lang="ar-KW"/>
          </a:p>
        </p:txBody>
      </p:sp>
    </p:spTree>
    <p:extLst>
      <p:ext uri="{BB962C8B-B14F-4D97-AF65-F5344CB8AC3E}">
        <p14:creationId xmlns:p14="http://schemas.microsoft.com/office/powerpoint/2010/main" val="827822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KW" dirty="0"/>
          </a:p>
        </p:txBody>
      </p:sp>
      <p:sp>
        <p:nvSpPr>
          <p:cNvPr id="4" name="عنصر نائب لرقم الشريحة 3"/>
          <p:cNvSpPr>
            <a:spLocks noGrp="1"/>
          </p:cNvSpPr>
          <p:nvPr>
            <p:ph type="sldNum" sz="quarter" idx="10"/>
          </p:nvPr>
        </p:nvSpPr>
        <p:spPr/>
        <p:txBody>
          <a:bodyPr/>
          <a:lstStyle/>
          <a:p>
            <a:fld id="{A1474046-0AE5-4DE0-B997-B7AE1EEA0AC1}" type="slidenum">
              <a:rPr lang="ar-KW" smtClean="0"/>
              <a:pPr/>
              <a:t>51</a:t>
            </a:fld>
            <a:endParaRPr lang="ar-KW"/>
          </a:p>
        </p:txBody>
      </p:sp>
    </p:spTree>
    <p:extLst>
      <p:ext uri="{BB962C8B-B14F-4D97-AF65-F5344CB8AC3E}">
        <p14:creationId xmlns:p14="http://schemas.microsoft.com/office/powerpoint/2010/main" val="2095197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514350" y="2840568"/>
            <a:ext cx="5829300" cy="1960033"/>
          </a:xfrm>
        </p:spPr>
        <p:txBody>
          <a:bodyPr/>
          <a:lstStyle/>
          <a:p>
            <a:r>
              <a:rPr lang="ar-SA"/>
              <a:t>انقر لتحرير نمط العنوان الرئيسي</a:t>
            </a:r>
            <a:endParaRPr lang="ar-KW"/>
          </a:p>
        </p:txBody>
      </p:sp>
      <p:sp>
        <p:nvSpPr>
          <p:cNvPr id="3" name="عنوان فرعي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KW"/>
          </a:p>
        </p:txBody>
      </p:sp>
      <p:sp>
        <p:nvSpPr>
          <p:cNvPr id="4" name="عنصر نائب للتاريخ 3"/>
          <p:cNvSpPr>
            <a:spLocks noGrp="1"/>
          </p:cNvSpPr>
          <p:nvPr>
            <p:ph type="dt" sz="half" idx="10"/>
          </p:nvPr>
        </p:nvSpPr>
        <p:spPr/>
        <p:txBody>
          <a:bodyPr/>
          <a:lstStyle/>
          <a:p>
            <a:fld id="{719A1472-4C05-43CA-ACE4-F348A4B6A351}" type="datetimeFigureOut">
              <a:rPr lang="ar-KW" smtClean="0"/>
              <a:pPr/>
              <a:t>16‏/5‏/1443</a:t>
            </a:fld>
            <a:endParaRPr lang="ar-KW"/>
          </a:p>
        </p:txBody>
      </p:sp>
      <p:sp>
        <p:nvSpPr>
          <p:cNvPr id="5" name="عنصر نائب للتذييل 4"/>
          <p:cNvSpPr>
            <a:spLocks noGrp="1"/>
          </p:cNvSpPr>
          <p:nvPr>
            <p:ph type="ftr" sz="quarter" idx="11"/>
          </p:nvPr>
        </p:nvSpPr>
        <p:spPr/>
        <p:txBody>
          <a:bodyPr/>
          <a:lstStyle/>
          <a:p>
            <a:endParaRPr lang="ar-KW"/>
          </a:p>
        </p:txBody>
      </p:sp>
      <p:sp>
        <p:nvSpPr>
          <p:cNvPr id="6" name="عنصر نائب لرقم الشريحة 5"/>
          <p:cNvSpPr>
            <a:spLocks noGrp="1"/>
          </p:cNvSpPr>
          <p:nvPr>
            <p:ph type="sldNum" sz="quarter" idx="12"/>
          </p:nvPr>
        </p:nvSpPr>
        <p:spPr/>
        <p:txBody>
          <a:bodyPr/>
          <a:lstStyle/>
          <a:p>
            <a:fld id="{CC490144-0736-46F1-A5AD-E8BDB0370F81}" type="slidenum">
              <a:rPr lang="ar-KW" smtClean="0"/>
              <a:pPr/>
              <a:t>‹#›</a:t>
            </a:fld>
            <a:endParaRPr lang="ar-KW"/>
          </a:p>
        </p:txBody>
      </p:sp>
    </p:spTree>
    <p:extLst>
      <p:ext uri="{BB962C8B-B14F-4D97-AF65-F5344CB8AC3E}">
        <p14:creationId xmlns:p14="http://schemas.microsoft.com/office/powerpoint/2010/main" val="2291114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KW"/>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p:cNvSpPr>
            <a:spLocks noGrp="1"/>
          </p:cNvSpPr>
          <p:nvPr>
            <p:ph type="dt" sz="half" idx="10"/>
          </p:nvPr>
        </p:nvSpPr>
        <p:spPr/>
        <p:txBody>
          <a:bodyPr/>
          <a:lstStyle/>
          <a:p>
            <a:fld id="{719A1472-4C05-43CA-ACE4-F348A4B6A351}" type="datetimeFigureOut">
              <a:rPr lang="ar-KW" smtClean="0"/>
              <a:pPr/>
              <a:t>16‏/5‏/1443</a:t>
            </a:fld>
            <a:endParaRPr lang="ar-KW"/>
          </a:p>
        </p:txBody>
      </p:sp>
      <p:sp>
        <p:nvSpPr>
          <p:cNvPr id="5" name="عنصر نائب للتذييل 4"/>
          <p:cNvSpPr>
            <a:spLocks noGrp="1"/>
          </p:cNvSpPr>
          <p:nvPr>
            <p:ph type="ftr" sz="quarter" idx="11"/>
          </p:nvPr>
        </p:nvSpPr>
        <p:spPr/>
        <p:txBody>
          <a:bodyPr/>
          <a:lstStyle/>
          <a:p>
            <a:endParaRPr lang="ar-KW"/>
          </a:p>
        </p:txBody>
      </p:sp>
      <p:sp>
        <p:nvSpPr>
          <p:cNvPr id="6" name="عنصر نائب لرقم الشريحة 5"/>
          <p:cNvSpPr>
            <a:spLocks noGrp="1"/>
          </p:cNvSpPr>
          <p:nvPr>
            <p:ph type="sldNum" sz="quarter" idx="12"/>
          </p:nvPr>
        </p:nvSpPr>
        <p:spPr/>
        <p:txBody>
          <a:bodyPr/>
          <a:lstStyle/>
          <a:p>
            <a:fld id="{CC490144-0736-46F1-A5AD-E8BDB0370F81}" type="slidenum">
              <a:rPr lang="ar-KW" smtClean="0"/>
              <a:pPr/>
              <a:t>‹#›</a:t>
            </a:fld>
            <a:endParaRPr lang="ar-KW"/>
          </a:p>
        </p:txBody>
      </p:sp>
    </p:spTree>
    <p:extLst>
      <p:ext uri="{BB962C8B-B14F-4D97-AF65-F5344CB8AC3E}">
        <p14:creationId xmlns:p14="http://schemas.microsoft.com/office/powerpoint/2010/main" val="2402213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3729037" y="488951"/>
            <a:ext cx="1157288" cy="10401300"/>
          </a:xfrm>
        </p:spPr>
        <p:txBody>
          <a:bodyPr vert="eaVert"/>
          <a:lstStyle/>
          <a:p>
            <a:r>
              <a:rPr lang="ar-SA"/>
              <a:t>انقر لتحرير نمط العنوان الرئيسي</a:t>
            </a:r>
            <a:endParaRPr lang="ar-KW"/>
          </a:p>
        </p:txBody>
      </p:sp>
      <p:sp>
        <p:nvSpPr>
          <p:cNvPr id="3" name="عنصر نائب للعنوان العمودي 2"/>
          <p:cNvSpPr>
            <a:spLocks noGrp="1"/>
          </p:cNvSpPr>
          <p:nvPr>
            <p:ph type="body" orient="vert" idx="1"/>
          </p:nvPr>
        </p:nvSpPr>
        <p:spPr>
          <a:xfrm>
            <a:off x="257175" y="488951"/>
            <a:ext cx="3357563" cy="10401300"/>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p:cNvSpPr>
            <a:spLocks noGrp="1"/>
          </p:cNvSpPr>
          <p:nvPr>
            <p:ph type="dt" sz="half" idx="10"/>
          </p:nvPr>
        </p:nvSpPr>
        <p:spPr/>
        <p:txBody>
          <a:bodyPr/>
          <a:lstStyle/>
          <a:p>
            <a:fld id="{719A1472-4C05-43CA-ACE4-F348A4B6A351}" type="datetimeFigureOut">
              <a:rPr lang="ar-KW" smtClean="0"/>
              <a:pPr/>
              <a:t>16‏/5‏/1443</a:t>
            </a:fld>
            <a:endParaRPr lang="ar-KW"/>
          </a:p>
        </p:txBody>
      </p:sp>
      <p:sp>
        <p:nvSpPr>
          <p:cNvPr id="5" name="عنصر نائب للتذييل 4"/>
          <p:cNvSpPr>
            <a:spLocks noGrp="1"/>
          </p:cNvSpPr>
          <p:nvPr>
            <p:ph type="ftr" sz="quarter" idx="11"/>
          </p:nvPr>
        </p:nvSpPr>
        <p:spPr/>
        <p:txBody>
          <a:bodyPr/>
          <a:lstStyle/>
          <a:p>
            <a:endParaRPr lang="ar-KW"/>
          </a:p>
        </p:txBody>
      </p:sp>
      <p:sp>
        <p:nvSpPr>
          <p:cNvPr id="6" name="عنصر نائب لرقم الشريحة 5"/>
          <p:cNvSpPr>
            <a:spLocks noGrp="1"/>
          </p:cNvSpPr>
          <p:nvPr>
            <p:ph type="sldNum" sz="quarter" idx="12"/>
          </p:nvPr>
        </p:nvSpPr>
        <p:spPr/>
        <p:txBody>
          <a:bodyPr/>
          <a:lstStyle/>
          <a:p>
            <a:fld id="{CC490144-0736-46F1-A5AD-E8BDB0370F81}" type="slidenum">
              <a:rPr lang="ar-KW" smtClean="0"/>
              <a:pPr/>
              <a:t>‹#›</a:t>
            </a:fld>
            <a:endParaRPr lang="ar-KW"/>
          </a:p>
        </p:txBody>
      </p:sp>
    </p:spTree>
    <p:extLst>
      <p:ext uri="{BB962C8B-B14F-4D97-AF65-F5344CB8AC3E}">
        <p14:creationId xmlns:p14="http://schemas.microsoft.com/office/powerpoint/2010/main" val="3494561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KW"/>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p:cNvSpPr>
            <a:spLocks noGrp="1"/>
          </p:cNvSpPr>
          <p:nvPr>
            <p:ph type="dt" sz="half" idx="10"/>
          </p:nvPr>
        </p:nvSpPr>
        <p:spPr/>
        <p:txBody>
          <a:bodyPr/>
          <a:lstStyle/>
          <a:p>
            <a:fld id="{719A1472-4C05-43CA-ACE4-F348A4B6A351}" type="datetimeFigureOut">
              <a:rPr lang="ar-KW" smtClean="0"/>
              <a:pPr/>
              <a:t>16‏/5‏/1443</a:t>
            </a:fld>
            <a:endParaRPr lang="ar-KW"/>
          </a:p>
        </p:txBody>
      </p:sp>
      <p:sp>
        <p:nvSpPr>
          <p:cNvPr id="5" name="عنصر نائب للتذييل 4"/>
          <p:cNvSpPr>
            <a:spLocks noGrp="1"/>
          </p:cNvSpPr>
          <p:nvPr>
            <p:ph type="ftr" sz="quarter" idx="11"/>
          </p:nvPr>
        </p:nvSpPr>
        <p:spPr/>
        <p:txBody>
          <a:bodyPr/>
          <a:lstStyle/>
          <a:p>
            <a:endParaRPr lang="ar-KW"/>
          </a:p>
        </p:txBody>
      </p:sp>
      <p:sp>
        <p:nvSpPr>
          <p:cNvPr id="6" name="عنصر نائب لرقم الشريحة 5"/>
          <p:cNvSpPr>
            <a:spLocks noGrp="1"/>
          </p:cNvSpPr>
          <p:nvPr>
            <p:ph type="sldNum" sz="quarter" idx="12"/>
          </p:nvPr>
        </p:nvSpPr>
        <p:spPr/>
        <p:txBody>
          <a:bodyPr/>
          <a:lstStyle/>
          <a:p>
            <a:fld id="{CC490144-0736-46F1-A5AD-E8BDB0370F81}" type="slidenum">
              <a:rPr lang="ar-KW" smtClean="0"/>
              <a:pPr/>
              <a:t>‹#›</a:t>
            </a:fld>
            <a:endParaRPr lang="ar-KW"/>
          </a:p>
        </p:txBody>
      </p:sp>
    </p:spTree>
    <p:extLst>
      <p:ext uri="{BB962C8B-B14F-4D97-AF65-F5344CB8AC3E}">
        <p14:creationId xmlns:p14="http://schemas.microsoft.com/office/powerpoint/2010/main" val="831180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541735" y="5875867"/>
            <a:ext cx="5829300" cy="1816100"/>
          </a:xfrm>
        </p:spPr>
        <p:txBody>
          <a:bodyPr anchor="t"/>
          <a:lstStyle>
            <a:lvl1pPr algn="r">
              <a:defRPr sz="4000" b="1" cap="all"/>
            </a:lvl1pPr>
          </a:lstStyle>
          <a:p>
            <a:r>
              <a:rPr lang="ar-SA"/>
              <a:t>انقر لتحرير نمط العنوان الرئيسي</a:t>
            </a:r>
            <a:endParaRPr lang="ar-KW"/>
          </a:p>
        </p:txBody>
      </p:sp>
      <p:sp>
        <p:nvSpPr>
          <p:cNvPr id="3" name="عنصر نائب للنص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719A1472-4C05-43CA-ACE4-F348A4B6A351}" type="datetimeFigureOut">
              <a:rPr lang="ar-KW" smtClean="0"/>
              <a:pPr/>
              <a:t>16‏/5‏/1443</a:t>
            </a:fld>
            <a:endParaRPr lang="ar-KW"/>
          </a:p>
        </p:txBody>
      </p:sp>
      <p:sp>
        <p:nvSpPr>
          <p:cNvPr id="5" name="عنصر نائب للتذييل 4"/>
          <p:cNvSpPr>
            <a:spLocks noGrp="1"/>
          </p:cNvSpPr>
          <p:nvPr>
            <p:ph type="ftr" sz="quarter" idx="11"/>
          </p:nvPr>
        </p:nvSpPr>
        <p:spPr/>
        <p:txBody>
          <a:bodyPr/>
          <a:lstStyle/>
          <a:p>
            <a:endParaRPr lang="ar-KW"/>
          </a:p>
        </p:txBody>
      </p:sp>
      <p:sp>
        <p:nvSpPr>
          <p:cNvPr id="6" name="عنصر نائب لرقم الشريحة 5"/>
          <p:cNvSpPr>
            <a:spLocks noGrp="1"/>
          </p:cNvSpPr>
          <p:nvPr>
            <p:ph type="sldNum" sz="quarter" idx="12"/>
          </p:nvPr>
        </p:nvSpPr>
        <p:spPr/>
        <p:txBody>
          <a:bodyPr/>
          <a:lstStyle/>
          <a:p>
            <a:fld id="{CC490144-0736-46F1-A5AD-E8BDB0370F81}" type="slidenum">
              <a:rPr lang="ar-KW" smtClean="0"/>
              <a:pPr/>
              <a:t>‹#›</a:t>
            </a:fld>
            <a:endParaRPr lang="ar-KW"/>
          </a:p>
        </p:txBody>
      </p:sp>
    </p:spTree>
    <p:extLst>
      <p:ext uri="{BB962C8B-B14F-4D97-AF65-F5344CB8AC3E}">
        <p14:creationId xmlns:p14="http://schemas.microsoft.com/office/powerpoint/2010/main" val="548796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KW"/>
          </a:p>
        </p:txBody>
      </p:sp>
      <p:sp>
        <p:nvSpPr>
          <p:cNvPr id="3" name="عنصر نائب للمحتوى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محتوى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تاريخ 4"/>
          <p:cNvSpPr>
            <a:spLocks noGrp="1"/>
          </p:cNvSpPr>
          <p:nvPr>
            <p:ph type="dt" sz="half" idx="10"/>
          </p:nvPr>
        </p:nvSpPr>
        <p:spPr/>
        <p:txBody>
          <a:bodyPr/>
          <a:lstStyle/>
          <a:p>
            <a:fld id="{719A1472-4C05-43CA-ACE4-F348A4B6A351}" type="datetimeFigureOut">
              <a:rPr lang="ar-KW" smtClean="0"/>
              <a:pPr/>
              <a:t>16‏/5‏/1443</a:t>
            </a:fld>
            <a:endParaRPr lang="ar-KW"/>
          </a:p>
        </p:txBody>
      </p:sp>
      <p:sp>
        <p:nvSpPr>
          <p:cNvPr id="6" name="عنصر نائب للتذييل 5"/>
          <p:cNvSpPr>
            <a:spLocks noGrp="1"/>
          </p:cNvSpPr>
          <p:nvPr>
            <p:ph type="ftr" sz="quarter" idx="11"/>
          </p:nvPr>
        </p:nvSpPr>
        <p:spPr/>
        <p:txBody>
          <a:bodyPr/>
          <a:lstStyle/>
          <a:p>
            <a:endParaRPr lang="ar-KW"/>
          </a:p>
        </p:txBody>
      </p:sp>
      <p:sp>
        <p:nvSpPr>
          <p:cNvPr id="7" name="عنصر نائب لرقم الشريحة 6"/>
          <p:cNvSpPr>
            <a:spLocks noGrp="1"/>
          </p:cNvSpPr>
          <p:nvPr>
            <p:ph type="sldNum" sz="quarter" idx="12"/>
          </p:nvPr>
        </p:nvSpPr>
        <p:spPr/>
        <p:txBody>
          <a:bodyPr/>
          <a:lstStyle/>
          <a:p>
            <a:fld id="{CC490144-0736-46F1-A5AD-E8BDB0370F81}" type="slidenum">
              <a:rPr lang="ar-KW" smtClean="0"/>
              <a:pPr/>
              <a:t>‹#›</a:t>
            </a:fld>
            <a:endParaRPr lang="ar-KW"/>
          </a:p>
        </p:txBody>
      </p:sp>
    </p:spTree>
    <p:extLst>
      <p:ext uri="{BB962C8B-B14F-4D97-AF65-F5344CB8AC3E}">
        <p14:creationId xmlns:p14="http://schemas.microsoft.com/office/powerpoint/2010/main" val="4243368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342900" y="366184"/>
            <a:ext cx="6172200" cy="1524000"/>
          </a:xfrm>
        </p:spPr>
        <p:txBody>
          <a:bodyPr/>
          <a:lstStyle>
            <a:lvl1pPr>
              <a:defRPr/>
            </a:lvl1pPr>
          </a:lstStyle>
          <a:p>
            <a:r>
              <a:rPr lang="ar-SA"/>
              <a:t>انقر لتحرير نمط العنوان الرئيسي</a:t>
            </a:r>
            <a:endParaRPr lang="ar-KW"/>
          </a:p>
        </p:txBody>
      </p:sp>
      <p:sp>
        <p:nvSpPr>
          <p:cNvPr id="3" name="عنصر نائب للنص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5" name="عنصر نائب للنص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7" name="عنصر نائب للتاريخ 6"/>
          <p:cNvSpPr>
            <a:spLocks noGrp="1"/>
          </p:cNvSpPr>
          <p:nvPr>
            <p:ph type="dt" sz="half" idx="10"/>
          </p:nvPr>
        </p:nvSpPr>
        <p:spPr/>
        <p:txBody>
          <a:bodyPr/>
          <a:lstStyle/>
          <a:p>
            <a:fld id="{719A1472-4C05-43CA-ACE4-F348A4B6A351}" type="datetimeFigureOut">
              <a:rPr lang="ar-KW" smtClean="0"/>
              <a:pPr/>
              <a:t>16‏/5‏/1443</a:t>
            </a:fld>
            <a:endParaRPr lang="ar-KW"/>
          </a:p>
        </p:txBody>
      </p:sp>
      <p:sp>
        <p:nvSpPr>
          <p:cNvPr id="8" name="عنصر نائب للتذييل 7"/>
          <p:cNvSpPr>
            <a:spLocks noGrp="1"/>
          </p:cNvSpPr>
          <p:nvPr>
            <p:ph type="ftr" sz="quarter" idx="11"/>
          </p:nvPr>
        </p:nvSpPr>
        <p:spPr/>
        <p:txBody>
          <a:bodyPr/>
          <a:lstStyle/>
          <a:p>
            <a:endParaRPr lang="ar-KW"/>
          </a:p>
        </p:txBody>
      </p:sp>
      <p:sp>
        <p:nvSpPr>
          <p:cNvPr id="9" name="عنصر نائب لرقم الشريحة 8"/>
          <p:cNvSpPr>
            <a:spLocks noGrp="1"/>
          </p:cNvSpPr>
          <p:nvPr>
            <p:ph type="sldNum" sz="quarter" idx="12"/>
          </p:nvPr>
        </p:nvSpPr>
        <p:spPr/>
        <p:txBody>
          <a:bodyPr/>
          <a:lstStyle/>
          <a:p>
            <a:fld id="{CC490144-0736-46F1-A5AD-E8BDB0370F81}" type="slidenum">
              <a:rPr lang="ar-KW" smtClean="0"/>
              <a:pPr/>
              <a:t>‹#›</a:t>
            </a:fld>
            <a:endParaRPr lang="ar-KW"/>
          </a:p>
        </p:txBody>
      </p:sp>
    </p:spTree>
    <p:extLst>
      <p:ext uri="{BB962C8B-B14F-4D97-AF65-F5344CB8AC3E}">
        <p14:creationId xmlns:p14="http://schemas.microsoft.com/office/powerpoint/2010/main" val="4064911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KW"/>
          </a:p>
        </p:txBody>
      </p:sp>
      <p:sp>
        <p:nvSpPr>
          <p:cNvPr id="3" name="عنصر نائب للتاريخ 2"/>
          <p:cNvSpPr>
            <a:spLocks noGrp="1"/>
          </p:cNvSpPr>
          <p:nvPr>
            <p:ph type="dt" sz="half" idx="10"/>
          </p:nvPr>
        </p:nvSpPr>
        <p:spPr/>
        <p:txBody>
          <a:bodyPr/>
          <a:lstStyle/>
          <a:p>
            <a:fld id="{719A1472-4C05-43CA-ACE4-F348A4B6A351}" type="datetimeFigureOut">
              <a:rPr lang="ar-KW" smtClean="0"/>
              <a:pPr/>
              <a:t>16‏/5‏/1443</a:t>
            </a:fld>
            <a:endParaRPr lang="ar-KW"/>
          </a:p>
        </p:txBody>
      </p:sp>
      <p:sp>
        <p:nvSpPr>
          <p:cNvPr id="4" name="عنصر نائب للتذييل 3"/>
          <p:cNvSpPr>
            <a:spLocks noGrp="1"/>
          </p:cNvSpPr>
          <p:nvPr>
            <p:ph type="ftr" sz="quarter" idx="11"/>
          </p:nvPr>
        </p:nvSpPr>
        <p:spPr/>
        <p:txBody>
          <a:bodyPr/>
          <a:lstStyle/>
          <a:p>
            <a:endParaRPr lang="ar-KW"/>
          </a:p>
        </p:txBody>
      </p:sp>
      <p:sp>
        <p:nvSpPr>
          <p:cNvPr id="5" name="عنصر نائب لرقم الشريحة 4"/>
          <p:cNvSpPr>
            <a:spLocks noGrp="1"/>
          </p:cNvSpPr>
          <p:nvPr>
            <p:ph type="sldNum" sz="quarter" idx="12"/>
          </p:nvPr>
        </p:nvSpPr>
        <p:spPr/>
        <p:txBody>
          <a:bodyPr/>
          <a:lstStyle/>
          <a:p>
            <a:fld id="{CC490144-0736-46F1-A5AD-E8BDB0370F81}" type="slidenum">
              <a:rPr lang="ar-KW" smtClean="0"/>
              <a:pPr/>
              <a:t>‹#›</a:t>
            </a:fld>
            <a:endParaRPr lang="ar-KW"/>
          </a:p>
        </p:txBody>
      </p:sp>
    </p:spTree>
    <p:extLst>
      <p:ext uri="{BB962C8B-B14F-4D97-AF65-F5344CB8AC3E}">
        <p14:creationId xmlns:p14="http://schemas.microsoft.com/office/powerpoint/2010/main" val="3112294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719A1472-4C05-43CA-ACE4-F348A4B6A351}" type="datetimeFigureOut">
              <a:rPr lang="ar-KW" smtClean="0"/>
              <a:pPr/>
              <a:t>16‏/5‏/1443</a:t>
            </a:fld>
            <a:endParaRPr lang="ar-KW"/>
          </a:p>
        </p:txBody>
      </p:sp>
      <p:sp>
        <p:nvSpPr>
          <p:cNvPr id="3" name="عنصر نائب للتذييل 2"/>
          <p:cNvSpPr>
            <a:spLocks noGrp="1"/>
          </p:cNvSpPr>
          <p:nvPr>
            <p:ph type="ftr" sz="quarter" idx="11"/>
          </p:nvPr>
        </p:nvSpPr>
        <p:spPr/>
        <p:txBody>
          <a:bodyPr/>
          <a:lstStyle/>
          <a:p>
            <a:endParaRPr lang="ar-KW"/>
          </a:p>
        </p:txBody>
      </p:sp>
      <p:sp>
        <p:nvSpPr>
          <p:cNvPr id="4" name="عنصر نائب لرقم الشريحة 3"/>
          <p:cNvSpPr>
            <a:spLocks noGrp="1"/>
          </p:cNvSpPr>
          <p:nvPr>
            <p:ph type="sldNum" sz="quarter" idx="12"/>
          </p:nvPr>
        </p:nvSpPr>
        <p:spPr/>
        <p:txBody>
          <a:bodyPr/>
          <a:lstStyle/>
          <a:p>
            <a:fld id="{CC490144-0736-46F1-A5AD-E8BDB0370F81}" type="slidenum">
              <a:rPr lang="ar-KW" smtClean="0"/>
              <a:pPr/>
              <a:t>‹#›</a:t>
            </a:fld>
            <a:endParaRPr lang="ar-KW"/>
          </a:p>
        </p:txBody>
      </p:sp>
    </p:spTree>
    <p:extLst>
      <p:ext uri="{BB962C8B-B14F-4D97-AF65-F5344CB8AC3E}">
        <p14:creationId xmlns:p14="http://schemas.microsoft.com/office/powerpoint/2010/main" val="3924247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342900" y="364067"/>
            <a:ext cx="2256235" cy="1549400"/>
          </a:xfrm>
        </p:spPr>
        <p:txBody>
          <a:bodyPr anchor="b"/>
          <a:lstStyle>
            <a:lvl1pPr algn="r">
              <a:defRPr sz="2000" b="1"/>
            </a:lvl1pPr>
          </a:lstStyle>
          <a:p>
            <a:r>
              <a:rPr lang="ar-SA"/>
              <a:t>انقر لتحرير نمط العنوان الرئيسي</a:t>
            </a:r>
            <a:endParaRPr lang="ar-KW"/>
          </a:p>
        </p:txBody>
      </p:sp>
      <p:sp>
        <p:nvSpPr>
          <p:cNvPr id="3" name="عنصر نائب للمحتوى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نص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719A1472-4C05-43CA-ACE4-F348A4B6A351}" type="datetimeFigureOut">
              <a:rPr lang="ar-KW" smtClean="0"/>
              <a:pPr/>
              <a:t>16‏/5‏/1443</a:t>
            </a:fld>
            <a:endParaRPr lang="ar-KW"/>
          </a:p>
        </p:txBody>
      </p:sp>
      <p:sp>
        <p:nvSpPr>
          <p:cNvPr id="6" name="عنصر نائب للتذييل 5"/>
          <p:cNvSpPr>
            <a:spLocks noGrp="1"/>
          </p:cNvSpPr>
          <p:nvPr>
            <p:ph type="ftr" sz="quarter" idx="11"/>
          </p:nvPr>
        </p:nvSpPr>
        <p:spPr/>
        <p:txBody>
          <a:bodyPr/>
          <a:lstStyle/>
          <a:p>
            <a:endParaRPr lang="ar-KW"/>
          </a:p>
        </p:txBody>
      </p:sp>
      <p:sp>
        <p:nvSpPr>
          <p:cNvPr id="7" name="عنصر نائب لرقم الشريحة 6"/>
          <p:cNvSpPr>
            <a:spLocks noGrp="1"/>
          </p:cNvSpPr>
          <p:nvPr>
            <p:ph type="sldNum" sz="quarter" idx="12"/>
          </p:nvPr>
        </p:nvSpPr>
        <p:spPr/>
        <p:txBody>
          <a:bodyPr/>
          <a:lstStyle/>
          <a:p>
            <a:fld id="{CC490144-0736-46F1-A5AD-E8BDB0370F81}" type="slidenum">
              <a:rPr lang="ar-KW" smtClean="0"/>
              <a:pPr/>
              <a:t>‹#›</a:t>
            </a:fld>
            <a:endParaRPr lang="ar-KW"/>
          </a:p>
        </p:txBody>
      </p:sp>
    </p:spTree>
    <p:extLst>
      <p:ext uri="{BB962C8B-B14F-4D97-AF65-F5344CB8AC3E}">
        <p14:creationId xmlns:p14="http://schemas.microsoft.com/office/powerpoint/2010/main" val="739493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344216" y="6400800"/>
            <a:ext cx="4114800" cy="755651"/>
          </a:xfrm>
        </p:spPr>
        <p:txBody>
          <a:bodyPr anchor="b"/>
          <a:lstStyle>
            <a:lvl1pPr algn="r">
              <a:defRPr sz="2000" b="1"/>
            </a:lvl1pPr>
          </a:lstStyle>
          <a:p>
            <a:r>
              <a:rPr lang="ar-SA"/>
              <a:t>انقر لتحرير نمط العنوان الرئيسي</a:t>
            </a:r>
            <a:endParaRPr lang="ar-KW"/>
          </a:p>
        </p:txBody>
      </p:sp>
      <p:sp>
        <p:nvSpPr>
          <p:cNvPr id="3" name="عنصر نائب للصورة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عنصر نائب للنص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719A1472-4C05-43CA-ACE4-F348A4B6A351}" type="datetimeFigureOut">
              <a:rPr lang="ar-KW" smtClean="0"/>
              <a:pPr/>
              <a:t>16‏/5‏/1443</a:t>
            </a:fld>
            <a:endParaRPr lang="ar-KW"/>
          </a:p>
        </p:txBody>
      </p:sp>
      <p:sp>
        <p:nvSpPr>
          <p:cNvPr id="6" name="عنصر نائب للتذييل 5"/>
          <p:cNvSpPr>
            <a:spLocks noGrp="1"/>
          </p:cNvSpPr>
          <p:nvPr>
            <p:ph type="ftr" sz="quarter" idx="11"/>
          </p:nvPr>
        </p:nvSpPr>
        <p:spPr/>
        <p:txBody>
          <a:bodyPr/>
          <a:lstStyle/>
          <a:p>
            <a:endParaRPr lang="ar-KW"/>
          </a:p>
        </p:txBody>
      </p:sp>
      <p:sp>
        <p:nvSpPr>
          <p:cNvPr id="7" name="عنصر نائب لرقم الشريحة 6"/>
          <p:cNvSpPr>
            <a:spLocks noGrp="1"/>
          </p:cNvSpPr>
          <p:nvPr>
            <p:ph type="sldNum" sz="quarter" idx="12"/>
          </p:nvPr>
        </p:nvSpPr>
        <p:spPr/>
        <p:txBody>
          <a:bodyPr/>
          <a:lstStyle/>
          <a:p>
            <a:fld id="{CC490144-0736-46F1-A5AD-E8BDB0370F81}" type="slidenum">
              <a:rPr lang="ar-KW" smtClean="0"/>
              <a:pPr/>
              <a:t>‹#›</a:t>
            </a:fld>
            <a:endParaRPr lang="ar-KW"/>
          </a:p>
        </p:txBody>
      </p:sp>
    </p:spTree>
    <p:extLst>
      <p:ext uri="{BB962C8B-B14F-4D97-AF65-F5344CB8AC3E}">
        <p14:creationId xmlns:p14="http://schemas.microsoft.com/office/powerpoint/2010/main" val="3332208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342900" y="366184"/>
            <a:ext cx="6172200" cy="1524000"/>
          </a:xfrm>
          <a:prstGeom prst="rect">
            <a:avLst/>
          </a:prstGeom>
        </p:spPr>
        <p:txBody>
          <a:bodyPr vert="horz" lIns="91440" tIns="45720" rIns="91440" bIns="45720" rtlCol="1" anchor="ctr">
            <a:normAutofit/>
          </a:bodyPr>
          <a:lstStyle/>
          <a:p>
            <a:r>
              <a:rPr lang="ar-SA"/>
              <a:t>انقر لتحرير نمط العنوان الرئيسي</a:t>
            </a:r>
            <a:endParaRPr lang="ar-KW"/>
          </a:p>
        </p:txBody>
      </p:sp>
      <p:sp>
        <p:nvSpPr>
          <p:cNvPr id="3" name="عنصر نائب للنص 2"/>
          <p:cNvSpPr>
            <a:spLocks noGrp="1"/>
          </p:cNvSpPr>
          <p:nvPr>
            <p:ph type="body" idx="1"/>
          </p:nvPr>
        </p:nvSpPr>
        <p:spPr>
          <a:xfrm>
            <a:off x="342900" y="2133601"/>
            <a:ext cx="6172200" cy="6034617"/>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p:cNvSpPr>
            <a:spLocks noGrp="1"/>
          </p:cNvSpPr>
          <p:nvPr>
            <p:ph type="dt" sz="half" idx="2"/>
          </p:nvPr>
        </p:nvSpPr>
        <p:spPr>
          <a:xfrm>
            <a:off x="4914900" y="8475134"/>
            <a:ext cx="1600200" cy="486833"/>
          </a:xfrm>
          <a:prstGeom prst="rect">
            <a:avLst/>
          </a:prstGeom>
        </p:spPr>
        <p:txBody>
          <a:bodyPr vert="horz" lIns="91440" tIns="45720" rIns="91440" bIns="45720" rtlCol="1" anchor="ctr"/>
          <a:lstStyle>
            <a:lvl1pPr algn="r">
              <a:defRPr sz="1200">
                <a:solidFill>
                  <a:schemeClr val="tx1">
                    <a:tint val="75000"/>
                  </a:schemeClr>
                </a:solidFill>
              </a:defRPr>
            </a:lvl1pPr>
          </a:lstStyle>
          <a:p>
            <a:fld id="{719A1472-4C05-43CA-ACE4-F348A4B6A351}" type="datetimeFigureOut">
              <a:rPr lang="ar-KW" smtClean="0"/>
              <a:pPr/>
              <a:t>16‏/5‏/1443</a:t>
            </a:fld>
            <a:endParaRPr lang="ar-KW"/>
          </a:p>
        </p:txBody>
      </p:sp>
      <p:sp>
        <p:nvSpPr>
          <p:cNvPr id="5" name="عنصر نائب للتذييل 4"/>
          <p:cNvSpPr>
            <a:spLocks noGrp="1"/>
          </p:cNvSpPr>
          <p:nvPr>
            <p:ph type="ftr" sz="quarter" idx="3"/>
          </p:nvPr>
        </p:nvSpPr>
        <p:spPr>
          <a:xfrm>
            <a:off x="2343150" y="8475134"/>
            <a:ext cx="2171700" cy="486833"/>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KW"/>
          </a:p>
        </p:txBody>
      </p:sp>
      <p:sp>
        <p:nvSpPr>
          <p:cNvPr id="6" name="عنصر نائب لرقم الشريحة 5"/>
          <p:cNvSpPr>
            <a:spLocks noGrp="1"/>
          </p:cNvSpPr>
          <p:nvPr>
            <p:ph type="sldNum" sz="quarter" idx="4"/>
          </p:nvPr>
        </p:nvSpPr>
        <p:spPr>
          <a:xfrm>
            <a:off x="342900" y="8475134"/>
            <a:ext cx="1600200" cy="486833"/>
          </a:xfrm>
          <a:prstGeom prst="rect">
            <a:avLst/>
          </a:prstGeom>
        </p:spPr>
        <p:txBody>
          <a:bodyPr vert="horz" lIns="91440" tIns="45720" rIns="91440" bIns="45720" rtlCol="1" anchor="ctr"/>
          <a:lstStyle>
            <a:lvl1pPr algn="l">
              <a:defRPr sz="1200">
                <a:solidFill>
                  <a:schemeClr val="tx1">
                    <a:tint val="75000"/>
                  </a:schemeClr>
                </a:solidFill>
              </a:defRPr>
            </a:lvl1pPr>
          </a:lstStyle>
          <a:p>
            <a:fld id="{CC490144-0736-46F1-A5AD-E8BDB0370F81}" type="slidenum">
              <a:rPr lang="ar-KW" smtClean="0"/>
              <a:pPr/>
              <a:t>‹#›</a:t>
            </a:fld>
            <a:endParaRPr lang="ar-KW"/>
          </a:p>
        </p:txBody>
      </p:sp>
    </p:spTree>
    <p:extLst>
      <p:ext uri="{BB962C8B-B14F-4D97-AF65-F5344CB8AC3E}">
        <p14:creationId xmlns:p14="http://schemas.microsoft.com/office/powerpoint/2010/main" val="4191216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eg"/><Relationship Id="rId7" Type="http://schemas.microsoft.com/office/2007/relationships/hdphoto" Target="../media/hdphoto4.wd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image" Target="../media/image8.jpeg"/><Relationship Id="rId7" Type="http://schemas.microsoft.com/office/2007/relationships/hdphoto" Target="../media/hdphoto6.wdp"/><Relationship Id="rId12" Type="http://schemas.openxmlformats.org/officeDocument/2006/relationships/image" Target="../media/image34.png"/><Relationship Id="rId2" Type="http://schemas.openxmlformats.org/officeDocument/2006/relationships/image" Target="../media/image23.jpeg"/><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jpeg"/><Relationship Id="rId5" Type="http://schemas.microsoft.com/office/2007/relationships/hdphoto" Target="../media/hdphoto5.wdp"/><Relationship Id="rId15" Type="http://schemas.openxmlformats.org/officeDocument/2006/relationships/image" Target="../media/image37.png"/><Relationship Id="rId10" Type="http://schemas.openxmlformats.org/officeDocument/2006/relationships/image" Target="../media/image32.jpeg"/><Relationship Id="rId4" Type="http://schemas.openxmlformats.org/officeDocument/2006/relationships/image" Target="../media/image28.png"/><Relationship Id="rId9" Type="http://schemas.openxmlformats.org/officeDocument/2006/relationships/image" Target="../media/image31.jpeg"/><Relationship Id="rId1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5.jpeg"/><Relationship Id="rId7" Type="http://schemas.openxmlformats.org/officeDocument/2006/relationships/image" Target="../media/image5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52.jpeg"/><Relationship Id="rId5" Type="http://schemas.microsoft.com/office/2007/relationships/hdphoto" Target="../media/hdphoto7.wdp"/><Relationship Id="rId4" Type="http://schemas.openxmlformats.org/officeDocument/2006/relationships/image" Target="../media/image51.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hyperlink" Target="http://www.google.com.kw/url?sa=i&amp;rct=j&amp;q=&amp;esrc=s&amp;source=images&amp;cd=&amp;cad=rja&amp;uact=8&amp;ved=0ahUKEwiYoovkitrMAhVExxQKHWvfDVEQjRwIBw&amp;url=http://www.clipartpanda.com/categories/purple-musical-notes-background&amp;bvm=bv.122129774,d.d24&amp;psig=AFQjCNGt_xpvqkm4jlbk8lutKmRnj1bzNQ&amp;ust=1463333070674133" TargetMode="External"/><Relationship Id="rId7" Type="http://schemas.openxmlformats.org/officeDocument/2006/relationships/image" Target="../media/image5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 Id="rId9" Type="http://schemas.openxmlformats.org/officeDocument/2006/relationships/image" Target="../media/image61.jpeg"/></Relationships>
</file>

<file path=ppt/slides/_rels/slide2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hyperlink" Target="http://www.google.com.kw/url?sa=i&amp;rct=j&amp;q=&amp;esrc=s&amp;source=images&amp;cd=&amp;cad=rja&amp;uact=8&amp;ved=0ahUKEwi_v-SSjNrMAhUB6RQKHTN8CBoQjRwIBw&amp;url=http://www.clipartbest.com/sticky-note-picture&amp;bvm=bv.122129774,d.d24&amp;psig=AFQjCNGt_xpvqkm4jlbk8lutKmRnj1bzNQ&amp;ust=1463333070674133" TargetMode="External"/><Relationship Id="rId7" Type="http://schemas.openxmlformats.org/officeDocument/2006/relationships/image" Target="../media/image64.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1.jpeg"/><Relationship Id="rId4" Type="http://schemas.openxmlformats.org/officeDocument/2006/relationships/image" Target="../media/image62.png"/><Relationship Id="rId9"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www.google.com.kw/url?sa=i&amp;rct=j&amp;q=&amp;esrc=s&amp;source=images&amp;cd=&amp;cad=rja&amp;uact=8&amp;ved=&amp;url=http://www.clipartbest.com/sticky-note-images&amp;bvm=bv.122129774,d.d24&amp;psig=AFQjCNGt_xpvqkm4jlbk8lutKmRnj1bzNQ&amp;ust=1463333070674133" TargetMode="External"/><Relationship Id="rId7" Type="http://schemas.openxmlformats.org/officeDocument/2006/relationships/image" Target="../media/image74.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61.jpeg"/><Relationship Id="rId4" Type="http://schemas.openxmlformats.org/officeDocument/2006/relationships/image" Target="../media/image72.jpeg"/><Relationship Id="rId9"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hyperlink" Target="http://www.google.com.kw/url?sa=i&amp;rct=j&amp;q=&amp;esrc=s&amp;source=images&amp;cd=&amp;cad=rja&amp;uact=8&amp;ved=0ahUKEwj7xIeowdrMAhXIvBQKHcYSCz8QjRwIBw&amp;url=http://www.clker.com/clipart-dark-blue-sticky.html&amp;bvm=bv.122129774,d.d24&amp;psig=AFQjCNFt7mlu7s4375ZLUgNNwJEm5uGpoQ&amp;ust=1463347744033046" TargetMode="External"/><Relationship Id="rId7" Type="http://schemas.openxmlformats.org/officeDocument/2006/relationships/image" Target="../media/image7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61.jpeg"/><Relationship Id="rId4" Type="http://schemas.openxmlformats.org/officeDocument/2006/relationships/image" Target="../media/image77.png"/><Relationship Id="rId9"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www.google.com.kw/url?sa=i&amp;rct=j&amp;q=&amp;esrc=s&amp;source=images&amp;cd=&amp;cad=rja&amp;uact=8&amp;ved=0ahUKEwi_vomqvtrMAhUQrRQKHZi0D5MQjRwIBw&amp;url=http://www.clipartbest.com/sticky-note-picture&amp;bvm=bv.122129774,d.d24&amp;psig=AFQjCNGt_xpvqkm4jlbk8lutKmRnj1bzNQ&amp;ust=1463333070674133" TargetMode="External"/><Relationship Id="rId7" Type="http://schemas.openxmlformats.org/officeDocument/2006/relationships/image" Target="../media/image84.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61.jpeg"/><Relationship Id="rId4" Type="http://schemas.openxmlformats.org/officeDocument/2006/relationships/image" Target="../media/image82.png"/><Relationship Id="rId9" Type="http://schemas.openxmlformats.org/officeDocument/2006/relationships/image" Target="../media/image86.jpeg"/></Relationships>
</file>

<file path=ppt/slides/_rels/slide27.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hyperlink" Target="http://www.google.com.kw/url?sa=i&amp;rct=j&amp;q=&amp;esrc=s&amp;source=images&amp;cd=&amp;cad=rja&amp;uact=8&amp;ved=0ahUKEwjFu9fbxdrMAhXG1xQKHfWRD1YQjRwIBw&amp;url=http://incolors.club/collectionrdwn-red-sticky-note.htm&amp;bvm=bv.122129774,d.d24&amp;psig=AFQjCNGxXS08j-aU4vyvtbc-n-Thrk08fw&amp;ust=1463348927794222" TargetMode="External"/><Relationship Id="rId7" Type="http://schemas.microsoft.com/office/2007/relationships/hdphoto" Target="../media/hdphoto8.wd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61.jpeg"/><Relationship Id="rId10" Type="http://schemas.openxmlformats.org/officeDocument/2006/relationships/image" Target="../media/image91.png"/><Relationship Id="rId4" Type="http://schemas.openxmlformats.org/officeDocument/2006/relationships/image" Target="../media/image87.png"/><Relationship Id="rId9" Type="http://schemas.openxmlformats.org/officeDocument/2006/relationships/image" Target="../media/image90.jpeg"/></Relationships>
</file>

<file path=ppt/slides/_rels/slide2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www.google.com.kw/url?sa=i&amp;rct=j&amp;q=&amp;esrc=s&amp;source=images&amp;cd=&amp;cad=rja&amp;uact=8&amp;ved=0ahUKEwjW5J3lwtrMAhUE1hQKHSI-DkIQjRwIBw&amp;url=http://live-av.info/purple/purple-sticky-note-background&amp;bvm=bv.122129774,d.d24&amp;psig=AFQjCNFt7mlu7s4375ZLUgNNwJEm5uGpoQ&amp;ust=1463347744033046" TargetMode="External"/><Relationship Id="rId7" Type="http://schemas.openxmlformats.org/officeDocument/2006/relationships/image" Target="../media/image94.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61.jpeg"/><Relationship Id="rId4" Type="http://schemas.openxmlformats.org/officeDocument/2006/relationships/image" Target="../media/image92.png"/><Relationship Id="rId9" Type="http://schemas.openxmlformats.org/officeDocument/2006/relationships/image" Target="../media/image96.jpeg"/></Relationships>
</file>

<file path=ppt/slides/_rels/slide29.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7.jpeg"/><Relationship Id="rId7" Type="http://schemas.openxmlformats.org/officeDocument/2006/relationships/image" Target="../media/image99.jpeg"/><Relationship Id="rId2" Type="http://schemas.openxmlformats.org/officeDocument/2006/relationships/image" Target="../media/image8.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88.jpeg"/><Relationship Id="rId4" Type="http://schemas.openxmlformats.org/officeDocument/2006/relationships/image" Target="../media/image98.jpeg"/><Relationship Id="rId9" Type="http://schemas.openxmlformats.org/officeDocument/2006/relationships/image" Target="../media/image101.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2.png"/><Relationship Id="rId7" Type="http://schemas.openxmlformats.org/officeDocument/2006/relationships/image" Target="../media/image105.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4.jpeg"/><Relationship Id="rId5" Type="http://schemas.microsoft.com/office/2007/relationships/hdphoto" Target="../media/hdphoto9.wdp"/><Relationship Id="rId4" Type="http://schemas.openxmlformats.org/officeDocument/2006/relationships/image" Target="../media/image103.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10.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6.jpeg"/><Relationship Id="rId4" Type="http://schemas.openxmlformats.org/officeDocument/2006/relationships/image" Target="../media/image115.jpeg"/></Relationships>
</file>

<file path=ppt/slides/_rels/slide34.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7.jpeg"/><Relationship Id="rId7" Type="http://schemas.microsoft.com/office/2007/relationships/hdphoto" Target="../media/hdphoto11.wd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9.png"/><Relationship Id="rId5" Type="http://schemas.microsoft.com/office/2007/relationships/hdphoto" Target="../media/hdphoto10.wdp"/><Relationship Id="rId10" Type="http://schemas.openxmlformats.org/officeDocument/2006/relationships/image" Target="../media/image121.jpeg"/><Relationship Id="rId4" Type="http://schemas.openxmlformats.org/officeDocument/2006/relationships/image" Target="../media/image118.jpeg"/><Relationship Id="rId9" Type="http://schemas.microsoft.com/office/2007/relationships/hdphoto" Target="../media/hdphoto12.wdp"/></Relationships>
</file>

<file path=ppt/slides/_rels/slide3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37.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1.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30.jpeg"/><Relationship Id="rId5" Type="http://schemas.microsoft.com/office/2007/relationships/hdphoto" Target="../media/hdphoto8.wdp"/><Relationship Id="rId4" Type="http://schemas.openxmlformats.org/officeDocument/2006/relationships/image" Target="../media/image129.jpeg"/></Relationships>
</file>

<file path=ppt/slides/_rels/slide3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3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5.png"/><Relationship Id="rId7" Type="http://schemas.microsoft.com/office/2007/relationships/hdphoto" Target="../media/hdphoto14.wd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37.png"/><Relationship Id="rId5" Type="http://schemas.microsoft.com/office/2007/relationships/hdphoto" Target="../media/hdphoto13.wdp"/><Relationship Id="rId4" Type="http://schemas.openxmlformats.org/officeDocument/2006/relationships/image" Target="../media/image136.png"/><Relationship Id="rId9" Type="http://schemas.microsoft.com/office/2007/relationships/hdphoto" Target="../media/hdphoto15.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9.jpeg"/><Relationship Id="rId7" Type="http://schemas.microsoft.com/office/2007/relationships/hdphoto" Target="../media/hdphoto17.wd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41.jpeg"/><Relationship Id="rId11" Type="http://schemas.microsoft.com/office/2007/relationships/hdphoto" Target="../media/hdphoto19.wdp"/><Relationship Id="rId5" Type="http://schemas.microsoft.com/office/2007/relationships/hdphoto" Target="../media/hdphoto16.wdp"/><Relationship Id="rId10" Type="http://schemas.openxmlformats.org/officeDocument/2006/relationships/image" Target="../media/image143.jpeg"/><Relationship Id="rId4" Type="http://schemas.openxmlformats.org/officeDocument/2006/relationships/image" Target="../media/image140.jpeg"/><Relationship Id="rId9" Type="http://schemas.microsoft.com/office/2007/relationships/hdphoto" Target="../media/hdphoto18.wdp"/></Relationships>
</file>

<file path=ppt/slides/_rels/slide41.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150.jpeg"/><Relationship Id="rId18" Type="http://schemas.openxmlformats.org/officeDocument/2006/relationships/image" Target="../media/image151.jpeg"/><Relationship Id="rId3" Type="http://schemas.openxmlformats.org/officeDocument/2006/relationships/image" Target="../media/image144.jpeg"/><Relationship Id="rId21" Type="http://schemas.openxmlformats.org/officeDocument/2006/relationships/image" Target="../media/image154.jpeg"/><Relationship Id="rId7" Type="http://schemas.openxmlformats.org/officeDocument/2006/relationships/image" Target="../media/image147.jpeg"/><Relationship Id="rId12" Type="http://schemas.microsoft.com/office/2007/relationships/hdphoto" Target="../media/hdphoto23.wdp"/><Relationship Id="rId17" Type="http://schemas.openxmlformats.org/officeDocument/2006/relationships/hyperlink" Target="http://publicdomainvectors.org/en/free-clipart/Navigation-pins-vector/29455.html" TargetMode="External"/><Relationship Id="rId2" Type="http://schemas.openxmlformats.org/officeDocument/2006/relationships/image" Target="../media/image8.jpeg"/><Relationship Id="rId16" Type="http://schemas.microsoft.com/office/2007/relationships/hdphoto" Target="../media/hdphoto11.wdp"/><Relationship Id="rId20" Type="http://schemas.openxmlformats.org/officeDocument/2006/relationships/image" Target="../media/image153.jpeg"/><Relationship Id="rId1" Type="http://schemas.openxmlformats.org/officeDocument/2006/relationships/slideLayout" Target="../slideLayouts/slideLayout2.xml"/><Relationship Id="rId6" Type="http://schemas.microsoft.com/office/2007/relationships/hdphoto" Target="../media/hdphoto20.wdp"/><Relationship Id="rId11" Type="http://schemas.openxmlformats.org/officeDocument/2006/relationships/image" Target="../media/image149.png"/><Relationship Id="rId5" Type="http://schemas.openxmlformats.org/officeDocument/2006/relationships/image" Target="../media/image146.png"/><Relationship Id="rId15" Type="http://schemas.openxmlformats.org/officeDocument/2006/relationships/image" Target="../media/image119.png"/><Relationship Id="rId10" Type="http://schemas.microsoft.com/office/2007/relationships/hdphoto" Target="../media/hdphoto22.wdp"/><Relationship Id="rId19" Type="http://schemas.openxmlformats.org/officeDocument/2006/relationships/image" Target="../media/image152.jpeg"/><Relationship Id="rId4" Type="http://schemas.openxmlformats.org/officeDocument/2006/relationships/image" Target="../media/image145.jpeg"/><Relationship Id="rId9" Type="http://schemas.openxmlformats.org/officeDocument/2006/relationships/image" Target="../media/image148.jpeg"/><Relationship Id="rId14" Type="http://schemas.microsoft.com/office/2007/relationships/hdphoto" Target="../media/hdphoto24.wdp"/><Relationship Id="rId22" Type="http://schemas.openxmlformats.org/officeDocument/2006/relationships/image" Target="../media/image155.jpeg"/></Relationships>
</file>

<file path=ppt/slides/_rels/slide4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6.jpeg"/><Relationship Id="rId7" Type="http://schemas.openxmlformats.org/officeDocument/2006/relationships/image" Target="../media/image158.jpeg"/><Relationship Id="rId2" Type="http://schemas.openxmlformats.org/officeDocument/2006/relationships/image" Target="../media/image8.jpeg"/><Relationship Id="rId1" Type="http://schemas.openxmlformats.org/officeDocument/2006/relationships/slideLayout" Target="../slideLayouts/slideLayout2.xml"/><Relationship Id="rId6" Type="http://schemas.microsoft.com/office/2007/relationships/hdphoto" Target="../media/hdphoto26.wdp"/><Relationship Id="rId11" Type="http://schemas.microsoft.com/office/2007/relationships/hdphoto" Target="../media/hdphoto28.wdp"/><Relationship Id="rId5" Type="http://schemas.openxmlformats.org/officeDocument/2006/relationships/image" Target="../media/image157.jpeg"/><Relationship Id="rId10" Type="http://schemas.openxmlformats.org/officeDocument/2006/relationships/image" Target="../media/image160.png"/><Relationship Id="rId4" Type="http://schemas.microsoft.com/office/2007/relationships/hdphoto" Target="../media/hdphoto25.wdp"/><Relationship Id="rId9" Type="http://schemas.microsoft.com/office/2007/relationships/hdphoto" Target="../media/hdphoto27.wdp"/></Relationships>
</file>

<file path=ppt/slides/_rels/slide43.xml.rels><?xml version="1.0" encoding="UTF-8" standalone="yes"?>
<Relationships xmlns="http://schemas.openxmlformats.org/package/2006/relationships"><Relationship Id="rId8" Type="http://schemas.microsoft.com/office/2007/relationships/hdphoto" Target="../media/hdphoto31.wdp"/><Relationship Id="rId13"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3.png"/><Relationship Id="rId12" Type="http://schemas.microsoft.com/office/2007/relationships/hdphoto" Target="../media/hdphoto33.wdp"/><Relationship Id="rId2" Type="http://schemas.openxmlformats.org/officeDocument/2006/relationships/image" Target="../media/image8.jpeg"/><Relationship Id="rId1" Type="http://schemas.openxmlformats.org/officeDocument/2006/relationships/slideLayout" Target="../slideLayouts/slideLayout2.xml"/><Relationship Id="rId6" Type="http://schemas.microsoft.com/office/2007/relationships/hdphoto" Target="../media/hdphoto30.wdp"/><Relationship Id="rId11" Type="http://schemas.openxmlformats.org/officeDocument/2006/relationships/image" Target="../media/image165.jpeg"/><Relationship Id="rId5" Type="http://schemas.openxmlformats.org/officeDocument/2006/relationships/image" Target="../media/image162.png"/><Relationship Id="rId10" Type="http://schemas.microsoft.com/office/2007/relationships/hdphoto" Target="../media/hdphoto32.wdp"/><Relationship Id="rId4" Type="http://schemas.microsoft.com/office/2007/relationships/hdphoto" Target="../media/hdphoto29.wdp"/><Relationship Id="rId9" Type="http://schemas.openxmlformats.org/officeDocument/2006/relationships/image" Target="../media/image164.png"/><Relationship Id="rId14" Type="http://schemas.microsoft.com/office/2007/relationships/hdphoto" Target="../media/hdphoto34.wdp"/></Relationships>
</file>

<file path=ppt/slides/_rels/slide44.xml.rels><?xml version="1.0" encoding="UTF-8" standalone="yes"?>
<Relationships xmlns="http://schemas.openxmlformats.org/package/2006/relationships"><Relationship Id="rId8" Type="http://schemas.openxmlformats.org/officeDocument/2006/relationships/image" Target="../media/image170.png"/><Relationship Id="rId13" Type="http://schemas.microsoft.com/office/2007/relationships/hdphoto" Target="../media/hdphoto39.wdp"/><Relationship Id="rId3" Type="http://schemas.openxmlformats.org/officeDocument/2006/relationships/image" Target="../media/image167.png"/><Relationship Id="rId7" Type="http://schemas.microsoft.com/office/2007/relationships/hdphoto" Target="../media/hdphoto36.wdp"/><Relationship Id="rId12" Type="http://schemas.openxmlformats.org/officeDocument/2006/relationships/image" Target="../media/image172.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69.png"/><Relationship Id="rId11" Type="http://schemas.microsoft.com/office/2007/relationships/hdphoto" Target="../media/hdphoto38.wdp"/><Relationship Id="rId5" Type="http://schemas.microsoft.com/office/2007/relationships/hdphoto" Target="../media/hdphoto35.wdp"/><Relationship Id="rId10" Type="http://schemas.openxmlformats.org/officeDocument/2006/relationships/image" Target="../media/image171.png"/><Relationship Id="rId4" Type="http://schemas.openxmlformats.org/officeDocument/2006/relationships/image" Target="../media/image168.png"/><Relationship Id="rId9" Type="http://schemas.microsoft.com/office/2007/relationships/hdphoto" Target="../media/hdphoto37.wdp"/></Relationships>
</file>

<file path=ppt/slides/_rels/slide4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8.jpeg"/><Relationship Id="rId1" Type="http://schemas.openxmlformats.org/officeDocument/2006/relationships/slideLayout" Target="../slideLayouts/slideLayout2.xml"/><Relationship Id="rId5" Type="http://schemas.microsoft.com/office/2007/relationships/hdphoto" Target="../media/hdphoto40.wdp"/><Relationship Id="rId4" Type="http://schemas.openxmlformats.org/officeDocument/2006/relationships/image" Target="../media/image174.png"/></Relationships>
</file>

<file path=ppt/slides/_rels/slide46.xml.rels><?xml version="1.0" encoding="UTF-8" standalone="yes"?>
<Relationships xmlns="http://schemas.openxmlformats.org/package/2006/relationships"><Relationship Id="rId3" Type="http://schemas.openxmlformats.org/officeDocument/2006/relationships/image" Target="../media/image175.jpeg"/><Relationship Id="rId7" Type="http://schemas.microsoft.com/office/2007/relationships/hdphoto" Target="../media/hdphoto42.wd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77.png"/><Relationship Id="rId5" Type="http://schemas.microsoft.com/office/2007/relationships/hdphoto" Target="../media/hdphoto41.wdp"/><Relationship Id="rId4" Type="http://schemas.openxmlformats.org/officeDocument/2006/relationships/image" Target="../media/image176.png"/></Relationships>
</file>

<file path=ppt/slides/_rels/slide4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80.png"/><Relationship Id="rId5" Type="http://schemas.microsoft.com/office/2007/relationships/hdphoto" Target="../media/hdphoto43.wdp"/><Relationship Id="rId4" Type="http://schemas.openxmlformats.org/officeDocument/2006/relationships/image" Target="../media/image179.jpeg"/></Relationships>
</file>

<file path=ppt/slides/_rels/slide49.xml.rels><?xml version="1.0" encoding="UTF-8" standalone="yes"?>
<Relationships xmlns="http://schemas.openxmlformats.org/package/2006/relationships"><Relationship Id="rId3" Type="http://schemas.openxmlformats.org/officeDocument/2006/relationships/image" Target="../media/image175.jpeg"/><Relationship Id="rId7" Type="http://schemas.microsoft.com/office/2007/relationships/hdphoto" Target="../media/hdphoto44.wd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81.png"/><Relationship Id="rId5" Type="http://schemas.microsoft.com/office/2007/relationships/hdphoto" Target="../media/hdphoto20.wdp"/><Relationship Id="rId4" Type="http://schemas.openxmlformats.org/officeDocument/2006/relationships/image" Target="../media/image146.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55.png"/><Relationship Id="rId5" Type="http://schemas.microsoft.com/office/2007/relationships/hdphoto" Target="../media/hdphoto11.wdp"/><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8.jpeg"/><Relationship Id="rId7" Type="http://schemas.openxmlformats.org/officeDocument/2006/relationships/image" Target="../media/image18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45.wdp"/><Relationship Id="rId5" Type="http://schemas.openxmlformats.org/officeDocument/2006/relationships/image" Target="../media/image182.png"/><Relationship Id="rId4" Type="http://schemas.openxmlformats.org/officeDocument/2006/relationships/image" Target="../media/image175.jpeg"/></Relationships>
</file>

<file path=ppt/slides/_rels/slide5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5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86.jpeg"/><Relationship Id="rId7" Type="http://schemas.openxmlformats.org/officeDocument/2006/relationships/image" Target="../media/image188.png"/><Relationship Id="rId2" Type="http://schemas.openxmlformats.org/officeDocument/2006/relationships/image" Target="../media/image8.jpeg"/><Relationship Id="rId1" Type="http://schemas.openxmlformats.org/officeDocument/2006/relationships/slideLayout" Target="../slideLayouts/slideLayout2.xml"/><Relationship Id="rId6" Type="http://schemas.microsoft.com/office/2007/relationships/hdphoto" Target="../media/hdphoto47.wdp"/><Relationship Id="rId5" Type="http://schemas.openxmlformats.org/officeDocument/2006/relationships/image" Target="../media/image187.png"/><Relationship Id="rId4" Type="http://schemas.microsoft.com/office/2007/relationships/hdphoto" Target="../media/hdphoto46.wdp"/><Relationship Id="rId9" Type="http://schemas.openxmlformats.org/officeDocument/2006/relationships/image" Target="../media/image189.png"/></Relationships>
</file>

<file path=ppt/slides/_rels/slide5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microsoft.com/office/2007/relationships/hdphoto" Target="../media/hdphoto46.wdp"/></Relationships>
</file>

<file path=ppt/slides/_rels/slide5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4" Type="http://schemas.microsoft.com/office/2007/relationships/hdphoto" Target="../media/hdphoto46.wdp"/></Relationships>
</file>

<file path=ppt/slides/_rels/slide5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microsoft.com/office/2007/relationships/hdphoto" Target="../media/hdphoto46.wdp"/></Relationships>
</file>

<file path=ppt/slides/_rels/slide5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microsoft.com/office/2007/relationships/hdphoto" Target="../media/hdphoto46.wdp"/></Relationships>
</file>

<file path=ppt/slides/_rels/slide5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png"/><Relationship Id="rId4" Type="http://schemas.microsoft.com/office/2007/relationships/hdphoto" Target="../media/hdphoto46.wdp"/></Relationships>
</file>

<file path=ppt/slides/_rels/slide5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png"/><Relationship Id="rId4" Type="http://schemas.microsoft.com/office/2007/relationships/hdphoto" Target="../media/hdphoto46.wdp"/></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microsoft.com/office/2007/relationships/hdphoto" Target="../media/hdphoto46.wdp"/></Relationships>
</file>

<file path=ppt/slides/_rels/slide6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microsoft.com/office/2007/relationships/hdphoto" Target="../media/hdphoto46.wdp"/></Relationships>
</file>

<file path=ppt/slides/_rels/slide6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microsoft.com/office/2007/relationships/hdphoto" Target="../media/hdphoto46.wdp"/></Relationships>
</file>

<file path=ppt/slides/_rels/slide6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4" Type="http://schemas.microsoft.com/office/2007/relationships/hdphoto" Target="../media/hdphoto46.wdp"/></Relationships>
</file>

<file path=ppt/slides/_rels/slide64.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image" Target="../media/image211.png"/></Relationships>
</file>

<file path=ppt/slides/_rels/slide65.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google.com.kw/url?sa=i&amp;rct=j&amp;q=&amp;esrc=s&amp;source=images&amp;cd=&amp;cad=rja&amp;uact=8&amp;ved=0ahUKEwi1itXKt8rMAhUKORQKHe-gBWwQjRwIBw&amp;url=http://www.pubzi.com/Pushpin-2-1166209.html&amp;psig=AFQjCNGAmOixskpuFjUvuN8_Nj294_Ne8g&amp;ust=1462795368120858" TargetMode="Externa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hyperlink" Target="http://www.google.com.kw/url?sa=i&amp;rct=j&amp;q=&amp;esrc=s&amp;source=images&amp;cd=&amp;cad=rja&amp;uact=8&amp;ved=0ahUKEwiFmMTQuMrMAhUI7RQKHVwGBdgQjRwIBw&amp;url=http://www.pubzi.com/%D8%AF%D8%A8%D8%A7%D8%A8%D9%8A%D8%B3-%D8%AA%D8%AB%D8%A8%D9%8A%D8%AA~ar~6M0ISknRBuz.html&amp;psig=AFQjCNGAmOixskpuFjUvuN8_Nj294_Ne8g&amp;ust=1462795368120858" TargetMode="External"/><Relationship Id="rId4" Type="http://schemas.openxmlformats.org/officeDocument/2006/relationships/image" Target="../media/image213.png"/></Relationships>
</file>

<file path=ppt/slides/_rels/slide6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16.jpe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7.jpeg"/><Relationship Id="rId5" Type="http://schemas.microsoft.com/office/2007/relationships/hdphoto" Target="../media/hdphoto2.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مجموعة 15"/>
          <p:cNvGrpSpPr/>
          <p:nvPr/>
        </p:nvGrpSpPr>
        <p:grpSpPr>
          <a:xfrm>
            <a:off x="-167967" y="0"/>
            <a:ext cx="8133471" cy="9144000"/>
            <a:chOff x="1588" y="3175"/>
            <a:chExt cx="7963916" cy="9140825"/>
          </a:xfrm>
        </p:grpSpPr>
        <p:grpSp>
          <p:nvGrpSpPr>
            <p:cNvPr id="5" name="مجموعة 4"/>
            <p:cNvGrpSpPr/>
            <p:nvPr/>
          </p:nvGrpSpPr>
          <p:grpSpPr>
            <a:xfrm>
              <a:off x="1588" y="3175"/>
              <a:ext cx="7963916" cy="9140825"/>
              <a:chOff x="1588" y="3175"/>
              <a:chExt cx="7963916" cy="9140825"/>
            </a:xfrm>
          </p:grpSpPr>
          <p:pic>
            <p:nvPicPr>
              <p:cNvPr id="6" name="Picture 2" descr="Colored_bcgrnd-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588" y="3175"/>
                <a:ext cx="6856412" cy="9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مجموعة 6"/>
              <p:cNvGrpSpPr/>
              <p:nvPr/>
            </p:nvGrpSpPr>
            <p:grpSpPr>
              <a:xfrm>
                <a:off x="3789040" y="107504"/>
                <a:ext cx="4011130" cy="1518148"/>
                <a:chOff x="0" y="0"/>
                <a:chExt cx="4011295" cy="1518899"/>
              </a:xfrm>
            </p:grpSpPr>
            <p:sp>
              <p:nvSpPr>
                <p:cNvPr id="9" name="مستطيل 8"/>
                <p:cNvSpPr/>
                <p:nvPr/>
              </p:nvSpPr>
              <p:spPr>
                <a:xfrm>
                  <a:off x="0" y="839449"/>
                  <a:ext cx="4011295" cy="67945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400" b="1" dirty="0">
                      <a:solidFill>
                        <a:srgbClr val="000000"/>
                      </a:solidFill>
                      <a:effectLst>
                        <a:outerShdw blurRad="50800" dist="38989" dir="5460000" algn="tl">
                          <a:srgbClr val="000000">
                            <a:alpha val="38000"/>
                          </a:srgbClr>
                        </a:outerShdw>
                      </a:effectLst>
                      <a:latin typeface="Monotype Koufi"/>
                      <a:ea typeface="Monotype Koufi"/>
                      <a:cs typeface="Monotype Koufi"/>
                    </a:rPr>
                    <a:t>وزارة التربية</a:t>
                  </a:r>
                  <a:endParaRPr lang="en-US" sz="1200" dirty="0">
                    <a:solidFill>
                      <a:prstClr val="black"/>
                    </a:solidFill>
                    <a:latin typeface="Times New Roman"/>
                    <a:ea typeface="Times New Roman"/>
                  </a:endParaRPr>
                </a:p>
                <a:p>
                  <a:pPr algn="ctr"/>
                  <a:r>
                    <a:rPr lang="ar-KW" sz="1100" b="1" dirty="0">
                      <a:solidFill>
                        <a:srgbClr val="000000"/>
                      </a:solidFill>
                      <a:effectLst>
                        <a:outerShdw blurRad="50800" dist="38989" dir="5460000" algn="tl">
                          <a:srgbClr val="000000">
                            <a:alpha val="38000"/>
                          </a:srgbClr>
                        </a:outerShdw>
                      </a:effectLst>
                      <a:latin typeface="Monotype Koufi"/>
                      <a:ea typeface="Monotype Koufi"/>
                      <a:cs typeface="Monotype Koufi"/>
                    </a:rPr>
                    <a:t>    التوجيه الفني العام لرياض الاطفال</a:t>
                  </a:r>
                  <a:endParaRPr lang="en-US" sz="1200" dirty="0">
                    <a:solidFill>
                      <a:prstClr val="black"/>
                    </a:solidFill>
                    <a:latin typeface="Times New Roman"/>
                    <a:ea typeface="Times New Roman"/>
                  </a:endParaRPr>
                </a:p>
              </p:txBody>
            </p:sp>
            <p:pic>
              <p:nvPicPr>
                <p:cNvPr id="10" name="Picture 2" descr="F:\شعار جديد.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3836" y="0"/>
                  <a:ext cx="704537" cy="839449"/>
                </a:xfrm>
                <a:prstGeom prst="rect">
                  <a:avLst/>
                </a:prstGeom>
                <a:noFill/>
              </p:spPr>
            </p:pic>
          </p:grpSp>
          <p:sp>
            <p:nvSpPr>
              <p:cNvPr id="8" name="مستطيل 7"/>
              <p:cNvSpPr/>
              <p:nvPr/>
            </p:nvSpPr>
            <p:spPr>
              <a:xfrm>
                <a:off x="1434163" y="2693552"/>
                <a:ext cx="6531341" cy="144640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200" b="1" dirty="0">
                    <a:ln w="11430" cap="flat" cmpd="sng" algn="ctr">
                      <a:solidFill>
                        <a:srgbClr val="000000"/>
                      </a:solidFill>
                      <a:prstDash val="solid"/>
                      <a:round/>
                    </a:ln>
                    <a:solidFill>
                      <a:srgbClr val="000000"/>
                    </a:solidFill>
                    <a:effectLst>
                      <a:outerShdw blurRad="50800" dist="38989" dir="5460000" algn="tl">
                        <a:srgbClr val="000000">
                          <a:alpha val="38000"/>
                        </a:srgbClr>
                      </a:outerShdw>
                    </a:effectLst>
                    <a:latin typeface="Monotype Koufi"/>
                    <a:ea typeface="Monotype Koufi"/>
                    <a:cs typeface="Monotype Koufi"/>
                  </a:rPr>
                  <a:t>دليل  التربية</a:t>
                </a:r>
                <a:endParaRPr lang="en-US" sz="1200" dirty="0">
                  <a:solidFill>
                    <a:prstClr val="black"/>
                  </a:solidFill>
                  <a:latin typeface="Times New Roman"/>
                  <a:ea typeface="Times New Roman"/>
                </a:endParaRPr>
              </a:p>
              <a:p>
                <a:pPr algn="ctr"/>
                <a:r>
                  <a:rPr lang="ar-KW" sz="3200" b="1" dirty="0">
                    <a:ln w="11430" cap="flat" cmpd="sng" algn="ctr">
                      <a:solidFill>
                        <a:srgbClr val="000000"/>
                      </a:solidFill>
                      <a:prstDash val="solid"/>
                      <a:round/>
                    </a:ln>
                    <a:solidFill>
                      <a:srgbClr val="000000"/>
                    </a:solidFill>
                    <a:effectLst>
                      <a:outerShdw blurRad="50800" dist="38989" dir="5460000" algn="tl">
                        <a:srgbClr val="000000">
                          <a:alpha val="38000"/>
                        </a:srgbClr>
                      </a:outerShdw>
                    </a:effectLst>
                    <a:latin typeface="Monotype Koufi"/>
                    <a:ea typeface="Monotype Koufi"/>
                    <a:cs typeface="Monotype Koufi"/>
                  </a:rPr>
                  <a:t>  الحركية  في رياض الأطفال</a:t>
                </a:r>
                <a:endParaRPr lang="en-US" sz="1200" dirty="0">
                  <a:solidFill>
                    <a:prstClr val="black"/>
                  </a:solidFill>
                  <a:latin typeface="Times New Roman"/>
                  <a:ea typeface="Times New Roman"/>
                </a:endParaRPr>
              </a:p>
            </p:txBody>
          </p:sp>
        </p:grpSp>
        <p:grpSp>
          <p:nvGrpSpPr>
            <p:cNvPr id="19" name="مجموعة 18"/>
            <p:cNvGrpSpPr/>
            <p:nvPr/>
          </p:nvGrpSpPr>
          <p:grpSpPr>
            <a:xfrm>
              <a:off x="364635" y="4753458"/>
              <a:ext cx="1913571" cy="1840459"/>
              <a:chOff x="7317432" y="3321152"/>
              <a:chExt cx="2448272" cy="2426568"/>
            </a:xfrm>
          </p:grpSpPr>
          <p:sp>
            <p:nvSpPr>
              <p:cNvPr id="21" name="شكل بيضاوي 20"/>
              <p:cNvSpPr/>
              <p:nvPr/>
            </p:nvSpPr>
            <p:spPr>
              <a:xfrm>
                <a:off x="7405688" y="3416752"/>
                <a:ext cx="2216000" cy="223536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1" anchor="ctr"/>
              <a:lstStyle/>
              <a:p>
                <a:pPr algn="ctr"/>
                <a:endParaRPr lang="ar-KW">
                  <a:solidFill>
                    <a:prstClr val="black"/>
                  </a:solidFill>
                </a:endParaRPr>
              </a:p>
            </p:txBody>
          </p:sp>
          <p:sp>
            <p:nvSpPr>
              <p:cNvPr id="22" name="دائرة مجوفة 21"/>
              <p:cNvSpPr/>
              <p:nvPr/>
            </p:nvSpPr>
            <p:spPr>
              <a:xfrm>
                <a:off x="7317432" y="3321152"/>
                <a:ext cx="2448272" cy="2426568"/>
              </a:xfrm>
              <a:prstGeom prst="donut">
                <a:avLst>
                  <a:gd name="adj" fmla="val 8380"/>
                </a:avLst>
              </a:prstGeom>
              <a:effectLst>
                <a:glow rad="1016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1" anchor="ctr"/>
              <a:lstStyle/>
              <a:p>
                <a:pPr algn="ctr"/>
                <a:endParaRPr lang="ar-KW">
                  <a:solidFill>
                    <a:prstClr val="black"/>
                  </a:solidFill>
                </a:endParaRPr>
              </a:p>
            </p:txBody>
          </p:sp>
        </p:grpSp>
        <p:grpSp>
          <p:nvGrpSpPr>
            <p:cNvPr id="24" name="مجموعة 23"/>
            <p:cNvGrpSpPr/>
            <p:nvPr/>
          </p:nvGrpSpPr>
          <p:grpSpPr>
            <a:xfrm>
              <a:off x="1988840" y="4283968"/>
              <a:ext cx="1656184" cy="1640309"/>
              <a:chOff x="7317432" y="3321152"/>
              <a:chExt cx="2448272" cy="2426568"/>
            </a:xfrm>
          </p:grpSpPr>
          <p:sp>
            <p:nvSpPr>
              <p:cNvPr id="25" name="شكل بيضاوي 24"/>
              <p:cNvSpPr/>
              <p:nvPr/>
            </p:nvSpPr>
            <p:spPr>
              <a:xfrm>
                <a:off x="7405688" y="3416752"/>
                <a:ext cx="2216000" cy="223536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1" anchor="ctr"/>
              <a:lstStyle/>
              <a:p>
                <a:pPr algn="ctr"/>
                <a:endParaRPr lang="ar-KW">
                  <a:solidFill>
                    <a:prstClr val="black"/>
                  </a:solidFill>
                </a:endParaRPr>
              </a:p>
            </p:txBody>
          </p:sp>
          <p:sp>
            <p:nvSpPr>
              <p:cNvPr id="26" name="دائرة مجوفة 25"/>
              <p:cNvSpPr/>
              <p:nvPr/>
            </p:nvSpPr>
            <p:spPr>
              <a:xfrm>
                <a:off x="7317432" y="3321152"/>
                <a:ext cx="2448272" cy="2426568"/>
              </a:xfrm>
              <a:prstGeom prst="donut">
                <a:avLst>
                  <a:gd name="adj" fmla="val 8380"/>
                </a:avLst>
              </a:prstGeom>
              <a:effectLst>
                <a:glow rad="101600">
                  <a:schemeClr val="accent5">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1" anchor="ctr"/>
              <a:lstStyle/>
              <a:p>
                <a:pPr algn="ctr"/>
                <a:endParaRPr lang="ar-KW">
                  <a:solidFill>
                    <a:prstClr val="black"/>
                  </a:solidFill>
                </a:endParaRPr>
              </a:p>
            </p:txBody>
          </p:sp>
        </p:grpSp>
        <p:grpSp>
          <p:nvGrpSpPr>
            <p:cNvPr id="29" name="مجموعة 28"/>
            <p:cNvGrpSpPr/>
            <p:nvPr/>
          </p:nvGrpSpPr>
          <p:grpSpPr>
            <a:xfrm>
              <a:off x="1457244" y="5859654"/>
              <a:ext cx="2794610" cy="2820502"/>
              <a:chOff x="7317432" y="3321152"/>
              <a:chExt cx="2448272" cy="2426568"/>
            </a:xfrm>
          </p:grpSpPr>
          <p:sp>
            <p:nvSpPr>
              <p:cNvPr id="31" name="شكل بيضاوي 30"/>
              <p:cNvSpPr/>
              <p:nvPr/>
            </p:nvSpPr>
            <p:spPr>
              <a:xfrm>
                <a:off x="7405688" y="3416752"/>
                <a:ext cx="2216000" cy="2235368"/>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6"/>
              </a:lnRef>
              <a:fillRef idx="1">
                <a:schemeClr val="lt1"/>
              </a:fillRef>
              <a:effectRef idx="0">
                <a:schemeClr val="accent6"/>
              </a:effectRef>
              <a:fontRef idx="minor">
                <a:schemeClr val="dk1"/>
              </a:fontRef>
            </p:style>
            <p:txBody>
              <a:bodyPr rtlCol="1" anchor="ctr"/>
              <a:lstStyle/>
              <a:p>
                <a:pPr algn="ctr"/>
                <a:endParaRPr lang="ar-KW">
                  <a:solidFill>
                    <a:prstClr val="black"/>
                  </a:solidFill>
                </a:endParaRPr>
              </a:p>
            </p:txBody>
          </p:sp>
          <p:sp>
            <p:nvSpPr>
              <p:cNvPr id="32" name="دائرة مجوفة 31"/>
              <p:cNvSpPr/>
              <p:nvPr/>
            </p:nvSpPr>
            <p:spPr>
              <a:xfrm>
                <a:off x="7317432" y="3321152"/>
                <a:ext cx="2448272" cy="2426568"/>
              </a:xfrm>
              <a:prstGeom prst="donut">
                <a:avLst>
                  <a:gd name="adj" fmla="val 8380"/>
                </a:avLst>
              </a:prstGeom>
              <a:effectLst>
                <a:glow rad="101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a:solidFill>
                    <a:prstClr val="black"/>
                  </a:solidFill>
                </a:endParaRPr>
              </a:p>
            </p:txBody>
          </p:sp>
        </p:grpSp>
      </p:grpSp>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75516" y="4901607"/>
            <a:ext cx="2352675"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6021" y="5104121"/>
            <a:ext cx="1871663" cy="1666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560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076056"/>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10</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188640" y="-36513"/>
            <a:ext cx="6421694" cy="8280921"/>
            <a:chOff x="188640" y="-36513"/>
            <a:chExt cx="6421694" cy="8280921"/>
          </a:xfrm>
        </p:grpSpPr>
        <p:grpSp>
          <p:nvGrpSpPr>
            <p:cNvPr id="8" name="مجموعة 7"/>
            <p:cNvGrpSpPr/>
            <p:nvPr/>
          </p:nvGrpSpPr>
          <p:grpSpPr>
            <a:xfrm>
              <a:off x="2708920" y="4398952"/>
              <a:ext cx="3901414" cy="3845456"/>
              <a:chOff x="-4275856" y="4356670"/>
              <a:chExt cx="3901414" cy="3845456"/>
            </a:xfrm>
          </p:grpSpPr>
          <p:sp>
            <p:nvSpPr>
              <p:cNvPr id="23" name="مستطيل 22"/>
              <p:cNvSpPr/>
              <p:nvPr/>
            </p:nvSpPr>
            <p:spPr>
              <a:xfrm>
                <a:off x="-4275856" y="4356670"/>
                <a:ext cx="3901414" cy="3845456"/>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dirty="0"/>
              </a:p>
            </p:txBody>
          </p:sp>
          <p:sp>
            <p:nvSpPr>
              <p:cNvPr id="24" name="مستطيل 23"/>
              <p:cNvSpPr/>
              <p:nvPr/>
            </p:nvSpPr>
            <p:spPr>
              <a:xfrm>
                <a:off x="-4059832" y="4552314"/>
                <a:ext cx="3528391" cy="3454168"/>
              </a:xfrm>
              <a:prstGeom prst="rect">
                <a:avLst/>
              </a:prstGeom>
              <a:ln>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grpSp>
        <p:pic>
          <p:nvPicPr>
            <p:cNvPr id="9" name="Picture 5" descr="C:\Users\froty\Desktop\ملفات جديدة\صور\9888.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3176" y="3203848"/>
              <a:ext cx="1079376" cy="1740758"/>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p:cNvSpPr txBox="1"/>
            <p:nvPr/>
          </p:nvSpPr>
          <p:spPr>
            <a:xfrm>
              <a:off x="2924944" y="5140220"/>
              <a:ext cx="3528392" cy="3031599"/>
            </a:xfrm>
            <a:prstGeom prst="rect">
              <a:avLst/>
            </a:prstGeom>
            <a:noFill/>
          </p:spPr>
          <p:txBody>
            <a:bodyPr wrap="square" rtlCol="1">
              <a:spAutoFit/>
            </a:bodyPr>
            <a:lstStyle/>
            <a:p>
              <a:pPr algn="just"/>
              <a:r>
                <a:rPr lang="ar-KW" sz="1400" b="1" dirty="0"/>
                <a:t>التربية الحركية هي أحد أساليب التدريس يتم بها تنفيذ المهارة الحركية ولها تعريفات عديدة من أهمها :</a:t>
              </a:r>
            </a:p>
            <a:p>
              <a:pPr algn="just"/>
              <a:endParaRPr lang="ar-KW" sz="1400" b="1" dirty="0"/>
            </a:p>
            <a:p>
              <a:pPr algn="just"/>
              <a:endParaRPr lang="ar-KW" sz="100" b="1" dirty="0"/>
            </a:p>
            <a:p>
              <a:pPr algn="just"/>
              <a:r>
                <a:rPr lang="ar-KW" sz="1400" b="1" dirty="0"/>
                <a:t>تعريف التربية الحركية (1): </a:t>
              </a:r>
            </a:p>
            <a:p>
              <a:pPr algn="just"/>
              <a:endParaRPr lang="ar-KW" sz="1400" b="1" dirty="0"/>
            </a:p>
            <a:p>
              <a:pPr algn="just"/>
              <a:r>
                <a:rPr lang="ar-KW" sz="1400" b="1" dirty="0"/>
                <a:t>" هي مظهر من مظاهر التربية الرياضية للمراحل الاولى من عمر الطفل تهدف الى تعليم الحركة و تنميتها و التعلم منها " </a:t>
              </a:r>
            </a:p>
            <a:p>
              <a:pPr algn="just"/>
              <a:endParaRPr lang="ar-KW" sz="800" b="1" dirty="0"/>
            </a:p>
            <a:p>
              <a:pPr algn="just"/>
              <a:r>
                <a:rPr lang="ar-KW" sz="1400" b="1" dirty="0"/>
                <a:t>تعريف التربية الحركية: (2):</a:t>
              </a:r>
            </a:p>
            <a:p>
              <a:pPr algn="just"/>
              <a:endParaRPr lang="ar-KW" sz="1400" b="1" dirty="0"/>
            </a:p>
            <a:p>
              <a:pPr algn="just"/>
              <a:r>
                <a:rPr lang="ar-KW" sz="1400" b="1" dirty="0"/>
                <a:t>" هي نظام تربوي يعمل على مساعدة الطفل على اكتشاف قدراته و امكانياته ومهاراته الحركية و العمل على تنميتها "</a:t>
              </a:r>
            </a:p>
          </p:txBody>
        </p:sp>
        <p:cxnSp>
          <p:nvCxnSpPr>
            <p:cNvPr id="12" name="رابط مستقيم 11"/>
            <p:cNvCxnSpPr/>
            <p:nvPr/>
          </p:nvCxnSpPr>
          <p:spPr>
            <a:xfrm flipH="1">
              <a:off x="4437113" y="6084168"/>
              <a:ext cx="2016223" cy="0"/>
            </a:xfrm>
            <a:prstGeom prst="line">
              <a:avLst/>
            </a:prstGeom>
            <a:ln>
              <a:solidFill>
                <a:schemeClr val="accent3">
                  <a:lumMod val="50000"/>
                </a:schemeClr>
              </a:solidFill>
            </a:ln>
          </p:spPr>
          <p:style>
            <a:lnRef idx="3">
              <a:schemeClr val="accent3"/>
            </a:lnRef>
            <a:fillRef idx="0">
              <a:schemeClr val="accent3"/>
            </a:fillRef>
            <a:effectRef idx="2">
              <a:schemeClr val="accent3"/>
            </a:effectRef>
            <a:fontRef idx="minor">
              <a:schemeClr val="tx1"/>
            </a:fontRef>
          </p:style>
        </p:cxnSp>
        <p:grpSp>
          <p:nvGrpSpPr>
            <p:cNvPr id="13" name="مجموعة 12"/>
            <p:cNvGrpSpPr/>
            <p:nvPr/>
          </p:nvGrpSpPr>
          <p:grpSpPr>
            <a:xfrm>
              <a:off x="188640" y="-36513"/>
              <a:ext cx="4320480" cy="5085486"/>
              <a:chOff x="188640" y="-36513"/>
              <a:chExt cx="4320480" cy="5085486"/>
            </a:xfrm>
          </p:grpSpPr>
          <p:grpSp>
            <p:nvGrpSpPr>
              <p:cNvPr id="15" name="مجموعة 14"/>
              <p:cNvGrpSpPr/>
              <p:nvPr/>
            </p:nvGrpSpPr>
            <p:grpSpPr>
              <a:xfrm>
                <a:off x="188640" y="-36513"/>
                <a:ext cx="3976330" cy="5085486"/>
                <a:chOff x="188640" y="-36513"/>
                <a:chExt cx="3976330" cy="5085486"/>
              </a:xfrm>
            </p:grpSpPr>
            <p:grpSp>
              <p:nvGrpSpPr>
                <p:cNvPr id="19" name="مجموعة 18"/>
                <p:cNvGrpSpPr/>
                <p:nvPr/>
              </p:nvGrpSpPr>
              <p:grpSpPr>
                <a:xfrm>
                  <a:off x="188640" y="1145684"/>
                  <a:ext cx="3976330" cy="3903289"/>
                  <a:chOff x="7893496" y="1527669"/>
                  <a:chExt cx="3976330" cy="3903289"/>
                </a:xfrm>
              </p:grpSpPr>
              <p:sp>
                <p:nvSpPr>
                  <p:cNvPr id="21" name="مستطيل 20"/>
                  <p:cNvSpPr/>
                  <p:nvPr/>
                </p:nvSpPr>
                <p:spPr>
                  <a:xfrm>
                    <a:off x="7893496" y="1527669"/>
                    <a:ext cx="3976330" cy="3903289"/>
                  </a:xfrm>
                  <a:prstGeom prst="rect">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dirty="0"/>
                  </a:p>
                </p:txBody>
              </p:sp>
              <p:sp>
                <p:nvSpPr>
                  <p:cNvPr id="22" name="مستطيل 21"/>
                  <p:cNvSpPr/>
                  <p:nvPr/>
                </p:nvSpPr>
                <p:spPr>
                  <a:xfrm>
                    <a:off x="8099463" y="1656944"/>
                    <a:ext cx="3564396" cy="3644739"/>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dirty="0"/>
                  </a:p>
                </p:txBody>
              </p:sp>
            </p:grpSp>
            <p:pic>
              <p:nvPicPr>
                <p:cNvPr id="20" name="Picture 8" descr="C:\Users\froty\Desktop\ملفات جديدة\صور\226.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434" y="-36513"/>
                  <a:ext cx="895350" cy="197485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مربع نص 15"/>
              <p:cNvSpPr txBox="1"/>
              <p:nvPr/>
            </p:nvSpPr>
            <p:spPr>
              <a:xfrm>
                <a:off x="399357" y="1790161"/>
                <a:ext cx="3559646" cy="3139321"/>
              </a:xfrm>
              <a:prstGeom prst="rect">
                <a:avLst/>
              </a:prstGeom>
              <a:noFill/>
            </p:spPr>
            <p:txBody>
              <a:bodyPr wrap="square" rtlCol="1">
                <a:spAutoFit/>
              </a:bodyPr>
              <a:lstStyle/>
              <a:p>
                <a:pPr algn="justLow"/>
                <a:endParaRPr lang="ar-KW" sz="200" b="1" dirty="0"/>
              </a:p>
              <a:p>
                <a:pPr algn="justLow"/>
                <a:r>
                  <a:rPr lang="ar-KW" sz="1400" b="1" dirty="0">
                    <a:solidFill>
                      <a:srgbClr val="FF0000"/>
                    </a:solidFill>
                  </a:rPr>
                  <a:t>1*  </a:t>
                </a:r>
                <a:r>
                  <a:rPr lang="ar-KW" sz="1400" b="1" dirty="0"/>
                  <a:t>تنمية قدرة الطفل على التفكير السليم .</a:t>
                </a:r>
              </a:p>
              <a:p>
                <a:pPr algn="justLow"/>
                <a:r>
                  <a:rPr lang="ar-KW" sz="1400" b="1" dirty="0">
                    <a:solidFill>
                      <a:srgbClr val="FF0000"/>
                    </a:solidFill>
                  </a:rPr>
                  <a:t>2*  </a:t>
                </a:r>
                <a:r>
                  <a:rPr lang="ar-KW" sz="1400" b="1" dirty="0"/>
                  <a:t>اعتماد الطفل على نفسه و تحمله المسؤولية .</a:t>
                </a:r>
              </a:p>
              <a:p>
                <a:pPr algn="justLow"/>
                <a:r>
                  <a:rPr lang="ar-KW" sz="1400" b="1" dirty="0">
                    <a:solidFill>
                      <a:srgbClr val="FF0000"/>
                    </a:solidFill>
                  </a:rPr>
                  <a:t>3*  </a:t>
                </a:r>
                <a:r>
                  <a:rPr lang="ar-KW" sz="1400" b="1" dirty="0"/>
                  <a:t>مساعدة الطفل على حل المشكلات من خلال تعرضه للموقف الحركي الذي    يثير دافعية الطفل للتفكير فيستطيع ابداء الكثير من الحلول الحركية .</a:t>
                </a:r>
              </a:p>
              <a:p>
                <a:pPr algn="justLow"/>
                <a:r>
                  <a:rPr lang="ar-KW" sz="1400" b="1" dirty="0">
                    <a:solidFill>
                      <a:srgbClr val="FF0000"/>
                    </a:solidFill>
                  </a:rPr>
                  <a:t>4*  </a:t>
                </a:r>
                <a:r>
                  <a:rPr lang="ar-KW" sz="1400" b="1" dirty="0"/>
                  <a:t>استمتاع الطفل مع اعتبار ان الحركة شكل من اشكال الاتصال .</a:t>
                </a:r>
              </a:p>
              <a:p>
                <a:pPr algn="justLow"/>
                <a:r>
                  <a:rPr lang="ar-KW" sz="1400" b="1" dirty="0">
                    <a:solidFill>
                      <a:srgbClr val="FF0000"/>
                    </a:solidFill>
                  </a:rPr>
                  <a:t>5*  </a:t>
                </a:r>
                <a:r>
                  <a:rPr lang="ar-KW" sz="1400" b="1" dirty="0"/>
                  <a:t>تنمية القيم الاجتماعية عند الاطفال .</a:t>
                </a:r>
              </a:p>
              <a:p>
                <a:pPr algn="justLow"/>
                <a:r>
                  <a:rPr lang="ar-KW" sz="1400" b="1" dirty="0">
                    <a:solidFill>
                      <a:srgbClr val="FF0000"/>
                    </a:solidFill>
                  </a:rPr>
                  <a:t>6*  </a:t>
                </a:r>
                <a:r>
                  <a:rPr lang="ar-KW" sz="1400" b="1" dirty="0"/>
                  <a:t>شعور الطفل بالمتعة و السرور و الرضا النفسي .</a:t>
                </a:r>
              </a:p>
              <a:p>
                <a:pPr algn="justLow"/>
                <a:r>
                  <a:rPr lang="ar-KW" sz="1400" b="1" dirty="0">
                    <a:solidFill>
                      <a:srgbClr val="FF0000"/>
                    </a:solidFill>
                  </a:rPr>
                  <a:t>7* </a:t>
                </a:r>
                <a:r>
                  <a:rPr lang="ar-KW" sz="1400" b="1" dirty="0"/>
                  <a:t> مساعدة الطفل على الحكم على ادائه و اداء الاخرين </a:t>
                </a:r>
              </a:p>
              <a:p>
                <a:pPr algn="justLow"/>
                <a:r>
                  <a:rPr lang="ar-KW" sz="1400" b="1" dirty="0">
                    <a:solidFill>
                      <a:srgbClr val="FF0000"/>
                    </a:solidFill>
                  </a:rPr>
                  <a:t>8*  </a:t>
                </a:r>
                <a:r>
                  <a:rPr lang="ar-KW" sz="1400" b="1" dirty="0"/>
                  <a:t>تنمية الكثير من المفاهيم عند الطفل حوله بيئته . </a:t>
                </a:r>
              </a:p>
              <a:p>
                <a:pPr algn="justLow"/>
                <a:r>
                  <a:rPr lang="ar-KW" sz="1400" b="1" dirty="0">
                    <a:solidFill>
                      <a:srgbClr val="FF0000"/>
                    </a:solidFill>
                  </a:rPr>
                  <a:t>9* </a:t>
                </a:r>
                <a:r>
                  <a:rPr lang="ar-KW" sz="1400" b="1" dirty="0"/>
                  <a:t>تكوين الكثير من الاتجاهات الطيبة حول الوطن .</a:t>
                </a:r>
              </a:p>
              <a:p>
                <a:pPr algn="justLow"/>
                <a:r>
                  <a:rPr lang="ar-KW" sz="1400" b="1" dirty="0">
                    <a:solidFill>
                      <a:srgbClr val="FF0000"/>
                    </a:solidFill>
                  </a:rPr>
                  <a:t>10* </a:t>
                </a:r>
                <a:r>
                  <a:rPr lang="ar-KW" sz="1400" b="1" dirty="0"/>
                  <a:t>لتقليل من احتمالية الاصابة و الحوادث .</a:t>
                </a:r>
              </a:p>
              <a:p>
                <a:pPr algn="justLow"/>
                <a:r>
                  <a:rPr lang="ar-KW" sz="1400" b="1" dirty="0">
                    <a:solidFill>
                      <a:srgbClr val="FF0000"/>
                    </a:solidFill>
                  </a:rPr>
                  <a:t>11</a:t>
                </a:r>
                <a:r>
                  <a:rPr lang="ar-KW" sz="1400" b="1">
                    <a:solidFill>
                      <a:srgbClr val="FF0000"/>
                    </a:solidFill>
                  </a:rPr>
                  <a:t>* </a:t>
                </a:r>
                <a:r>
                  <a:rPr lang="ar-KW" sz="1400" b="1"/>
                  <a:t>تنمية </a:t>
                </a:r>
                <a:r>
                  <a:rPr lang="ar-KW" sz="1400" b="1" dirty="0"/>
                  <a:t>اللياقة البدنية و الحركية للطفل.</a:t>
                </a:r>
              </a:p>
            </p:txBody>
          </p:sp>
          <p:sp>
            <p:nvSpPr>
              <p:cNvPr id="17" name="Text Box 78"/>
              <p:cNvSpPr txBox="1">
                <a:spLocks noChangeArrowheads="1"/>
              </p:cNvSpPr>
              <p:nvPr/>
            </p:nvSpPr>
            <p:spPr bwMode="auto">
              <a:xfrm>
                <a:off x="841995" y="1274959"/>
                <a:ext cx="3667125" cy="561975"/>
              </a:xfrm>
              <a:prstGeom prst="rect">
                <a:avLst/>
              </a:prstGeom>
              <a:noFill/>
              <a:ln w="76200">
                <a:no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algn="ctr">
                  <a:lnSpc>
                    <a:spcPct val="115000"/>
                  </a:lnSpc>
                  <a:spcAft>
                    <a:spcPts val="1000"/>
                  </a:spcAft>
                </a:pPr>
                <a:r>
                  <a:rPr lang="ar-KW" sz="1800" b="1" dirty="0">
                    <a:effectLst/>
                    <a:latin typeface="Times New Roman"/>
                    <a:ea typeface="Calibri"/>
                    <a:cs typeface="PT Bold Heading"/>
                  </a:rPr>
                  <a:t>أهداف التربية الحركية</a:t>
                </a:r>
                <a:endParaRPr lang="en-US" sz="1100" dirty="0">
                  <a:effectLst/>
                  <a:latin typeface="Calibri"/>
                  <a:ea typeface="Calibri"/>
                  <a:cs typeface="Arial"/>
                </a:endParaRPr>
              </a:p>
            </p:txBody>
          </p:sp>
          <p:cxnSp>
            <p:nvCxnSpPr>
              <p:cNvPr id="18" name="رابط مستقيم 17"/>
              <p:cNvCxnSpPr/>
              <p:nvPr/>
            </p:nvCxnSpPr>
            <p:spPr>
              <a:xfrm flipH="1">
                <a:off x="1556792" y="1692918"/>
                <a:ext cx="2304256" cy="0"/>
              </a:xfrm>
              <a:prstGeom prst="line">
                <a:avLst/>
              </a:prstGeom>
              <a:ln>
                <a:solidFill>
                  <a:schemeClr val="accent6">
                    <a:lumMod val="50000"/>
                  </a:schemeClr>
                </a:solidFill>
              </a:ln>
            </p:spPr>
            <p:style>
              <a:lnRef idx="3">
                <a:schemeClr val="accent6"/>
              </a:lnRef>
              <a:fillRef idx="0">
                <a:schemeClr val="accent6"/>
              </a:fillRef>
              <a:effectRef idx="2">
                <a:schemeClr val="accent6"/>
              </a:effectRef>
              <a:fontRef idx="minor">
                <a:schemeClr val="tx1"/>
              </a:fontRef>
            </p:style>
          </p:cxnSp>
        </p:grpSp>
      </p:grpSp>
      <p:cxnSp>
        <p:nvCxnSpPr>
          <p:cNvPr id="25" name="رابط مستقيم 24"/>
          <p:cNvCxnSpPr/>
          <p:nvPr/>
        </p:nvCxnSpPr>
        <p:spPr>
          <a:xfrm flipH="1">
            <a:off x="4437115" y="7308304"/>
            <a:ext cx="2016223" cy="0"/>
          </a:xfrm>
          <a:prstGeom prst="line">
            <a:avLst/>
          </a:prstGeom>
          <a:ln>
            <a:solidFill>
              <a:schemeClr val="accent3">
                <a:lumMod val="50000"/>
              </a:schemeClr>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696182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042115"/>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11</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62" name="مجموعة 61"/>
          <p:cNvGrpSpPr/>
          <p:nvPr/>
        </p:nvGrpSpPr>
        <p:grpSpPr>
          <a:xfrm>
            <a:off x="151014" y="35496"/>
            <a:ext cx="7035518" cy="8673901"/>
            <a:chOff x="151014" y="35496"/>
            <a:chExt cx="7035518" cy="8673901"/>
          </a:xfrm>
        </p:grpSpPr>
        <p:grpSp>
          <p:nvGrpSpPr>
            <p:cNvPr id="53" name="مجموعة 52"/>
            <p:cNvGrpSpPr/>
            <p:nvPr/>
          </p:nvGrpSpPr>
          <p:grpSpPr>
            <a:xfrm>
              <a:off x="151014" y="35496"/>
              <a:ext cx="7035518" cy="8673901"/>
              <a:chOff x="155273" y="35496"/>
              <a:chExt cx="7035518" cy="8673901"/>
            </a:xfrm>
          </p:grpSpPr>
          <p:grpSp>
            <p:nvGrpSpPr>
              <p:cNvPr id="38" name="مجموعة 37"/>
              <p:cNvGrpSpPr/>
              <p:nvPr/>
            </p:nvGrpSpPr>
            <p:grpSpPr>
              <a:xfrm>
                <a:off x="155273" y="35496"/>
                <a:ext cx="7035518" cy="8673901"/>
                <a:chOff x="155273" y="35496"/>
                <a:chExt cx="7035518" cy="8673901"/>
              </a:xfrm>
            </p:grpSpPr>
            <p:pic>
              <p:nvPicPr>
                <p:cNvPr id="39" name="Picture 5" descr="http://www.clipartillustration.com/wp-content/uploads/2015/04/125967-orange-organizer-day-planner-preview.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273" y="35496"/>
                  <a:ext cx="5217943" cy="6552728"/>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مجموعة 43"/>
                <p:cNvGrpSpPr/>
                <p:nvPr/>
              </p:nvGrpSpPr>
              <p:grpSpPr>
                <a:xfrm>
                  <a:off x="928236" y="1398408"/>
                  <a:ext cx="3672015" cy="445054"/>
                  <a:chOff x="7893495" y="1611907"/>
                  <a:chExt cx="3672015" cy="445054"/>
                </a:xfrm>
              </p:grpSpPr>
              <p:sp>
                <p:nvSpPr>
                  <p:cNvPr id="45" name="مستطيل 44"/>
                  <p:cNvSpPr/>
                  <p:nvPr/>
                </p:nvSpPr>
                <p:spPr>
                  <a:xfrm>
                    <a:off x="7893496" y="1622779"/>
                    <a:ext cx="3672014" cy="434182"/>
                  </a:xfrm>
                  <a:prstGeom prst="rect">
                    <a:avLst/>
                  </a:prstGeom>
                  <a:ln>
                    <a:solidFill>
                      <a:schemeClr val="accent3">
                        <a:lumMod val="50000"/>
                      </a:schemeClr>
                    </a:solidFill>
                  </a:ln>
                  <a:effectLst>
                    <a:glow rad="63500">
                      <a:schemeClr val="accent4">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dirty="0"/>
                  </a:p>
                </p:txBody>
              </p:sp>
              <p:sp>
                <p:nvSpPr>
                  <p:cNvPr id="46" name="مستطيل 45"/>
                  <p:cNvSpPr/>
                  <p:nvPr/>
                </p:nvSpPr>
                <p:spPr>
                  <a:xfrm>
                    <a:off x="7893495" y="1611907"/>
                    <a:ext cx="3672015" cy="437288"/>
                  </a:xfrm>
                  <a:prstGeom prst="rect">
                    <a:avLst/>
                  </a:prstGeom>
                  <a:noFill/>
                  <a:ln>
                    <a:noFill/>
                  </a:ln>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2800" dirty="0">
                        <a:ln w="11430">
                          <a:noFill/>
                        </a:ln>
                        <a:latin typeface="Monotype Koufi" pitchFamily="2" charset="-78"/>
                        <a:ea typeface="Monotype Koufi" pitchFamily="2" charset="-78"/>
                        <a:cs typeface="Monotype Koufi" pitchFamily="2" charset="-78"/>
                      </a:rPr>
                      <a:t>المهارات الحركية</a:t>
                    </a:r>
                  </a:p>
                </p:txBody>
              </p:sp>
            </p:grpSp>
            <p:pic>
              <p:nvPicPr>
                <p:cNvPr id="42" name="Picture 5"/>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000"/>
                <a:stretch/>
              </p:blipFill>
              <p:spPr bwMode="auto">
                <a:xfrm rot="21153151">
                  <a:off x="4960768" y="3738038"/>
                  <a:ext cx="1736062" cy="283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مربع نص 2"/>
                <p:cNvSpPr txBox="1">
                  <a:spLocks noChangeArrowheads="1"/>
                </p:cNvSpPr>
                <p:nvPr/>
              </p:nvSpPr>
              <p:spPr bwMode="auto">
                <a:xfrm rot="19003922" flipH="1">
                  <a:off x="4607134" y="5375839"/>
                  <a:ext cx="2583657" cy="422017"/>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rot="0" vert="horz" wrap="square" lIns="91440" tIns="45720" rIns="91440" bIns="45720" anchor="t" anchorCtr="0">
                  <a:noAutofit/>
                </a:bodyPr>
                <a:lstStyle/>
                <a:p>
                  <a:pPr algn="ctr">
                    <a:lnSpc>
                      <a:spcPct val="115000"/>
                    </a:lnSpc>
                    <a:spcAft>
                      <a:spcPts val="1000"/>
                    </a:spcAft>
                  </a:pPr>
                  <a:r>
                    <a:rPr lang="ar-KW" sz="1400" b="1" dirty="0">
                      <a:solidFill>
                        <a:schemeClr val="tx1"/>
                      </a:solidFill>
                      <a:effectLst/>
                      <a:latin typeface="Arial"/>
                      <a:ea typeface="Calibri"/>
                      <a:cs typeface="PT Bold Heading"/>
                    </a:rPr>
                    <a:t>شرح مراحل تنفيذ المهارة</a:t>
                  </a:r>
                  <a:endParaRPr lang="en-US" sz="1050" dirty="0">
                    <a:solidFill>
                      <a:schemeClr val="tx1"/>
                    </a:solidFill>
                    <a:effectLst/>
                    <a:ea typeface="Calibri"/>
                    <a:cs typeface="Arial"/>
                  </a:endParaRPr>
                </a:p>
              </p:txBody>
            </p:sp>
            <p:pic>
              <p:nvPicPr>
                <p:cNvPr id="40" name="Picture 10" descr="C:\Users\froty\Desktop\ملفات جديدة\صور\28rh3i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31583">
                  <a:off x="2608858" y="5925298"/>
                  <a:ext cx="3394801" cy="27840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1" name="مربع نص 40"/>
                <p:cNvSpPr txBox="1"/>
                <p:nvPr/>
              </p:nvSpPr>
              <p:spPr>
                <a:xfrm rot="570886">
                  <a:off x="2692590" y="6475244"/>
                  <a:ext cx="3227335" cy="2092881"/>
                </a:xfrm>
                <a:prstGeom prst="rect">
                  <a:avLst/>
                </a:prstGeom>
                <a:noFill/>
              </p:spPr>
              <p:txBody>
                <a:bodyPr wrap="square" rtlCol="1">
                  <a:spAutoFit/>
                </a:bodyPr>
                <a:lstStyle/>
                <a:p>
                  <a:pPr algn="justLow"/>
                  <a:r>
                    <a:rPr lang="ar-KW" sz="1300" dirty="0">
                      <a:solidFill>
                        <a:sysClr val="windowText" lastClr="000000"/>
                      </a:solidFill>
                      <a:cs typeface="PT Bold Heading" pitchFamily="2" charset="-78"/>
                    </a:rPr>
                    <a:t>1* المهمة الحركية وهي (معرفة المهارة).</a:t>
                  </a:r>
                </a:p>
                <a:p>
                  <a:pPr algn="justLow"/>
                  <a:r>
                    <a:rPr lang="ar-KW" sz="1300" dirty="0">
                      <a:solidFill>
                        <a:sysClr val="windowText" lastClr="000000"/>
                      </a:solidFill>
                      <a:cs typeface="PT Bold Heading" pitchFamily="2" charset="-78"/>
                    </a:rPr>
                    <a:t>2* استعراض الحلول الحركية وهي :التجريب لأداء المهارة.</a:t>
                  </a:r>
                </a:p>
                <a:p>
                  <a:pPr algn="justLow"/>
                  <a:r>
                    <a:rPr lang="ar-KW" sz="1300" dirty="0">
                      <a:solidFill>
                        <a:sysClr val="windowText" lastClr="000000"/>
                      </a:solidFill>
                      <a:cs typeface="PT Bold Heading" pitchFamily="2" charset="-78"/>
                    </a:rPr>
                    <a:t>3* اختيار الحل الأمثل وهي :شرح المهارة و تشجيع الطفل على التنفيذ ثم استخراج نموذج وذكر اسم المهارة.</a:t>
                  </a:r>
                </a:p>
                <a:p>
                  <a:pPr algn="justLow"/>
                  <a:r>
                    <a:rPr lang="ar-KW" sz="1300" dirty="0">
                      <a:solidFill>
                        <a:sysClr val="windowText" lastClr="000000"/>
                      </a:solidFill>
                      <a:cs typeface="PT Bold Heading" pitchFamily="2" charset="-78"/>
                    </a:rPr>
                    <a:t>4* التكرار و التدريب  وهي :التأكيد على التنفيذ الصحيح للمهارة وتصحيح الخطأ.</a:t>
                  </a:r>
                </a:p>
                <a:p>
                  <a:pPr algn="justLow"/>
                  <a:r>
                    <a:rPr lang="ar-KW" sz="1300" dirty="0">
                      <a:solidFill>
                        <a:sysClr val="windowText" lastClr="000000"/>
                      </a:solidFill>
                      <a:cs typeface="PT Bold Heading" pitchFamily="2" charset="-78"/>
                    </a:rPr>
                    <a:t>5* الإتقان وهي : التكرار و الصقل بتأدية المهارات بتدريبات و أدوات مختلفة.</a:t>
                  </a:r>
                </a:p>
              </p:txBody>
            </p:sp>
          </p:grpSp>
          <p:sp>
            <p:nvSpPr>
              <p:cNvPr id="52" name="مستطيل 51"/>
              <p:cNvSpPr/>
              <p:nvPr/>
            </p:nvSpPr>
            <p:spPr>
              <a:xfrm>
                <a:off x="696956" y="2138208"/>
                <a:ext cx="4216888" cy="3788609"/>
              </a:xfrm>
              <a:prstGeom prst="rect">
                <a:avLst/>
              </a:prstGeom>
              <a:ln>
                <a:solidFill>
                  <a:schemeClr val="tx1">
                    <a:lumMod val="65000"/>
                    <a:lumOff val="3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grpSp>
        <p:sp>
          <p:nvSpPr>
            <p:cNvPr id="47" name="مربع نص 46"/>
            <p:cNvSpPr txBox="1"/>
            <p:nvPr/>
          </p:nvSpPr>
          <p:spPr>
            <a:xfrm>
              <a:off x="764704" y="1691680"/>
              <a:ext cx="4044719" cy="4878259"/>
            </a:xfrm>
            <a:prstGeom prst="rect">
              <a:avLst/>
            </a:prstGeom>
            <a:noFill/>
          </p:spPr>
          <p:txBody>
            <a:bodyPr wrap="square" rtlCol="1">
              <a:spAutoFit/>
            </a:bodyPr>
            <a:lstStyle/>
            <a:p>
              <a:pPr algn="justLow"/>
              <a:endParaRPr lang="ar-KW" sz="1400" dirty="0">
                <a:cs typeface="PT Bold Heading" pitchFamily="2" charset="-78"/>
              </a:endParaRPr>
            </a:p>
            <a:p>
              <a:pPr algn="justLow"/>
              <a:endParaRPr lang="ar-KW" sz="1400" dirty="0">
                <a:cs typeface="PT Bold Heading" pitchFamily="2" charset="-78"/>
              </a:endParaRPr>
            </a:p>
            <a:p>
              <a:pPr algn="justLow"/>
              <a:r>
                <a:rPr lang="ar-KW" sz="1400" dirty="0">
                  <a:cs typeface="PT Bold Heading" pitchFamily="2" charset="-78"/>
                </a:rPr>
                <a:t>*</a:t>
              </a:r>
              <a:r>
                <a:rPr lang="ar-KW" sz="1100" dirty="0">
                  <a:cs typeface="PT Bold Heading" pitchFamily="2" charset="-78"/>
                </a:rPr>
                <a:t>تنقسم المهارات الحركية لثلاث أنواع هي:</a:t>
              </a:r>
            </a:p>
            <a:p>
              <a:pPr algn="justLow"/>
              <a:endParaRPr lang="ar-KW" sz="1050" dirty="0">
                <a:cs typeface="PT Bold Heading" pitchFamily="2" charset="-78"/>
              </a:endParaRPr>
            </a:p>
            <a:p>
              <a:pPr algn="justLow"/>
              <a:r>
                <a:rPr lang="ar-KW" sz="1200" dirty="0">
                  <a:solidFill>
                    <a:srgbClr val="D60093"/>
                  </a:solidFill>
                  <a:cs typeface="PT Bold Heading" pitchFamily="2" charset="-78"/>
                </a:rPr>
                <a:t>*</a:t>
              </a:r>
              <a:r>
                <a:rPr lang="ar-KW" sz="1200" dirty="0">
                  <a:cs typeface="PT Bold Heading" pitchFamily="2" charset="-78"/>
                </a:rPr>
                <a:t> مهارات التحرك المكاني و مهارات التحكم و السيطرة و مهارات الثبات و الاتزان. </a:t>
              </a:r>
            </a:p>
            <a:p>
              <a:pPr algn="justLow"/>
              <a:r>
                <a:rPr lang="ar-KW" sz="1200" dirty="0">
                  <a:solidFill>
                    <a:srgbClr val="D60093"/>
                  </a:solidFill>
                  <a:cs typeface="PT Bold Heading" pitchFamily="2" charset="-78"/>
                </a:rPr>
                <a:t>*</a:t>
              </a:r>
              <a:r>
                <a:rPr lang="ar-KW" sz="1200" dirty="0">
                  <a:cs typeface="PT Bold Heading" pitchFamily="2" charset="-78"/>
                </a:rPr>
                <a:t> تحتوى كلا منها على مهارات محددة يتم تطبيقها حسب مناسبتها لطفل الروضة.</a:t>
              </a:r>
            </a:p>
            <a:p>
              <a:pPr algn="justLow"/>
              <a:endParaRPr lang="ar-KW" sz="1100" dirty="0">
                <a:cs typeface="PT Bold Heading" pitchFamily="2" charset="-78"/>
              </a:endParaRPr>
            </a:p>
            <a:p>
              <a:pPr algn="justLow"/>
              <a:endParaRPr lang="ar-KW" sz="1100" dirty="0">
                <a:cs typeface="PT Bold Heading" pitchFamily="2" charset="-78"/>
              </a:endParaRPr>
            </a:p>
            <a:p>
              <a:pPr algn="justLow"/>
              <a:endParaRPr lang="ar-KW" sz="100" dirty="0">
                <a:cs typeface="PT Bold Heading" pitchFamily="2" charset="-78"/>
              </a:endParaRPr>
            </a:p>
            <a:p>
              <a:pPr algn="justLow"/>
              <a:r>
                <a:rPr lang="ar-KW" sz="200" dirty="0">
                  <a:cs typeface="PT Bold Heading" pitchFamily="2" charset="-78"/>
                </a:rPr>
                <a:t> </a:t>
              </a:r>
            </a:p>
            <a:p>
              <a:pPr algn="justLow"/>
              <a:r>
                <a:rPr lang="ar-KW" sz="1200" dirty="0">
                  <a:cs typeface="PT Bold Heading" pitchFamily="2" charset="-78"/>
                </a:rPr>
                <a:t>  المهارات هي:</a:t>
              </a:r>
            </a:p>
            <a:p>
              <a:pPr algn="justLow"/>
              <a:r>
                <a:rPr lang="ar-KW" sz="1200" dirty="0">
                  <a:solidFill>
                    <a:srgbClr val="D60093"/>
                  </a:solidFill>
                  <a:cs typeface="PT Bold Heading" pitchFamily="2" charset="-78"/>
                </a:rPr>
                <a:t>       *</a:t>
              </a:r>
              <a:r>
                <a:rPr lang="ar-KW" sz="1200" dirty="0">
                  <a:cs typeface="PT Bold Heading" pitchFamily="2" charset="-78"/>
                </a:rPr>
                <a:t> المشي   </a:t>
              </a:r>
              <a:r>
                <a:rPr lang="ar-KW" sz="1200" dirty="0">
                  <a:solidFill>
                    <a:srgbClr val="D60093"/>
                  </a:solidFill>
                  <a:cs typeface="PT Bold Heading" pitchFamily="2" charset="-78"/>
                </a:rPr>
                <a:t>*</a:t>
              </a:r>
              <a:r>
                <a:rPr lang="ar-KW" sz="1200" dirty="0">
                  <a:cs typeface="PT Bold Heading" pitchFamily="2" charset="-78"/>
                </a:rPr>
                <a:t> الجري   </a:t>
              </a:r>
              <a:r>
                <a:rPr lang="ar-KW" sz="1200" dirty="0">
                  <a:solidFill>
                    <a:srgbClr val="D60093"/>
                  </a:solidFill>
                  <a:cs typeface="PT Bold Heading" pitchFamily="2" charset="-78"/>
                </a:rPr>
                <a:t>*</a:t>
              </a:r>
              <a:r>
                <a:rPr lang="ar-KW" sz="1200" dirty="0">
                  <a:cs typeface="PT Bold Heading" pitchFamily="2" charset="-78"/>
                </a:rPr>
                <a:t> الزحلقة   </a:t>
              </a:r>
              <a:r>
                <a:rPr lang="ar-KW" sz="1200" dirty="0">
                  <a:solidFill>
                    <a:srgbClr val="D60093"/>
                  </a:solidFill>
                  <a:cs typeface="PT Bold Heading" pitchFamily="2" charset="-78"/>
                </a:rPr>
                <a:t>*</a:t>
              </a:r>
              <a:r>
                <a:rPr lang="ar-KW" sz="1200" dirty="0">
                  <a:cs typeface="PT Bold Heading" pitchFamily="2" charset="-78"/>
                </a:rPr>
                <a:t> الحجل   </a:t>
              </a:r>
              <a:r>
                <a:rPr lang="ar-KW" sz="1200" dirty="0">
                  <a:solidFill>
                    <a:srgbClr val="D60093"/>
                  </a:solidFill>
                  <a:cs typeface="PT Bold Heading" pitchFamily="2" charset="-78"/>
                </a:rPr>
                <a:t>*</a:t>
              </a:r>
              <a:r>
                <a:rPr lang="ar-KW" sz="1200" dirty="0">
                  <a:cs typeface="PT Bold Heading" pitchFamily="2" charset="-78"/>
                </a:rPr>
                <a:t> الوثب    </a:t>
              </a:r>
              <a:r>
                <a:rPr lang="ar-KW" sz="1200" dirty="0">
                  <a:solidFill>
                    <a:srgbClr val="D60093"/>
                  </a:solidFill>
                  <a:cs typeface="PT Bold Heading" pitchFamily="2" charset="-78"/>
                </a:rPr>
                <a:t>*</a:t>
              </a:r>
              <a:r>
                <a:rPr lang="ar-KW" sz="1200" dirty="0">
                  <a:cs typeface="PT Bold Heading" pitchFamily="2" charset="-78"/>
                </a:rPr>
                <a:t> القفز.</a:t>
              </a:r>
            </a:p>
            <a:p>
              <a:pPr algn="justLow"/>
              <a:endParaRPr lang="ar-KW" sz="1400" dirty="0">
                <a:cs typeface="PT Bold Heading" pitchFamily="2" charset="-78"/>
              </a:endParaRPr>
            </a:p>
            <a:p>
              <a:pPr algn="justLow"/>
              <a:endParaRPr lang="ar-KW" sz="100" dirty="0">
                <a:cs typeface="PT Bold Heading" pitchFamily="2" charset="-78"/>
              </a:endParaRPr>
            </a:p>
            <a:p>
              <a:pPr algn="justLow"/>
              <a:endParaRPr lang="ar-KW" sz="1200" dirty="0">
                <a:cs typeface="PT Bold Heading" pitchFamily="2" charset="-78"/>
              </a:endParaRPr>
            </a:p>
            <a:p>
              <a:pPr algn="justLow"/>
              <a:r>
                <a:rPr lang="ar-KW" sz="1200" dirty="0">
                  <a:cs typeface="PT Bold Heading" pitchFamily="2" charset="-78"/>
                </a:rPr>
                <a:t>  المهارات هي: </a:t>
              </a:r>
            </a:p>
            <a:p>
              <a:pPr algn="justLow"/>
              <a:r>
                <a:rPr lang="ar-KW" sz="1200" dirty="0">
                  <a:solidFill>
                    <a:srgbClr val="D60093"/>
                  </a:solidFill>
                  <a:cs typeface="PT Bold Heading" pitchFamily="2" charset="-78"/>
                </a:rPr>
                <a:t>       *</a:t>
              </a:r>
              <a:r>
                <a:rPr lang="ar-KW" sz="1200" dirty="0">
                  <a:cs typeface="PT Bold Heading" pitchFamily="2" charset="-78"/>
                </a:rPr>
                <a:t> ركل الكرة </a:t>
              </a:r>
              <a:r>
                <a:rPr lang="ar-KW" sz="1200" dirty="0">
                  <a:solidFill>
                    <a:srgbClr val="D60093"/>
                  </a:solidFill>
                  <a:cs typeface="PT Bold Heading" pitchFamily="2" charset="-78"/>
                </a:rPr>
                <a:t>«</a:t>
              </a:r>
              <a:r>
                <a:rPr lang="ar-KW" sz="1200" dirty="0">
                  <a:cs typeface="PT Bold Heading" pitchFamily="2" charset="-78"/>
                </a:rPr>
                <a:t>حذف</a:t>
              </a:r>
              <a:r>
                <a:rPr lang="ar-KW" sz="1200" dirty="0">
                  <a:solidFill>
                    <a:srgbClr val="D60093"/>
                  </a:solidFill>
                  <a:cs typeface="PT Bold Heading" pitchFamily="2" charset="-78"/>
                </a:rPr>
                <a:t>»</a:t>
              </a:r>
              <a:r>
                <a:rPr lang="ar-KW" sz="1200" dirty="0">
                  <a:cs typeface="PT Bold Heading" pitchFamily="2" charset="-78"/>
                </a:rPr>
                <a:t>   </a:t>
              </a:r>
              <a:r>
                <a:rPr lang="ar-KW" sz="1200" dirty="0">
                  <a:solidFill>
                    <a:srgbClr val="D60093"/>
                  </a:solidFill>
                  <a:cs typeface="PT Bold Heading" pitchFamily="2" charset="-78"/>
                </a:rPr>
                <a:t>*</a:t>
              </a:r>
              <a:r>
                <a:rPr lang="ar-KW" sz="1200" dirty="0">
                  <a:cs typeface="PT Bold Heading" pitchFamily="2" charset="-78"/>
                </a:rPr>
                <a:t> رمي     </a:t>
              </a:r>
              <a:r>
                <a:rPr lang="ar-KW" sz="1200" dirty="0">
                  <a:solidFill>
                    <a:srgbClr val="D60093"/>
                  </a:solidFill>
                  <a:cs typeface="PT Bold Heading" pitchFamily="2" charset="-78"/>
                </a:rPr>
                <a:t>*</a:t>
              </a:r>
              <a:r>
                <a:rPr lang="ar-KW" sz="1200" dirty="0">
                  <a:cs typeface="PT Bold Heading" pitchFamily="2" charset="-78"/>
                </a:rPr>
                <a:t> لقف الكرة    </a:t>
              </a:r>
              <a:r>
                <a:rPr lang="ar-KW" sz="1200" dirty="0">
                  <a:solidFill>
                    <a:srgbClr val="D60093"/>
                  </a:solidFill>
                  <a:cs typeface="PT Bold Heading" pitchFamily="2" charset="-78"/>
                </a:rPr>
                <a:t>*</a:t>
              </a:r>
              <a:r>
                <a:rPr lang="ar-KW" sz="1200" dirty="0">
                  <a:cs typeface="PT Bold Heading" pitchFamily="2" charset="-78"/>
                </a:rPr>
                <a:t> دحرجة الكرة    </a:t>
              </a:r>
              <a:r>
                <a:rPr lang="ar-KW" sz="1200" dirty="0">
                  <a:solidFill>
                    <a:srgbClr val="D60093"/>
                  </a:solidFill>
                  <a:cs typeface="PT Bold Heading" pitchFamily="2" charset="-78"/>
                </a:rPr>
                <a:t>*</a:t>
              </a:r>
              <a:r>
                <a:rPr lang="ar-KW" sz="1200" dirty="0">
                  <a:cs typeface="PT Bold Heading" pitchFamily="2" charset="-78"/>
                </a:rPr>
                <a:t> تنطيط الكرة.</a:t>
              </a:r>
            </a:p>
            <a:p>
              <a:pPr algn="justLow"/>
              <a:endParaRPr lang="ar-KW" sz="1200" dirty="0">
                <a:cs typeface="PT Bold Heading" pitchFamily="2" charset="-78"/>
              </a:endParaRPr>
            </a:p>
            <a:p>
              <a:pPr algn="justLow"/>
              <a:endParaRPr lang="ar-KW" sz="600" dirty="0">
                <a:cs typeface="PT Bold Heading" pitchFamily="2" charset="-78"/>
              </a:endParaRPr>
            </a:p>
            <a:p>
              <a:pPr algn="justLow"/>
              <a:endParaRPr lang="ar-KW" sz="600" dirty="0">
                <a:cs typeface="PT Bold Heading" pitchFamily="2" charset="-78"/>
              </a:endParaRPr>
            </a:p>
            <a:p>
              <a:pPr algn="justLow"/>
              <a:r>
                <a:rPr lang="ar-KW" sz="200" dirty="0">
                  <a:cs typeface="PT Bold Heading" pitchFamily="2" charset="-78"/>
                </a:rPr>
                <a:t> </a:t>
              </a:r>
            </a:p>
            <a:p>
              <a:pPr algn="justLow"/>
              <a:r>
                <a:rPr lang="ar-KW" sz="1200" dirty="0">
                  <a:cs typeface="PT Bold Heading" pitchFamily="2" charset="-78"/>
                </a:rPr>
                <a:t>  المهارات هي:</a:t>
              </a:r>
            </a:p>
            <a:p>
              <a:pPr algn="justLow"/>
              <a:r>
                <a:rPr lang="ar-KW" sz="1200" dirty="0">
                  <a:solidFill>
                    <a:srgbClr val="D60093"/>
                  </a:solidFill>
                  <a:cs typeface="PT Bold Heading" pitchFamily="2" charset="-78"/>
                </a:rPr>
                <a:t>      *</a:t>
              </a:r>
              <a:r>
                <a:rPr lang="ar-KW" sz="1200" dirty="0">
                  <a:cs typeface="PT Bold Heading" pitchFamily="2" charset="-78"/>
                </a:rPr>
                <a:t> التكور   </a:t>
              </a:r>
              <a:r>
                <a:rPr lang="ar-KW" sz="1200" dirty="0">
                  <a:solidFill>
                    <a:srgbClr val="D60093"/>
                  </a:solidFill>
                  <a:cs typeface="PT Bold Heading" pitchFamily="2" charset="-78"/>
                </a:rPr>
                <a:t>*</a:t>
              </a:r>
              <a:r>
                <a:rPr lang="ar-KW" sz="1200" dirty="0">
                  <a:cs typeface="PT Bold Heading" pitchFamily="2" charset="-78"/>
                </a:rPr>
                <a:t> الاتزان و الارتكاز   </a:t>
              </a:r>
              <a:r>
                <a:rPr lang="ar-KW" sz="1200" dirty="0">
                  <a:solidFill>
                    <a:srgbClr val="D60093"/>
                  </a:solidFill>
                  <a:cs typeface="PT Bold Heading" pitchFamily="2" charset="-78"/>
                </a:rPr>
                <a:t>*</a:t>
              </a:r>
              <a:r>
                <a:rPr lang="ar-KW" sz="1200" dirty="0">
                  <a:cs typeface="PT Bold Heading" pitchFamily="2" charset="-78"/>
                </a:rPr>
                <a:t> المشي على العارضة.</a:t>
              </a:r>
            </a:p>
            <a:p>
              <a:pPr algn="justLow"/>
              <a:endParaRPr lang="ar-KW" sz="1400" dirty="0">
                <a:cs typeface="PT Bold Heading" pitchFamily="2" charset="-78"/>
              </a:endParaRPr>
            </a:p>
            <a:p>
              <a:pPr algn="justLow"/>
              <a:endParaRPr lang="ar-KW" sz="1000" dirty="0">
                <a:cs typeface="PT Bold Heading" pitchFamily="2" charset="-78"/>
              </a:endParaRPr>
            </a:p>
            <a:p>
              <a:pPr algn="justLow"/>
              <a:endParaRPr lang="ar-KW" sz="1400" dirty="0">
                <a:cs typeface="PT Bold Heading" pitchFamily="2" charset="-78"/>
              </a:endParaRPr>
            </a:p>
            <a:p>
              <a:pPr algn="justLow"/>
              <a:endParaRPr lang="ar-KW" sz="1050" dirty="0">
                <a:cs typeface="PT Bold Heading" pitchFamily="2" charset="-78"/>
              </a:endParaRPr>
            </a:p>
          </p:txBody>
        </p:sp>
        <p:sp>
          <p:nvSpPr>
            <p:cNvPr id="51" name="Text Box 78"/>
            <p:cNvSpPr txBox="1">
              <a:spLocks noChangeArrowheads="1"/>
            </p:cNvSpPr>
            <p:nvPr/>
          </p:nvSpPr>
          <p:spPr bwMode="auto">
            <a:xfrm>
              <a:off x="1844824" y="5004048"/>
              <a:ext cx="4050433" cy="396854"/>
            </a:xfrm>
            <a:prstGeom prst="rect">
              <a:avLst/>
            </a:prstGeom>
            <a:noFill/>
            <a:ln w="76200">
              <a:no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algn="ctr"/>
              <a:r>
                <a:rPr lang="ar-KW" sz="1400" b="1" dirty="0">
                  <a:solidFill>
                    <a:srgbClr val="FF3399"/>
                  </a:solidFill>
                  <a:latin typeface="Monotype Koufi" pitchFamily="2" charset="-78"/>
                  <a:ea typeface="Monotype Koufi" pitchFamily="2" charset="-78"/>
                  <a:cs typeface="Monotype Koufi" pitchFamily="2" charset="-78"/>
                </a:rPr>
                <a:t>ثالثا : مهارات الثبات و الاتزان:</a:t>
              </a:r>
              <a:endParaRPr lang="en-US" sz="1400" dirty="0">
                <a:solidFill>
                  <a:srgbClr val="FF3399"/>
                </a:solidFill>
                <a:ea typeface="Monotype Koufi" pitchFamily="2" charset="-78"/>
                <a:cs typeface="Monotype Koufi" pitchFamily="2" charset="-78"/>
              </a:endParaRPr>
            </a:p>
          </p:txBody>
        </p:sp>
        <p:sp>
          <p:nvSpPr>
            <p:cNvPr id="50" name="Text Box 78"/>
            <p:cNvSpPr txBox="1">
              <a:spLocks noChangeArrowheads="1"/>
            </p:cNvSpPr>
            <p:nvPr/>
          </p:nvSpPr>
          <p:spPr bwMode="auto">
            <a:xfrm>
              <a:off x="1988840" y="4067944"/>
              <a:ext cx="3536776" cy="396854"/>
            </a:xfrm>
            <a:prstGeom prst="rect">
              <a:avLst/>
            </a:prstGeom>
            <a:noFill/>
            <a:ln w="76200">
              <a:no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algn="ctr"/>
              <a:r>
                <a:rPr lang="ar-KW" sz="1400" b="1" dirty="0">
                  <a:solidFill>
                    <a:srgbClr val="FF3399"/>
                  </a:solidFill>
                  <a:effectLst/>
                  <a:latin typeface="Monotype Koufi" pitchFamily="2" charset="-78"/>
                  <a:ea typeface="Monotype Koufi" pitchFamily="2" charset="-78"/>
                  <a:cs typeface="Monotype Koufi" pitchFamily="2" charset="-78"/>
                </a:rPr>
                <a:t>ثانيا : مهارات التحكم و السيطرة.</a:t>
              </a:r>
              <a:endParaRPr lang="en-US" sz="1400" dirty="0">
                <a:solidFill>
                  <a:srgbClr val="FF3399"/>
                </a:solidFill>
                <a:effectLst/>
                <a:ea typeface="Monotype Koufi" pitchFamily="2" charset="-78"/>
                <a:cs typeface="Monotype Koufi" pitchFamily="2" charset="-78"/>
              </a:endParaRPr>
            </a:p>
          </p:txBody>
        </p:sp>
        <p:sp>
          <p:nvSpPr>
            <p:cNvPr id="49" name="Text Box 78"/>
            <p:cNvSpPr txBox="1">
              <a:spLocks noChangeArrowheads="1"/>
            </p:cNvSpPr>
            <p:nvPr/>
          </p:nvSpPr>
          <p:spPr bwMode="auto">
            <a:xfrm>
              <a:off x="2348880" y="3275856"/>
              <a:ext cx="3087960" cy="396854"/>
            </a:xfrm>
            <a:prstGeom prst="rect">
              <a:avLst/>
            </a:prstGeom>
            <a:noFill/>
            <a:ln w="76200">
              <a:no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algn="ctr"/>
              <a:r>
                <a:rPr lang="ar-KW" sz="1400" b="1" dirty="0">
                  <a:solidFill>
                    <a:srgbClr val="FF3399"/>
                  </a:solidFill>
                  <a:latin typeface="Monotype Koufi" pitchFamily="2" charset="-78"/>
                  <a:ea typeface="Monotype Koufi" pitchFamily="2" charset="-78"/>
                  <a:cs typeface="Monotype Koufi" pitchFamily="2" charset="-78"/>
                </a:rPr>
                <a:t>أولا : مهارات التحرك المكاني.</a:t>
              </a:r>
              <a:endParaRPr lang="en-US" sz="1400" dirty="0">
                <a:solidFill>
                  <a:srgbClr val="FF3399"/>
                </a:solidFill>
                <a:ea typeface="Monotype Koufi" pitchFamily="2" charset="-78"/>
                <a:cs typeface="Monotype Koufi" pitchFamily="2" charset="-78"/>
              </a:endParaRPr>
            </a:p>
          </p:txBody>
        </p:sp>
        <p:cxnSp>
          <p:nvCxnSpPr>
            <p:cNvPr id="48" name="رابط مستقيم 47"/>
            <p:cNvCxnSpPr/>
            <p:nvPr/>
          </p:nvCxnSpPr>
          <p:spPr>
            <a:xfrm flipH="1">
              <a:off x="2492896" y="2411760"/>
              <a:ext cx="2416689" cy="1595"/>
            </a:xfrm>
            <a:prstGeom prst="line">
              <a:avLst/>
            </a:prstGeom>
          </p:spPr>
          <p:style>
            <a:lnRef idx="2">
              <a:schemeClr val="accent4"/>
            </a:lnRef>
            <a:fillRef idx="0">
              <a:schemeClr val="accent4"/>
            </a:fillRef>
            <a:effectRef idx="1">
              <a:schemeClr val="accent4"/>
            </a:effectRef>
            <a:fontRef idx="minor">
              <a:schemeClr val="tx1"/>
            </a:fontRef>
          </p:style>
        </p:cxnSp>
        <p:cxnSp>
          <p:nvCxnSpPr>
            <p:cNvPr id="55" name="رابط مستقيم 54"/>
            <p:cNvCxnSpPr/>
            <p:nvPr/>
          </p:nvCxnSpPr>
          <p:spPr>
            <a:xfrm flipH="1">
              <a:off x="2808368" y="3563888"/>
              <a:ext cx="2060792" cy="1595"/>
            </a:xfrm>
            <a:prstGeom prst="line">
              <a:avLst/>
            </a:prstGeom>
          </p:spPr>
          <p:style>
            <a:lnRef idx="2">
              <a:schemeClr val="accent4"/>
            </a:lnRef>
            <a:fillRef idx="0">
              <a:schemeClr val="accent4"/>
            </a:fillRef>
            <a:effectRef idx="1">
              <a:schemeClr val="accent4"/>
            </a:effectRef>
            <a:fontRef idx="minor">
              <a:schemeClr val="tx1"/>
            </a:fontRef>
          </p:style>
        </p:cxnSp>
        <p:cxnSp>
          <p:nvCxnSpPr>
            <p:cNvPr id="57" name="رابط مستقيم 56"/>
            <p:cNvCxnSpPr/>
            <p:nvPr/>
          </p:nvCxnSpPr>
          <p:spPr>
            <a:xfrm flipH="1">
              <a:off x="2636912" y="4355976"/>
              <a:ext cx="2276816" cy="1595"/>
            </a:xfrm>
            <a:prstGeom prst="line">
              <a:avLst/>
            </a:prstGeom>
          </p:spPr>
          <p:style>
            <a:lnRef idx="2">
              <a:schemeClr val="accent4"/>
            </a:lnRef>
            <a:fillRef idx="0">
              <a:schemeClr val="accent4"/>
            </a:fillRef>
            <a:effectRef idx="1">
              <a:schemeClr val="accent4"/>
            </a:effectRef>
            <a:fontRef idx="minor">
              <a:schemeClr val="tx1"/>
            </a:fontRef>
          </p:style>
        </p:cxnSp>
        <p:cxnSp>
          <p:nvCxnSpPr>
            <p:cNvPr id="59" name="رابط مستقيم 58"/>
            <p:cNvCxnSpPr/>
            <p:nvPr/>
          </p:nvCxnSpPr>
          <p:spPr>
            <a:xfrm flipH="1">
              <a:off x="2801141" y="5309705"/>
              <a:ext cx="2112587" cy="0"/>
            </a:xfrm>
            <a:prstGeom prst="line">
              <a:avLst/>
            </a:prstGeom>
          </p:spPr>
          <p:style>
            <a:lnRef idx="2">
              <a:schemeClr val="accent4"/>
            </a:lnRef>
            <a:fillRef idx="0">
              <a:schemeClr val="accent4"/>
            </a:fillRef>
            <a:effectRef idx="1">
              <a:schemeClr val="accent4"/>
            </a:effectRef>
            <a:fontRef idx="minor">
              <a:schemeClr val="tx1"/>
            </a:fontRef>
          </p:style>
        </p:cxnSp>
      </p:grpSp>
    </p:spTree>
    <p:extLst>
      <p:ext uri="{BB962C8B-B14F-4D97-AF65-F5344CB8AC3E}">
        <p14:creationId xmlns:p14="http://schemas.microsoft.com/office/powerpoint/2010/main" val="2696182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3955" y="403460"/>
            <a:ext cx="6855363" cy="8738984"/>
            <a:chOff x="3955" y="403460"/>
            <a:chExt cx="6855363" cy="8738984"/>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12</a:t>
                </a:r>
                <a:endParaRPr lang="en-US" sz="1000" b="1" dirty="0">
                  <a:ln w="11430"/>
                  <a:effectLst>
                    <a:outerShdw blurRad="50800" dist="39000" dir="5460000" algn="tl">
                      <a:srgbClr val="000000">
                        <a:alpha val="38000"/>
                      </a:srgbClr>
                    </a:outerShdw>
                  </a:effectLst>
                  <a:latin typeface="Times New Roman"/>
                  <a:ea typeface="Times New Roman"/>
                </a:endParaRPr>
              </a:p>
            </p:txBody>
          </p:sp>
        </p:grpSp>
        <p:sp>
          <p:nvSpPr>
            <p:cNvPr id="7" name="مستطيل 6"/>
            <p:cNvSpPr/>
            <p:nvPr/>
          </p:nvSpPr>
          <p:spPr>
            <a:xfrm>
              <a:off x="404664" y="539552"/>
              <a:ext cx="5824264" cy="7069063"/>
            </a:xfrm>
            <a:prstGeom prst="rect">
              <a:avLst/>
            </a:prstGeom>
            <a:effectLst>
              <a:glow rad="1397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dirty="0"/>
            </a:p>
          </p:txBody>
        </p:sp>
        <p:sp>
          <p:nvSpPr>
            <p:cNvPr id="8" name="مستطيل 7"/>
            <p:cNvSpPr/>
            <p:nvPr/>
          </p:nvSpPr>
          <p:spPr>
            <a:xfrm>
              <a:off x="629072" y="827584"/>
              <a:ext cx="5824264" cy="6885478"/>
            </a:xfrm>
            <a:prstGeom prst="rect">
              <a:avLst/>
            </a:prstGeom>
            <a:ln w="19050">
              <a:solidFill>
                <a:schemeClr val="accent3">
                  <a:lumMod val="50000"/>
                </a:schemeClr>
              </a:solidFill>
            </a:ln>
            <a:effectLst>
              <a:glow rad="1397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grpSp>
          <p:nvGrpSpPr>
            <p:cNvPr id="9" name="مجموعة 8"/>
            <p:cNvGrpSpPr/>
            <p:nvPr/>
          </p:nvGrpSpPr>
          <p:grpSpPr>
            <a:xfrm>
              <a:off x="2008713" y="4173231"/>
              <a:ext cx="3242997" cy="630756"/>
              <a:chOff x="3717032" y="3892716"/>
              <a:chExt cx="2930347" cy="630756"/>
            </a:xfrm>
          </p:grpSpPr>
          <p:sp>
            <p:nvSpPr>
              <p:cNvPr id="10" name="مستطيل 9"/>
              <p:cNvSpPr/>
              <p:nvPr/>
            </p:nvSpPr>
            <p:spPr>
              <a:xfrm>
                <a:off x="3717032" y="3892716"/>
                <a:ext cx="2930347" cy="630756"/>
              </a:xfrm>
              <a:prstGeom prst="rect">
                <a:avLst/>
              </a:prstGeom>
              <a:solidFill>
                <a:srgbClr val="FF3399"/>
              </a:solidFill>
              <a:ln>
                <a:solidFill>
                  <a:schemeClr val="accent4">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dirty="0"/>
              </a:p>
            </p:txBody>
          </p:sp>
          <p:sp>
            <p:nvSpPr>
              <p:cNvPr id="11" name="مستطيل 10"/>
              <p:cNvSpPr/>
              <p:nvPr/>
            </p:nvSpPr>
            <p:spPr>
              <a:xfrm>
                <a:off x="3840601" y="3972726"/>
                <a:ext cx="2660125" cy="482428"/>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endParaRPr lang="ar-KW" dirty="0"/>
              </a:p>
            </p:txBody>
          </p:sp>
          <p:sp>
            <p:nvSpPr>
              <p:cNvPr id="12" name="Text Box 78"/>
              <p:cNvSpPr txBox="1">
                <a:spLocks noChangeArrowheads="1"/>
              </p:cNvSpPr>
              <p:nvPr/>
            </p:nvSpPr>
            <p:spPr bwMode="auto">
              <a:xfrm>
                <a:off x="3840602" y="3995936"/>
                <a:ext cx="2660125" cy="447512"/>
              </a:xfrm>
              <a:prstGeom prst="rect">
                <a:avLst/>
              </a:prstGeom>
              <a:noFill/>
              <a:ln w="76200">
                <a:no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algn="ctr"/>
                <a:r>
                  <a:rPr lang="ar-KW" sz="2000" b="1" dirty="0">
                    <a:latin typeface="Monotype Koufi" pitchFamily="2" charset="-78"/>
                    <a:ea typeface="Monotype Koufi" pitchFamily="2" charset="-78"/>
                    <a:cs typeface="Monotype Koufi" pitchFamily="2" charset="-78"/>
                  </a:rPr>
                  <a:t>قاعة النشاط الحركي</a:t>
                </a:r>
                <a:endParaRPr lang="en-US" sz="2000" dirty="0">
                  <a:ea typeface="Monotype Koufi" pitchFamily="2" charset="-78"/>
                  <a:cs typeface="Monotype Koufi" pitchFamily="2" charset="-78"/>
                </a:endParaRPr>
              </a:p>
            </p:txBody>
          </p:sp>
        </p:grpSp>
        <p:grpSp>
          <p:nvGrpSpPr>
            <p:cNvPr id="13" name="مجموعة 12"/>
            <p:cNvGrpSpPr/>
            <p:nvPr/>
          </p:nvGrpSpPr>
          <p:grpSpPr>
            <a:xfrm>
              <a:off x="1876144" y="403460"/>
              <a:ext cx="3242997" cy="629211"/>
              <a:chOff x="2661383" y="349219"/>
              <a:chExt cx="3242997" cy="720080"/>
            </a:xfrm>
          </p:grpSpPr>
          <p:sp>
            <p:nvSpPr>
              <p:cNvPr id="14" name="مستطيل 13"/>
              <p:cNvSpPr/>
              <p:nvPr/>
            </p:nvSpPr>
            <p:spPr>
              <a:xfrm>
                <a:off x="2661383" y="349219"/>
                <a:ext cx="3242997" cy="720080"/>
              </a:xfrm>
              <a:prstGeom prst="rect">
                <a:avLst/>
              </a:prstGeom>
              <a:solidFill>
                <a:srgbClr val="FF3399"/>
              </a:solidFill>
              <a:ln>
                <a:solidFill>
                  <a:schemeClr val="accent4">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dirty="0"/>
              </a:p>
            </p:txBody>
          </p:sp>
          <p:sp>
            <p:nvSpPr>
              <p:cNvPr id="15" name="مستطيل 14"/>
              <p:cNvSpPr/>
              <p:nvPr/>
            </p:nvSpPr>
            <p:spPr>
              <a:xfrm>
                <a:off x="2813784" y="429228"/>
                <a:ext cx="2943944" cy="550747"/>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endParaRPr lang="ar-KW" dirty="0"/>
              </a:p>
            </p:txBody>
          </p:sp>
          <p:sp>
            <p:nvSpPr>
              <p:cNvPr id="16" name="Text Box 78"/>
              <p:cNvSpPr txBox="1">
                <a:spLocks noChangeArrowheads="1"/>
              </p:cNvSpPr>
              <p:nvPr/>
            </p:nvSpPr>
            <p:spPr bwMode="auto">
              <a:xfrm>
                <a:off x="2813785" y="467544"/>
                <a:ext cx="2943944" cy="510886"/>
              </a:xfrm>
              <a:prstGeom prst="rect">
                <a:avLst/>
              </a:prstGeom>
              <a:noFill/>
              <a:ln w="76200">
                <a:no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algn="ctr"/>
                <a:r>
                  <a:rPr lang="ar-KW" sz="2000" b="1" dirty="0">
                    <a:latin typeface="Monotype Koufi" pitchFamily="2" charset="-78"/>
                    <a:ea typeface="Monotype Koufi" pitchFamily="2" charset="-78"/>
                    <a:cs typeface="Monotype Koufi" pitchFamily="2" charset="-78"/>
                  </a:rPr>
                  <a:t>شروط تكامل النشاط الحركي</a:t>
                </a:r>
                <a:endParaRPr lang="en-US" sz="2000" dirty="0">
                  <a:ea typeface="Monotype Koufi" pitchFamily="2" charset="-78"/>
                  <a:cs typeface="Monotype Koufi" pitchFamily="2" charset="-78"/>
                </a:endParaRPr>
              </a:p>
            </p:txBody>
          </p:sp>
        </p:grpSp>
        <p:sp>
          <p:nvSpPr>
            <p:cNvPr id="17" name="مربع نص 16"/>
            <p:cNvSpPr txBox="1"/>
            <p:nvPr/>
          </p:nvSpPr>
          <p:spPr>
            <a:xfrm>
              <a:off x="629072" y="4932040"/>
              <a:ext cx="5824264" cy="2554545"/>
            </a:xfrm>
            <a:prstGeom prst="rect">
              <a:avLst/>
            </a:prstGeom>
            <a:noFill/>
          </p:spPr>
          <p:txBody>
            <a:bodyPr wrap="square" rtlCol="1">
              <a:spAutoFit/>
            </a:bodyPr>
            <a:lstStyle/>
            <a:p>
              <a:pPr algn="justLow"/>
              <a:r>
                <a:rPr lang="ar-KW" sz="1600" dirty="0">
                  <a:cs typeface="PT Bold Heading" pitchFamily="2" charset="-78"/>
                </a:rPr>
                <a:t>عند تنفيذ الأنشطة الحركية لا بد من توفير قاعة مناسبة ذات مواصفات محددة:</a:t>
              </a:r>
            </a:p>
            <a:p>
              <a:pPr algn="justLow"/>
              <a:r>
                <a:rPr lang="ar-KW" sz="1600" dirty="0">
                  <a:solidFill>
                    <a:srgbClr val="FF0066"/>
                  </a:solidFill>
                  <a:cs typeface="PT Bold Heading" pitchFamily="2" charset="-78"/>
                </a:rPr>
                <a:t>1* </a:t>
              </a:r>
              <a:r>
                <a:rPr lang="ar-KW" sz="1600" dirty="0">
                  <a:cs typeface="PT Bold Heading" pitchFamily="2" charset="-78"/>
                </a:rPr>
                <a:t>يجب ان تكون القاعة ذات مساحة مناسبة حتى يتمكن الاطفال من ممارسة الانشطة الرياضية بسهولة و يسر .</a:t>
              </a:r>
            </a:p>
            <a:p>
              <a:pPr algn="justLow"/>
              <a:r>
                <a:rPr lang="ar-KW" sz="1600" dirty="0">
                  <a:solidFill>
                    <a:srgbClr val="FF0066"/>
                  </a:solidFill>
                  <a:cs typeface="PT Bold Heading" pitchFamily="2" charset="-78"/>
                </a:rPr>
                <a:t>2* </a:t>
              </a:r>
              <a:r>
                <a:rPr lang="ar-KW" sz="1600" dirty="0">
                  <a:cs typeface="PT Bold Heading" pitchFamily="2" charset="-78"/>
                </a:rPr>
                <a:t>أن يتوافر بالقاعة صفة الدخول و الخروج غير باب الطوارئ .</a:t>
              </a:r>
            </a:p>
            <a:p>
              <a:pPr algn="justLow"/>
              <a:r>
                <a:rPr lang="ar-KW" sz="1600" dirty="0">
                  <a:solidFill>
                    <a:srgbClr val="FF0066"/>
                  </a:solidFill>
                  <a:cs typeface="PT Bold Heading" pitchFamily="2" charset="-78"/>
                </a:rPr>
                <a:t>3* </a:t>
              </a:r>
              <a:r>
                <a:rPr lang="ar-KW" sz="1600" dirty="0">
                  <a:cs typeface="PT Bold Heading" pitchFamily="2" charset="-78"/>
                </a:rPr>
                <a:t>أن تتوفر فيها عوامل الامن و السلامة .</a:t>
              </a:r>
            </a:p>
            <a:p>
              <a:pPr algn="justLow"/>
              <a:r>
                <a:rPr lang="ar-KW" sz="1600" dirty="0">
                  <a:solidFill>
                    <a:srgbClr val="FF0066"/>
                  </a:solidFill>
                  <a:cs typeface="PT Bold Heading" pitchFamily="2" charset="-78"/>
                </a:rPr>
                <a:t>4* </a:t>
              </a:r>
              <a:r>
                <a:rPr lang="ar-KW" sz="1600" dirty="0">
                  <a:cs typeface="PT Bold Heading" pitchFamily="2" charset="-78"/>
                </a:rPr>
                <a:t>أن تكون الاضاءة جيدة .</a:t>
              </a:r>
            </a:p>
            <a:p>
              <a:pPr algn="justLow"/>
              <a:r>
                <a:rPr lang="ar-KW" sz="1600" dirty="0">
                  <a:solidFill>
                    <a:srgbClr val="FF0066"/>
                  </a:solidFill>
                  <a:cs typeface="PT Bold Heading" pitchFamily="2" charset="-78"/>
                </a:rPr>
                <a:t>5* </a:t>
              </a:r>
              <a:r>
                <a:rPr lang="ar-KW" sz="1600" dirty="0">
                  <a:cs typeface="PT Bold Heading" pitchFamily="2" charset="-78"/>
                </a:rPr>
                <a:t>يجب ان تكون القاعة بعيدة عن الضوضاء .</a:t>
              </a:r>
            </a:p>
            <a:p>
              <a:pPr algn="justLow"/>
              <a:r>
                <a:rPr lang="ar-KW" sz="1600" dirty="0">
                  <a:solidFill>
                    <a:srgbClr val="FF0066"/>
                  </a:solidFill>
                  <a:cs typeface="PT Bold Heading" pitchFamily="2" charset="-78"/>
                </a:rPr>
                <a:t>6* </a:t>
              </a:r>
              <a:r>
                <a:rPr lang="ar-KW" sz="1600" dirty="0">
                  <a:cs typeface="PT Bold Heading" pitchFamily="2" charset="-78"/>
                </a:rPr>
                <a:t>أن تتوافر بها الأدوات و الأجهزة التي تشجع على الاكتشاف الحركي .</a:t>
              </a:r>
            </a:p>
            <a:p>
              <a:pPr algn="justLow"/>
              <a:r>
                <a:rPr lang="ar-KW" sz="1600" dirty="0">
                  <a:solidFill>
                    <a:srgbClr val="FF0066"/>
                  </a:solidFill>
                  <a:cs typeface="PT Bold Heading" pitchFamily="2" charset="-78"/>
                </a:rPr>
                <a:t>7* </a:t>
              </a:r>
              <a:r>
                <a:rPr lang="ar-KW" sz="1600" dirty="0">
                  <a:cs typeface="PT Bold Heading" pitchFamily="2" charset="-78"/>
                </a:rPr>
                <a:t>أن تتوفر في القاعة أماكن لتخزين الأدوات منعا لتعرضها للتلف.</a:t>
              </a:r>
            </a:p>
          </p:txBody>
        </p:sp>
        <p:sp>
          <p:nvSpPr>
            <p:cNvPr id="18" name="مربع نص 17"/>
            <p:cNvSpPr txBox="1"/>
            <p:nvPr/>
          </p:nvSpPr>
          <p:spPr>
            <a:xfrm>
              <a:off x="629072" y="1115616"/>
              <a:ext cx="5824264" cy="3539430"/>
            </a:xfrm>
            <a:prstGeom prst="rect">
              <a:avLst/>
            </a:prstGeom>
            <a:noFill/>
          </p:spPr>
          <p:txBody>
            <a:bodyPr wrap="square" rtlCol="1">
              <a:spAutoFit/>
            </a:bodyPr>
            <a:lstStyle/>
            <a:p>
              <a:pPr algn="justLow"/>
              <a:r>
                <a:rPr lang="ar-KW" sz="1600" dirty="0">
                  <a:solidFill>
                    <a:sysClr val="windowText" lastClr="000000"/>
                  </a:solidFill>
                  <a:cs typeface="PT Bold Heading" pitchFamily="2" charset="-78"/>
                </a:rPr>
                <a:t>حتى يكون النشاط الحركي نشاط متكامل لا بد من مراعاة الجوانب التالية وهي :</a:t>
              </a:r>
            </a:p>
            <a:p>
              <a:pPr algn="justLow"/>
              <a:r>
                <a:rPr lang="ar-KW" sz="1600" dirty="0">
                  <a:solidFill>
                    <a:srgbClr val="FF0066"/>
                  </a:solidFill>
                  <a:cs typeface="PT Bold Heading" pitchFamily="2" charset="-78"/>
                </a:rPr>
                <a:t>• </a:t>
              </a:r>
              <a:r>
                <a:rPr lang="ar-KW" sz="1600" dirty="0">
                  <a:solidFill>
                    <a:sysClr val="windowText" lastClr="000000"/>
                  </a:solidFill>
                  <a:cs typeface="PT Bold Heading" pitchFamily="2" charset="-78"/>
                </a:rPr>
                <a:t>اتاحة الفرصة للطفل لتحقيق ذاته و تكوين صورة ايجابية عن نفسه .</a:t>
              </a:r>
              <a:endParaRPr lang="en-US" sz="1600" dirty="0">
                <a:solidFill>
                  <a:sysClr val="windowText" lastClr="000000"/>
                </a:solidFill>
                <a:cs typeface="PT Bold Heading" pitchFamily="2" charset="-78"/>
              </a:endParaRPr>
            </a:p>
            <a:p>
              <a:pPr algn="justLow"/>
              <a:r>
                <a:rPr lang="ar-KW" sz="1600" dirty="0">
                  <a:solidFill>
                    <a:srgbClr val="FF0066"/>
                  </a:solidFill>
                  <a:cs typeface="PT Bold Heading" pitchFamily="2" charset="-78"/>
                </a:rPr>
                <a:t>•</a:t>
              </a:r>
              <a:r>
                <a:rPr lang="ar-KW" sz="1600" dirty="0">
                  <a:solidFill>
                    <a:sysClr val="windowText" lastClr="000000"/>
                  </a:solidFill>
                  <a:cs typeface="PT Bold Heading" pitchFamily="2" charset="-78"/>
                </a:rPr>
                <a:t>التركيز على نشاط الطفل الذاتي اثناء تنفيذ النشاط  .</a:t>
              </a:r>
              <a:endParaRPr lang="en-US" sz="1600" dirty="0">
                <a:solidFill>
                  <a:sysClr val="windowText" lastClr="000000"/>
                </a:solidFill>
                <a:cs typeface="PT Bold Heading" pitchFamily="2" charset="-78"/>
              </a:endParaRPr>
            </a:p>
            <a:p>
              <a:pPr algn="justLow"/>
              <a:r>
                <a:rPr lang="ar-KW" sz="1600" dirty="0">
                  <a:solidFill>
                    <a:srgbClr val="FF0066"/>
                  </a:solidFill>
                  <a:cs typeface="PT Bold Heading" pitchFamily="2" charset="-78"/>
                </a:rPr>
                <a:t>•</a:t>
              </a:r>
              <a:r>
                <a:rPr lang="ar-KW" sz="1600" dirty="0">
                  <a:solidFill>
                    <a:sysClr val="windowText" lastClr="000000"/>
                  </a:solidFill>
                  <a:cs typeface="PT Bold Heading" pitchFamily="2" charset="-78"/>
                </a:rPr>
                <a:t> اطلاق طاقات الطفل الحركية ليعبر عنها من خلال المهارات المختلفة كالقفز و الوثب و الجري والزحف </a:t>
              </a:r>
            </a:p>
            <a:p>
              <a:pPr algn="justLow"/>
              <a:r>
                <a:rPr lang="ar-KW" sz="1600" dirty="0">
                  <a:solidFill>
                    <a:srgbClr val="FF0000"/>
                  </a:solidFill>
                  <a:cs typeface="PT Bold Heading" pitchFamily="2" charset="-78"/>
                </a:rPr>
                <a:t>•</a:t>
              </a:r>
              <a:r>
                <a:rPr lang="ar-KW" sz="1600" dirty="0">
                  <a:solidFill>
                    <a:sysClr val="windowText" lastClr="000000"/>
                  </a:solidFill>
                  <a:cs typeface="PT Bold Heading" pitchFamily="2" charset="-78"/>
                </a:rPr>
                <a:t> تشجيع الطفل على الاستكشاف من خلال الانشطة الممارسة .</a:t>
              </a:r>
              <a:endParaRPr lang="en-US" sz="1600" dirty="0">
                <a:solidFill>
                  <a:sysClr val="windowText" lastClr="000000"/>
                </a:solidFill>
                <a:cs typeface="PT Bold Heading" pitchFamily="2" charset="-78"/>
              </a:endParaRPr>
            </a:p>
            <a:p>
              <a:pPr algn="justLow"/>
              <a:r>
                <a:rPr lang="ar-KW" sz="1600" dirty="0">
                  <a:solidFill>
                    <a:srgbClr val="FF0066"/>
                  </a:solidFill>
                  <a:cs typeface="PT Bold Heading" pitchFamily="2" charset="-78"/>
                </a:rPr>
                <a:t>•</a:t>
              </a:r>
              <a:r>
                <a:rPr lang="ar-KW" sz="1600" dirty="0">
                  <a:solidFill>
                    <a:sysClr val="windowText" lastClr="000000"/>
                  </a:solidFill>
                  <a:cs typeface="PT Bold Heading" pitchFamily="2" charset="-78"/>
                </a:rPr>
                <a:t> ممارسة الالعاب التي تتناسب و المرحلة العمرية .</a:t>
              </a:r>
              <a:endParaRPr lang="en-US" sz="1600" dirty="0">
                <a:solidFill>
                  <a:sysClr val="windowText" lastClr="000000"/>
                </a:solidFill>
                <a:cs typeface="PT Bold Heading" pitchFamily="2" charset="-78"/>
              </a:endParaRPr>
            </a:p>
            <a:p>
              <a:pPr algn="justLow"/>
              <a:r>
                <a:rPr lang="ar-KW" sz="1600" dirty="0">
                  <a:solidFill>
                    <a:srgbClr val="FF0066"/>
                  </a:solidFill>
                  <a:cs typeface="PT Bold Heading" pitchFamily="2" charset="-78"/>
                </a:rPr>
                <a:t>•</a:t>
              </a:r>
              <a:r>
                <a:rPr lang="ar-KW" sz="1600" dirty="0">
                  <a:solidFill>
                    <a:sysClr val="windowText" lastClr="000000"/>
                  </a:solidFill>
                  <a:cs typeface="PT Bold Heading" pitchFamily="2" charset="-78"/>
                </a:rPr>
                <a:t> مساعدة الطفل على استغلال قدراته الجسمية و العقلية و الانفعالية. </a:t>
              </a:r>
              <a:endParaRPr lang="en-US" sz="1600" dirty="0">
                <a:solidFill>
                  <a:sysClr val="windowText" lastClr="000000"/>
                </a:solidFill>
                <a:cs typeface="PT Bold Heading" pitchFamily="2" charset="-78"/>
              </a:endParaRPr>
            </a:p>
            <a:p>
              <a:pPr algn="justLow"/>
              <a:r>
                <a:rPr lang="ar-KW" sz="1600" dirty="0">
                  <a:solidFill>
                    <a:srgbClr val="FF0066"/>
                  </a:solidFill>
                  <a:cs typeface="PT Bold Heading" pitchFamily="2" charset="-78"/>
                </a:rPr>
                <a:t>•</a:t>
              </a:r>
              <a:r>
                <a:rPr lang="ar-KW" sz="1600" dirty="0">
                  <a:solidFill>
                    <a:sysClr val="windowText" lastClr="000000"/>
                  </a:solidFill>
                  <a:cs typeface="PT Bold Heading" pitchFamily="2" charset="-78"/>
                </a:rPr>
                <a:t>مساعدة الطفل على الانضباط الذاتي .</a:t>
              </a:r>
              <a:r>
                <a:rPr lang="ar-KW" sz="1600" dirty="0">
                  <a:solidFill>
                    <a:srgbClr val="FF0066"/>
                  </a:solidFill>
                  <a:cs typeface="PT Bold Heading" pitchFamily="2" charset="-78"/>
                </a:rPr>
                <a:t> </a:t>
              </a:r>
              <a:endParaRPr lang="en-US" sz="1600" dirty="0">
                <a:solidFill>
                  <a:sysClr val="windowText" lastClr="000000"/>
                </a:solidFill>
                <a:cs typeface="PT Bold Heading" pitchFamily="2" charset="-78"/>
              </a:endParaRPr>
            </a:p>
            <a:p>
              <a:pPr algn="justLow"/>
              <a:r>
                <a:rPr lang="ar-KW" sz="1600" dirty="0">
                  <a:solidFill>
                    <a:srgbClr val="FF0066"/>
                  </a:solidFill>
                  <a:cs typeface="PT Bold Heading" pitchFamily="2" charset="-78"/>
                </a:rPr>
                <a:t>•</a:t>
              </a:r>
              <a:r>
                <a:rPr lang="ar-KW" sz="1600" dirty="0">
                  <a:solidFill>
                    <a:sysClr val="windowText" lastClr="000000"/>
                  </a:solidFill>
                  <a:cs typeface="PT Bold Heading" pitchFamily="2" charset="-78"/>
                </a:rPr>
                <a:t> تقييم الطفل دون مقارنته بالأخرين .</a:t>
              </a:r>
              <a:endParaRPr lang="en-US" sz="1600" dirty="0">
                <a:solidFill>
                  <a:sysClr val="windowText" lastClr="000000"/>
                </a:solidFill>
                <a:cs typeface="PT Bold Heading" pitchFamily="2" charset="-78"/>
              </a:endParaRPr>
            </a:p>
            <a:p>
              <a:pPr algn="justLow"/>
              <a:r>
                <a:rPr lang="ar-KW" sz="1600" dirty="0">
                  <a:solidFill>
                    <a:srgbClr val="FF0066"/>
                  </a:solidFill>
                  <a:cs typeface="PT Bold Heading" pitchFamily="2" charset="-78"/>
                </a:rPr>
                <a:t>•</a:t>
              </a:r>
              <a:r>
                <a:rPr lang="ar-KW" sz="1600" dirty="0">
                  <a:solidFill>
                    <a:sysClr val="windowText" lastClr="000000"/>
                  </a:solidFill>
                  <a:cs typeface="PT Bold Heading" pitchFamily="2" charset="-78"/>
                </a:rPr>
                <a:t>توفير الامكانات و الادوات اللازمة لممارسة مختلف الانشطة .</a:t>
              </a:r>
              <a:endParaRPr lang="en-US" sz="1600" dirty="0">
                <a:solidFill>
                  <a:sysClr val="windowText" lastClr="000000"/>
                </a:solidFill>
                <a:cs typeface="PT Bold Heading" pitchFamily="2" charset="-78"/>
              </a:endParaRPr>
            </a:p>
            <a:p>
              <a:pPr algn="justLow"/>
              <a:endParaRPr lang="en-US" sz="1600" dirty="0">
                <a:solidFill>
                  <a:sysClr val="windowText" lastClr="000000"/>
                </a:solidFill>
                <a:cs typeface="PT Bold Heading" pitchFamily="2" charset="-78"/>
              </a:endParaRPr>
            </a:p>
            <a:p>
              <a:pPr algn="justLow"/>
              <a:endParaRPr lang="en-US" sz="1600" dirty="0">
                <a:solidFill>
                  <a:sysClr val="windowText" lastClr="000000"/>
                </a:solidFill>
                <a:cs typeface="PT Bold Heading" pitchFamily="2" charset="-78"/>
              </a:endParaRPr>
            </a:p>
          </p:txBody>
        </p:sp>
      </p:grpSp>
    </p:spTree>
    <p:extLst>
      <p:ext uri="{BB962C8B-B14F-4D97-AF65-F5344CB8AC3E}">
        <p14:creationId xmlns:p14="http://schemas.microsoft.com/office/powerpoint/2010/main" val="2696182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13</a:t>
              </a:r>
              <a:endParaRPr lang="en-US" sz="1000" b="1" dirty="0">
                <a:ln w="11430"/>
                <a:effectLst>
                  <a:outerShdw blurRad="50800" dist="39000" dir="5460000" algn="tl">
                    <a:srgbClr val="000000">
                      <a:alpha val="38000"/>
                    </a:srgbClr>
                  </a:outerShdw>
                </a:effectLst>
                <a:latin typeface="Times New Roman"/>
                <a:ea typeface="Times New Roman"/>
              </a:endParaRPr>
            </a:p>
          </p:txBody>
        </p:sp>
      </p:grpSp>
      <p:sp>
        <p:nvSpPr>
          <p:cNvPr id="8" name="مستطيل 7"/>
          <p:cNvSpPr/>
          <p:nvPr/>
        </p:nvSpPr>
        <p:spPr>
          <a:xfrm>
            <a:off x="404664" y="539552"/>
            <a:ext cx="5824264" cy="7069063"/>
          </a:xfrm>
          <a:prstGeom prst="rect">
            <a:avLst/>
          </a:prstGeom>
          <a:effectLst>
            <a:glow rad="1397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dirty="0"/>
          </a:p>
        </p:txBody>
      </p:sp>
      <p:sp>
        <p:nvSpPr>
          <p:cNvPr id="9" name="مستطيل 8"/>
          <p:cNvSpPr/>
          <p:nvPr/>
        </p:nvSpPr>
        <p:spPr>
          <a:xfrm>
            <a:off x="629072" y="827584"/>
            <a:ext cx="5824264" cy="6885478"/>
          </a:xfrm>
          <a:prstGeom prst="rect">
            <a:avLst/>
          </a:prstGeom>
          <a:ln w="19050">
            <a:solidFill>
              <a:schemeClr val="accent3">
                <a:lumMod val="50000"/>
              </a:schemeClr>
            </a:solidFill>
          </a:ln>
          <a:effectLst>
            <a:glow rad="1397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grpSp>
        <p:nvGrpSpPr>
          <p:cNvPr id="10" name="مجموعة 9"/>
          <p:cNvGrpSpPr/>
          <p:nvPr/>
        </p:nvGrpSpPr>
        <p:grpSpPr>
          <a:xfrm>
            <a:off x="1876144" y="403460"/>
            <a:ext cx="3242997" cy="629211"/>
            <a:chOff x="2661383" y="349219"/>
            <a:chExt cx="3242997" cy="720080"/>
          </a:xfrm>
        </p:grpSpPr>
        <p:sp>
          <p:nvSpPr>
            <p:cNvPr id="11" name="مستطيل 10"/>
            <p:cNvSpPr/>
            <p:nvPr/>
          </p:nvSpPr>
          <p:spPr>
            <a:xfrm>
              <a:off x="2661383" y="349219"/>
              <a:ext cx="3242997" cy="720080"/>
            </a:xfrm>
            <a:prstGeom prst="rect">
              <a:avLst/>
            </a:prstGeom>
            <a:solidFill>
              <a:srgbClr val="FF3399"/>
            </a:solidFill>
            <a:ln>
              <a:solidFill>
                <a:schemeClr val="accent4">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dirty="0"/>
            </a:p>
          </p:txBody>
        </p:sp>
        <p:sp>
          <p:nvSpPr>
            <p:cNvPr id="12" name="مستطيل 11"/>
            <p:cNvSpPr/>
            <p:nvPr/>
          </p:nvSpPr>
          <p:spPr>
            <a:xfrm>
              <a:off x="2813784" y="429228"/>
              <a:ext cx="2943944" cy="550747"/>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endParaRPr lang="ar-KW" dirty="0"/>
            </a:p>
          </p:txBody>
        </p:sp>
      </p:grpSp>
      <p:sp>
        <p:nvSpPr>
          <p:cNvPr id="7" name="مربع نص 6"/>
          <p:cNvSpPr txBox="1"/>
          <p:nvPr/>
        </p:nvSpPr>
        <p:spPr>
          <a:xfrm>
            <a:off x="617258" y="1134189"/>
            <a:ext cx="5836078" cy="7094250"/>
          </a:xfrm>
          <a:prstGeom prst="rect">
            <a:avLst/>
          </a:prstGeom>
          <a:noFill/>
        </p:spPr>
        <p:txBody>
          <a:bodyPr wrap="square" rtlCol="1">
            <a:spAutoFit/>
          </a:bodyPr>
          <a:lstStyle/>
          <a:p>
            <a:pPr lvl="0" algn="justLow"/>
            <a:r>
              <a:rPr lang="ar-KW" sz="1300" dirty="0">
                <a:cs typeface="PT Bold Heading" pitchFamily="2" charset="-78"/>
              </a:rPr>
              <a:t>عزيزتي المعلمة ..</a:t>
            </a:r>
          </a:p>
          <a:p>
            <a:pPr lvl="0" algn="justLow"/>
            <a:r>
              <a:rPr lang="ar-KW" sz="1300" dirty="0">
                <a:cs typeface="PT Bold Heading" pitchFamily="2" charset="-78"/>
              </a:rPr>
              <a:t>حتى يكون النشاط الحركي نشاط ناجح ويكون أداءك متميز فعليك اتباع الإرشادات التالية :</a:t>
            </a:r>
          </a:p>
          <a:p>
            <a:pPr algn="justLow"/>
            <a:r>
              <a:rPr lang="ar-KW" sz="1300" dirty="0">
                <a:solidFill>
                  <a:srgbClr val="FF0066"/>
                </a:solidFill>
                <a:cs typeface="PT Bold Heading" pitchFamily="2" charset="-78"/>
              </a:rPr>
              <a:t>1* </a:t>
            </a:r>
            <a:r>
              <a:rPr lang="ar-KW" sz="1300" dirty="0">
                <a:cs typeface="PT Bold Heading" pitchFamily="2" charset="-78"/>
              </a:rPr>
              <a:t>الالتزام بالتدرج المعتمد للمهارات الحركية في الصفحة رقم (13).</a:t>
            </a:r>
          </a:p>
          <a:p>
            <a:pPr algn="justLow"/>
            <a:r>
              <a:rPr lang="ar-KW" sz="1300" dirty="0">
                <a:solidFill>
                  <a:srgbClr val="FF0066"/>
                </a:solidFill>
                <a:cs typeface="PT Bold Heading" pitchFamily="2" charset="-78"/>
              </a:rPr>
              <a:t>2* </a:t>
            </a:r>
            <a:r>
              <a:rPr lang="ar-KW" sz="1300" dirty="0">
                <a:cs typeface="PT Bold Heading" pitchFamily="2" charset="-78"/>
              </a:rPr>
              <a:t>التطابق في مهارات المستوى الأول والثاني في جدول المهارات الحركية لا يعني تنفيذ نفس المهارات والتدريبات للمستوين وانما يجب  استخدام ادوات وتدريبات مختلفة في المستوى الثاني وذلك وفق قدرات وامكانيات الاطفال.</a:t>
            </a:r>
          </a:p>
          <a:p>
            <a:pPr algn="justLow"/>
            <a:r>
              <a:rPr lang="ar-KW" sz="1300" dirty="0">
                <a:solidFill>
                  <a:srgbClr val="FF0066"/>
                </a:solidFill>
                <a:cs typeface="PT Bold Heading" pitchFamily="2" charset="-78"/>
              </a:rPr>
              <a:t>3* </a:t>
            </a:r>
            <a:r>
              <a:rPr lang="ar-KW" sz="1300" dirty="0">
                <a:cs typeface="PT Bold Heading" pitchFamily="2" charset="-78"/>
              </a:rPr>
              <a:t>التركيز على مهارة معينة يساعد في تكوين مخزون للمهارات لدى الاطفال خلال العام.</a:t>
            </a:r>
            <a:endParaRPr lang="en-US" sz="1300" dirty="0">
              <a:cs typeface="PT Bold Heading" pitchFamily="2" charset="-78"/>
            </a:endParaRPr>
          </a:p>
          <a:p>
            <a:pPr algn="justLow"/>
            <a:r>
              <a:rPr lang="ar-KW" sz="1300" dirty="0">
                <a:solidFill>
                  <a:srgbClr val="FF0066"/>
                </a:solidFill>
                <a:cs typeface="PT Bold Heading" pitchFamily="2" charset="-78"/>
              </a:rPr>
              <a:t>4* </a:t>
            </a:r>
            <a:r>
              <a:rPr lang="ar-KW" sz="1300" dirty="0">
                <a:cs typeface="PT Bold Heading" pitchFamily="2" charset="-78"/>
              </a:rPr>
              <a:t>الحرص على تذكير الاطفال في الأسبوع الثاني بمهارة الأسبوع الأول من خلال تدريبات مبسطة قدر الامكان .</a:t>
            </a:r>
          </a:p>
          <a:p>
            <a:pPr algn="justLow"/>
            <a:r>
              <a:rPr lang="ar-KW" sz="1300" dirty="0">
                <a:solidFill>
                  <a:srgbClr val="FF0066"/>
                </a:solidFill>
                <a:cs typeface="PT Bold Heading" pitchFamily="2" charset="-78"/>
              </a:rPr>
              <a:t>5* </a:t>
            </a:r>
            <a:r>
              <a:rPr lang="ar-KW" sz="1300" dirty="0">
                <a:cs typeface="PT Bold Heading" pitchFamily="2" charset="-78"/>
              </a:rPr>
              <a:t>التزام المعلمة و الطفل على ارتداء اللباس الرياضي و الحذاء الرياضي المريح في فترة النشاط الحركي ضمن الجدول المدرسي للفصل.</a:t>
            </a:r>
          </a:p>
          <a:p>
            <a:pPr algn="justLow"/>
            <a:r>
              <a:rPr lang="ar-KW" sz="1300" dirty="0">
                <a:solidFill>
                  <a:srgbClr val="FF0066"/>
                </a:solidFill>
                <a:cs typeface="PT Bold Heading" pitchFamily="2" charset="-78"/>
              </a:rPr>
              <a:t>6* </a:t>
            </a:r>
            <a:r>
              <a:rPr lang="ar-KW" sz="1300" dirty="0">
                <a:cs typeface="PT Bold Heading" pitchFamily="2" charset="-78"/>
              </a:rPr>
              <a:t>الحرص على ارتداء الملابس الرياضية في يوم النشاط الرياضي الاسبوعي في الروضة تأكيدا على  أهمية الرياضة في حياتنا .</a:t>
            </a:r>
            <a:endParaRPr lang="en-US" sz="1300" dirty="0">
              <a:cs typeface="PT Bold Heading" pitchFamily="2" charset="-78"/>
            </a:endParaRPr>
          </a:p>
          <a:p>
            <a:pPr algn="justLow"/>
            <a:r>
              <a:rPr lang="ar-KW" sz="1300" dirty="0">
                <a:solidFill>
                  <a:srgbClr val="FF0066"/>
                </a:solidFill>
                <a:cs typeface="PT Bold Heading" pitchFamily="2" charset="-78"/>
              </a:rPr>
              <a:t>7* </a:t>
            </a:r>
            <a:r>
              <a:rPr lang="ar-KW" sz="1300" dirty="0">
                <a:cs typeface="PT Bold Heading" pitchFamily="2" charset="-78"/>
              </a:rPr>
              <a:t>الالتزام باستخدام الأدوات والأجهزة الرياضية  المقترحة حسب إمكانية توفرها .</a:t>
            </a:r>
            <a:endParaRPr lang="en-US" sz="1300" dirty="0">
              <a:cs typeface="PT Bold Heading" pitchFamily="2" charset="-78"/>
            </a:endParaRPr>
          </a:p>
          <a:p>
            <a:pPr algn="justLow"/>
            <a:r>
              <a:rPr lang="ar-KW" sz="1300" dirty="0">
                <a:solidFill>
                  <a:srgbClr val="FF0066"/>
                </a:solidFill>
                <a:cs typeface="PT Bold Heading" pitchFamily="2" charset="-78"/>
              </a:rPr>
              <a:t>8* </a:t>
            </a:r>
            <a:r>
              <a:rPr lang="ar-KW" sz="1300" dirty="0">
                <a:cs typeface="PT Bold Heading" pitchFamily="2" charset="-78"/>
              </a:rPr>
              <a:t>التزام المعلمة بمشاركة الطفل في جميع أجزاء الخبرة الحركية.</a:t>
            </a:r>
          </a:p>
          <a:p>
            <a:pPr algn="justLow"/>
            <a:r>
              <a:rPr lang="ar-KW" sz="1300" dirty="0">
                <a:solidFill>
                  <a:srgbClr val="FF0066"/>
                </a:solidFill>
                <a:cs typeface="PT Bold Heading" pitchFamily="2" charset="-78"/>
              </a:rPr>
              <a:t>9* </a:t>
            </a:r>
            <a:r>
              <a:rPr lang="ar-KW" sz="1300" dirty="0">
                <a:cs typeface="PT Bold Heading" pitchFamily="2" charset="-78"/>
              </a:rPr>
              <a:t>مراعاة الأمن و السلامة أثناء النشاط..</a:t>
            </a:r>
          </a:p>
          <a:p>
            <a:pPr algn="justLow"/>
            <a:r>
              <a:rPr lang="ar-KW" sz="1300" dirty="0">
                <a:solidFill>
                  <a:srgbClr val="FF0066"/>
                </a:solidFill>
                <a:cs typeface="PT Bold Heading" pitchFamily="2" charset="-78"/>
              </a:rPr>
              <a:t>10* </a:t>
            </a:r>
            <a:r>
              <a:rPr lang="ar-KW" sz="1300" dirty="0">
                <a:cs typeface="PT Bold Heading" pitchFamily="2" charset="-78"/>
              </a:rPr>
              <a:t>الحرص على تطبيق النشاط التعليمي بدقة لثبات المهارة لدى الطفل في هذه المرحلة .</a:t>
            </a:r>
          </a:p>
          <a:p>
            <a:pPr algn="justLow"/>
            <a:r>
              <a:rPr lang="ar-KW" sz="1300" dirty="0">
                <a:solidFill>
                  <a:srgbClr val="FF0066"/>
                </a:solidFill>
                <a:cs typeface="PT Bold Heading" pitchFamily="2" charset="-78"/>
              </a:rPr>
              <a:t>11* </a:t>
            </a:r>
            <a:r>
              <a:rPr lang="ar-KW" sz="1300" dirty="0">
                <a:cs typeface="PT Bold Heading" pitchFamily="2" charset="-78"/>
              </a:rPr>
              <a:t>الالتزام بتطبيق النشاط التعليمي و النشاط التطبيقي المقترح المرفق بالدليل حسب قدرات و امكانيات الأطفال.</a:t>
            </a:r>
            <a:endParaRPr lang="en-US" sz="1300" dirty="0">
              <a:cs typeface="PT Bold Heading" pitchFamily="2" charset="-78"/>
            </a:endParaRPr>
          </a:p>
          <a:p>
            <a:pPr algn="justLow"/>
            <a:r>
              <a:rPr lang="ar-KW" sz="1300" dirty="0">
                <a:solidFill>
                  <a:srgbClr val="FF0066"/>
                </a:solidFill>
                <a:cs typeface="PT Bold Heading" pitchFamily="2" charset="-78"/>
              </a:rPr>
              <a:t>12* </a:t>
            </a:r>
            <a:r>
              <a:rPr lang="ar-KW" sz="1300" dirty="0">
                <a:cs typeface="PT Bold Heading" pitchFamily="2" charset="-78"/>
              </a:rPr>
              <a:t>الالتزام بتحقيق المهارة في الجزء التطبيقي على ثلاثة مجموعات وتكون المجموعة الرابعة حرة.</a:t>
            </a:r>
          </a:p>
          <a:p>
            <a:pPr algn="justLow"/>
            <a:r>
              <a:rPr lang="ar-KW" sz="1300" dirty="0">
                <a:solidFill>
                  <a:srgbClr val="FF0066"/>
                </a:solidFill>
                <a:cs typeface="PT Bold Heading" pitchFamily="2" charset="-78"/>
              </a:rPr>
              <a:t>13* </a:t>
            </a:r>
            <a:r>
              <a:rPr lang="ar-KW" sz="1300" dirty="0">
                <a:cs typeface="PT Bold Heading" pitchFamily="2" charset="-78"/>
              </a:rPr>
              <a:t>يمكن استخدام مرتبة الدحرجة في النشاط التطبيقي ضمن المجموعة الحرة.</a:t>
            </a:r>
          </a:p>
          <a:p>
            <a:pPr algn="justLow"/>
            <a:r>
              <a:rPr lang="ar-KW" sz="1300" dirty="0">
                <a:solidFill>
                  <a:srgbClr val="FF0066"/>
                </a:solidFill>
                <a:cs typeface="PT Bold Heading" pitchFamily="2" charset="-78"/>
              </a:rPr>
              <a:t>14* </a:t>
            </a:r>
            <a:r>
              <a:rPr lang="ar-KW" sz="1300" dirty="0">
                <a:cs typeface="PT Bold Heading" pitchFamily="2" charset="-78"/>
              </a:rPr>
              <a:t>المسابقة الرياضية في نهاية النشاط الرياضي اختيارية وعند رغبة المعلمة بتنفيذ مسابقة رياضية لا يشترط ارتباطها بالخبرة.</a:t>
            </a:r>
            <a:endParaRPr lang="en-US" sz="1300" dirty="0">
              <a:cs typeface="PT Bold Heading" pitchFamily="2" charset="-78"/>
            </a:endParaRPr>
          </a:p>
          <a:p>
            <a:pPr algn="justLow"/>
            <a:r>
              <a:rPr lang="ar-KW" sz="1300" dirty="0">
                <a:solidFill>
                  <a:srgbClr val="FF0066"/>
                </a:solidFill>
                <a:cs typeface="PT Bold Heading" pitchFamily="2" charset="-78"/>
              </a:rPr>
              <a:t>15* </a:t>
            </a:r>
            <a:r>
              <a:rPr lang="ar-KW" sz="1300" dirty="0">
                <a:cs typeface="PT Bold Heading" pitchFamily="2" charset="-78"/>
              </a:rPr>
              <a:t>.يمكن للمعلمة إضافة ما تراه مناسب في نهاية الجزء الختامي من النشاط من أجهزة و أدوات رياضية للنشاط الحركي.</a:t>
            </a:r>
            <a:endParaRPr lang="en-US" sz="1300" dirty="0">
              <a:cs typeface="PT Bold Heading" pitchFamily="2" charset="-78"/>
            </a:endParaRPr>
          </a:p>
          <a:p>
            <a:pPr algn="justLow"/>
            <a:r>
              <a:rPr lang="ar-KW" sz="1300" dirty="0">
                <a:solidFill>
                  <a:srgbClr val="FF0066"/>
                </a:solidFill>
                <a:cs typeface="PT Bold Heading" pitchFamily="2" charset="-78"/>
              </a:rPr>
              <a:t>16</a:t>
            </a:r>
            <a:r>
              <a:rPr lang="ar-KW" sz="1300">
                <a:solidFill>
                  <a:srgbClr val="FF0066"/>
                </a:solidFill>
                <a:cs typeface="PT Bold Heading" pitchFamily="2" charset="-78"/>
              </a:rPr>
              <a:t>* ا</a:t>
            </a:r>
            <a:r>
              <a:rPr lang="ar-KW" sz="1300">
                <a:cs typeface="PT Bold Heading" pitchFamily="2" charset="-78"/>
              </a:rPr>
              <a:t>لالتزام </a:t>
            </a:r>
            <a:r>
              <a:rPr lang="ar-KW" sz="1300" dirty="0">
                <a:cs typeface="PT Bold Heading" pitchFamily="2" charset="-78"/>
              </a:rPr>
              <a:t>بالتوقيت المخصص لكل جزء من اجزاء النشاط الحركي وفي حال ضيق الوقت تلغى المسابقة .</a:t>
            </a:r>
            <a:endParaRPr lang="en-US" sz="1300" dirty="0">
              <a:cs typeface="PT Bold Heading" pitchFamily="2" charset="-78"/>
            </a:endParaRPr>
          </a:p>
          <a:p>
            <a:pPr algn="justLow"/>
            <a:r>
              <a:rPr lang="ar-KW" sz="1300" dirty="0">
                <a:solidFill>
                  <a:srgbClr val="FF0066"/>
                </a:solidFill>
                <a:cs typeface="PT Bold Heading" pitchFamily="2" charset="-78"/>
              </a:rPr>
              <a:t>17* </a:t>
            </a:r>
            <a:r>
              <a:rPr lang="ar-KW" sz="1300" dirty="0">
                <a:cs typeface="PT Bold Heading" pitchFamily="2" charset="-78"/>
              </a:rPr>
              <a:t>الجيم الرياضي و ملعب كرة القدم  ينفذان في فترة النشاط اللاصفي أو الأنشطة الخاصة و ليس في فترة النشاط الحركي.</a:t>
            </a:r>
          </a:p>
          <a:p>
            <a:pPr algn="justLow"/>
            <a:r>
              <a:rPr lang="ar-KW" sz="1300" dirty="0">
                <a:solidFill>
                  <a:srgbClr val="FF0066"/>
                </a:solidFill>
                <a:cs typeface="PT Bold Heading" pitchFamily="2" charset="-78"/>
              </a:rPr>
              <a:t>18* </a:t>
            </a:r>
            <a:r>
              <a:rPr lang="ar-KW" sz="1300" dirty="0">
                <a:cs typeface="PT Bold Heading" pitchFamily="2" charset="-78"/>
              </a:rPr>
              <a:t>الحرص على الاعداد الواضح للنشاط الحركي في نموذج التحضير الورقي . </a:t>
            </a:r>
          </a:p>
          <a:p>
            <a:pPr algn="justLow"/>
            <a:endParaRPr lang="ar-KW" sz="1300" dirty="0">
              <a:cs typeface="PT Bold Heading" pitchFamily="2" charset="-78"/>
            </a:endParaRPr>
          </a:p>
          <a:p>
            <a:pPr algn="justLow"/>
            <a:endParaRPr lang="ar-KW" sz="1300" dirty="0">
              <a:solidFill>
                <a:srgbClr val="D60093"/>
              </a:solidFill>
              <a:cs typeface="PT Bold Heading" pitchFamily="2" charset="-78"/>
            </a:endParaRPr>
          </a:p>
          <a:p>
            <a:pPr algn="justLow"/>
            <a:endParaRPr lang="en-US" sz="1300" dirty="0">
              <a:cs typeface="PT Bold Heading" pitchFamily="2" charset="-78"/>
            </a:endParaRPr>
          </a:p>
          <a:p>
            <a:pPr algn="justLow"/>
            <a:endParaRPr lang="ar-KW" sz="1300" dirty="0">
              <a:cs typeface="PT Bold Heading" pitchFamily="2" charset="-78"/>
            </a:endParaRPr>
          </a:p>
        </p:txBody>
      </p:sp>
      <p:sp>
        <p:nvSpPr>
          <p:cNvPr id="14" name="Text Box 78"/>
          <p:cNvSpPr txBox="1">
            <a:spLocks noChangeArrowheads="1"/>
          </p:cNvSpPr>
          <p:nvPr/>
        </p:nvSpPr>
        <p:spPr bwMode="auto">
          <a:xfrm>
            <a:off x="2069232" y="467544"/>
            <a:ext cx="2943944" cy="446416"/>
          </a:xfrm>
          <a:prstGeom prst="rect">
            <a:avLst/>
          </a:prstGeom>
          <a:noFill/>
          <a:ln w="76200">
            <a:no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algn="ctr"/>
            <a:r>
              <a:rPr lang="ar-KW" sz="2600" b="1" dirty="0">
                <a:latin typeface="Monotype Koufi" pitchFamily="2" charset="-78"/>
                <a:ea typeface="Monotype Koufi" pitchFamily="2" charset="-78"/>
                <a:cs typeface="Monotype Koufi" pitchFamily="2" charset="-78"/>
              </a:rPr>
              <a:t>إرشادات عامة</a:t>
            </a:r>
            <a:endParaRPr lang="en-US" sz="2600" dirty="0">
              <a:ea typeface="Monotype Koufi" pitchFamily="2" charset="-78"/>
              <a:cs typeface="Monotype Koufi" pitchFamily="2" charset="-78"/>
            </a:endParaRPr>
          </a:p>
        </p:txBody>
      </p:sp>
    </p:spTree>
    <p:extLst>
      <p:ext uri="{BB962C8B-B14F-4D97-AF65-F5344CB8AC3E}">
        <p14:creationId xmlns:p14="http://schemas.microsoft.com/office/powerpoint/2010/main" val="2696182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14</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16" name="مجموعة 15"/>
          <p:cNvGrpSpPr/>
          <p:nvPr/>
        </p:nvGrpSpPr>
        <p:grpSpPr>
          <a:xfrm>
            <a:off x="347777" y="1763688"/>
            <a:ext cx="6177567" cy="6840760"/>
            <a:chOff x="413048" y="1761973"/>
            <a:chExt cx="6040288" cy="6554443"/>
          </a:xfrm>
        </p:grpSpPr>
        <p:sp>
          <p:nvSpPr>
            <p:cNvPr id="17" name="مستطيل 16"/>
            <p:cNvSpPr/>
            <p:nvPr/>
          </p:nvSpPr>
          <p:spPr>
            <a:xfrm>
              <a:off x="413048" y="1761973"/>
              <a:ext cx="6040288" cy="6554443"/>
            </a:xfrm>
            <a:prstGeom prst="rect">
              <a:avLst/>
            </a:prstGeom>
            <a:ln/>
            <a:effectLst>
              <a:glow rad="1397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dirty="0"/>
            </a:p>
          </p:txBody>
        </p:sp>
        <p:sp>
          <p:nvSpPr>
            <p:cNvPr id="18" name="مستطيل 17"/>
            <p:cNvSpPr/>
            <p:nvPr/>
          </p:nvSpPr>
          <p:spPr>
            <a:xfrm>
              <a:off x="558319" y="1914373"/>
              <a:ext cx="5757738" cy="6258027"/>
            </a:xfrm>
            <a:prstGeom prst="rect">
              <a:avLst/>
            </a:prstGeom>
            <a:ln>
              <a:solidFill>
                <a:schemeClr val="accent3">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dirty="0"/>
            </a:p>
          </p:txBody>
        </p:sp>
      </p:grpSp>
      <p:grpSp>
        <p:nvGrpSpPr>
          <p:cNvPr id="2" name="مجموعة 1"/>
          <p:cNvGrpSpPr/>
          <p:nvPr/>
        </p:nvGrpSpPr>
        <p:grpSpPr>
          <a:xfrm>
            <a:off x="-27384" y="899592"/>
            <a:ext cx="6892966" cy="826948"/>
            <a:chOff x="208442" y="899592"/>
            <a:chExt cx="6892966" cy="826948"/>
          </a:xfrm>
        </p:grpSpPr>
        <p:sp>
          <p:nvSpPr>
            <p:cNvPr id="25" name="مربع نص 2"/>
            <p:cNvSpPr txBox="1">
              <a:spLocks noChangeArrowheads="1"/>
            </p:cNvSpPr>
            <p:nvPr/>
          </p:nvSpPr>
          <p:spPr bwMode="auto">
            <a:xfrm flipH="1">
              <a:off x="4496504" y="899592"/>
              <a:ext cx="2583657" cy="422017"/>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rot="0" vert="horz" wrap="square" lIns="91440" tIns="45720" rIns="91440" bIns="45720" anchor="t" anchorCtr="0">
              <a:noAutofit/>
            </a:bodyPr>
            <a:lstStyle/>
            <a:p>
              <a:pPr algn="ctr">
                <a:lnSpc>
                  <a:spcPct val="115000"/>
                </a:lnSpc>
                <a:spcAft>
                  <a:spcPts val="1000"/>
                </a:spcAft>
              </a:pPr>
              <a:r>
                <a:rPr lang="ar-KW" sz="1200" b="1" dirty="0">
                  <a:solidFill>
                    <a:schemeClr val="tx1"/>
                  </a:solidFill>
                  <a:effectLst/>
                  <a:latin typeface="Arial"/>
                  <a:ea typeface="Calibri"/>
                  <a:cs typeface="PT Bold Heading"/>
                </a:rPr>
                <a:t>اسم الخبرة..........................</a:t>
              </a:r>
              <a:endParaRPr lang="en-US" sz="1000" dirty="0">
                <a:solidFill>
                  <a:schemeClr val="tx1"/>
                </a:solidFill>
                <a:effectLst/>
                <a:ea typeface="Calibri"/>
                <a:cs typeface="Arial"/>
              </a:endParaRPr>
            </a:p>
          </p:txBody>
        </p:sp>
        <p:sp>
          <p:nvSpPr>
            <p:cNvPr id="26" name="مربع نص 2"/>
            <p:cNvSpPr txBox="1">
              <a:spLocks noChangeArrowheads="1"/>
            </p:cNvSpPr>
            <p:nvPr/>
          </p:nvSpPr>
          <p:spPr bwMode="auto">
            <a:xfrm flipH="1">
              <a:off x="4517751" y="1263000"/>
              <a:ext cx="2583657" cy="422017"/>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rot="0" vert="horz" wrap="square" lIns="91440" tIns="45720" rIns="91440" bIns="45720" anchor="t" anchorCtr="0">
              <a:noAutofit/>
            </a:bodyPr>
            <a:lstStyle/>
            <a:p>
              <a:pPr algn="ctr">
                <a:lnSpc>
                  <a:spcPct val="115000"/>
                </a:lnSpc>
                <a:spcAft>
                  <a:spcPts val="1000"/>
                </a:spcAft>
              </a:pPr>
              <a:r>
                <a:rPr lang="ar-KW" sz="1200" b="1" dirty="0">
                  <a:solidFill>
                    <a:schemeClr val="tx1"/>
                  </a:solidFill>
                  <a:effectLst/>
                  <a:latin typeface="Arial"/>
                  <a:ea typeface="Calibri"/>
                  <a:cs typeface="PT Bold Heading"/>
                </a:rPr>
                <a:t>الهدف التعليمي...................</a:t>
              </a:r>
              <a:endParaRPr lang="en-US" sz="1000" dirty="0">
                <a:solidFill>
                  <a:schemeClr val="tx1"/>
                </a:solidFill>
                <a:effectLst/>
                <a:ea typeface="Calibri"/>
                <a:cs typeface="Arial"/>
              </a:endParaRPr>
            </a:p>
          </p:txBody>
        </p:sp>
        <p:sp>
          <p:nvSpPr>
            <p:cNvPr id="27" name="مربع نص 2"/>
            <p:cNvSpPr txBox="1">
              <a:spLocks noChangeArrowheads="1"/>
            </p:cNvSpPr>
            <p:nvPr/>
          </p:nvSpPr>
          <p:spPr bwMode="auto">
            <a:xfrm flipH="1">
              <a:off x="208442" y="941115"/>
              <a:ext cx="2583657" cy="422017"/>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rot="0" vert="horz" wrap="square" lIns="91440" tIns="45720" rIns="91440" bIns="45720" anchor="t" anchorCtr="0">
              <a:noAutofit/>
            </a:bodyPr>
            <a:lstStyle/>
            <a:p>
              <a:pPr algn="ctr">
                <a:lnSpc>
                  <a:spcPct val="115000"/>
                </a:lnSpc>
                <a:spcAft>
                  <a:spcPts val="1000"/>
                </a:spcAft>
              </a:pPr>
              <a:r>
                <a:rPr lang="ar-KW" sz="1200" b="1" dirty="0">
                  <a:solidFill>
                    <a:schemeClr val="tx1"/>
                  </a:solidFill>
                  <a:effectLst/>
                  <a:latin typeface="Arial"/>
                  <a:ea typeface="Calibri"/>
                  <a:cs typeface="PT Bold Heading"/>
                </a:rPr>
                <a:t>اليوم..................................</a:t>
              </a:r>
              <a:endParaRPr lang="en-US" sz="1000" dirty="0">
                <a:solidFill>
                  <a:schemeClr val="tx1"/>
                </a:solidFill>
                <a:effectLst/>
                <a:ea typeface="Calibri"/>
                <a:cs typeface="Arial"/>
              </a:endParaRPr>
            </a:p>
          </p:txBody>
        </p:sp>
        <p:sp>
          <p:nvSpPr>
            <p:cNvPr id="28" name="مربع نص 2"/>
            <p:cNvSpPr txBox="1">
              <a:spLocks noChangeArrowheads="1"/>
            </p:cNvSpPr>
            <p:nvPr/>
          </p:nvSpPr>
          <p:spPr bwMode="auto">
            <a:xfrm flipH="1">
              <a:off x="229689" y="1304523"/>
              <a:ext cx="2583657" cy="422017"/>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rot="0" vert="horz" wrap="square" lIns="91440" tIns="45720" rIns="91440" bIns="45720" anchor="t" anchorCtr="0">
              <a:noAutofit/>
            </a:bodyPr>
            <a:lstStyle/>
            <a:p>
              <a:pPr algn="ctr">
                <a:lnSpc>
                  <a:spcPct val="115000"/>
                </a:lnSpc>
                <a:spcAft>
                  <a:spcPts val="1000"/>
                </a:spcAft>
              </a:pPr>
              <a:r>
                <a:rPr lang="ar-KW" sz="1200" b="1" dirty="0">
                  <a:solidFill>
                    <a:schemeClr val="tx1"/>
                  </a:solidFill>
                  <a:effectLst/>
                  <a:latin typeface="Arial"/>
                  <a:ea typeface="Calibri"/>
                  <a:cs typeface="PT Bold Heading"/>
                </a:rPr>
                <a:t>التاريخ................................</a:t>
              </a:r>
              <a:endParaRPr lang="en-US" sz="1000" dirty="0">
                <a:solidFill>
                  <a:schemeClr val="tx1"/>
                </a:solidFill>
                <a:effectLst/>
                <a:ea typeface="Calibri"/>
                <a:cs typeface="Arial"/>
              </a:endParaRPr>
            </a:p>
          </p:txBody>
        </p:sp>
      </p:grpSp>
      <p:pic>
        <p:nvPicPr>
          <p:cNvPr id="1026" name="Picture 2" descr="C:\Users\froty\Desktop\ملفات جديدة\صور 1\Colored-Torn-Paper-Banners-Vectorه.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736" y="227805"/>
            <a:ext cx="4495800" cy="599779"/>
          </a:xfrm>
          <a:prstGeom prst="rect">
            <a:avLst/>
          </a:prstGeom>
          <a:ln>
            <a:noFill/>
          </a:ln>
          <a:effectLst>
            <a:glow rad="63500">
              <a:schemeClr val="accent3">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2" name="Text Box 78"/>
          <p:cNvSpPr txBox="1">
            <a:spLocks noChangeArrowheads="1"/>
          </p:cNvSpPr>
          <p:nvPr/>
        </p:nvSpPr>
        <p:spPr bwMode="auto">
          <a:xfrm>
            <a:off x="2276872" y="323528"/>
            <a:ext cx="3418692" cy="272484"/>
          </a:xfrm>
          <a:prstGeom prst="rect">
            <a:avLst/>
          </a:prstGeom>
          <a:noFill/>
          <a:ln w="76200">
            <a:no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algn="ctr"/>
            <a:r>
              <a:rPr lang="ar-KW" sz="1600" b="1" dirty="0">
                <a:latin typeface="Monotype Koufi" pitchFamily="2" charset="-78"/>
                <a:ea typeface="Monotype Koufi" pitchFamily="2" charset="-78"/>
                <a:cs typeface="Monotype Koufi" pitchFamily="2" charset="-78"/>
              </a:rPr>
              <a:t> نموذج التحضير الأسبوعي للنشاط الحركي</a:t>
            </a:r>
            <a:endParaRPr lang="en-US" sz="1600" dirty="0">
              <a:ea typeface="Monotype Koufi" pitchFamily="2" charset="-78"/>
              <a:cs typeface="Monotype Koufi" pitchFamily="2" charset="-78"/>
            </a:endParaRPr>
          </a:p>
        </p:txBody>
      </p:sp>
      <p:graphicFrame>
        <p:nvGraphicFramePr>
          <p:cNvPr id="29" name="جدول 28"/>
          <p:cNvGraphicFramePr>
            <a:graphicFrameLocks noGrp="1"/>
          </p:cNvGraphicFramePr>
          <p:nvPr>
            <p:extLst>
              <p:ext uri="{D42A27DB-BD31-4B8C-83A1-F6EECF244321}">
                <p14:modId xmlns:p14="http://schemas.microsoft.com/office/powerpoint/2010/main" val="2925384646"/>
              </p:ext>
            </p:extLst>
          </p:nvPr>
        </p:nvGraphicFramePr>
        <p:xfrm>
          <a:off x="610580" y="1955273"/>
          <a:ext cx="5751782" cy="6299156"/>
        </p:xfrm>
        <a:graphic>
          <a:graphicData uri="http://schemas.openxmlformats.org/drawingml/2006/table">
            <a:tbl>
              <a:tblPr firstRow="1" firstCol="1" bandRow="1">
                <a:tableStyleId>{ED083AE6-46FA-4A59-8FB0-9F97EB10719F}</a:tableStyleId>
              </a:tblPr>
              <a:tblGrid>
                <a:gridCol w="1505103">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214231">
                  <a:extLst>
                    <a:ext uri="{9D8B030D-6E8A-4147-A177-3AD203B41FA5}">
                      <a16:colId xmlns:a16="http://schemas.microsoft.com/office/drawing/2014/main" val="20003"/>
                    </a:ext>
                  </a:extLst>
                </a:gridCol>
              </a:tblGrid>
              <a:tr h="208073">
                <a:tc>
                  <a:txBody>
                    <a:bodyPr/>
                    <a:lstStyle/>
                    <a:p>
                      <a:pPr algn="ctr">
                        <a:lnSpc>
                          <a:spcPct val="115000"/>
                        </a:lnSpc>
                        <a:spcAft>
                          <a:spcPts val="0"/>
                        </a:spcAft>
                      </a:pPr>
                      <a:r>
                        <a:rPr lang="ar-KW" sz="1000" dirty="0">
                          <a:effectLst/>
                          <a:cs typeface="PT Bold Heading" pitchFamily="2" charset="-78"/>
                        </a:rPr>
                        <a:t>التشكيل</a:t>
                      </a:r>
                      <a:endParaRPr lang="en-US" sz="800" dirty="0">
                        <a:effectLst/>
                        <a:latin typeface="Calibri"/>
                        <a:ea typeface="Calibri"/>
                        <a:cs typeface="PT Bold Heading" pitchFamily="2" charset="-78"/>
                      </a:endParaRPr>
                    </a:p>
                  </a:txBody>
                  <a:tcPr marL="48987" marR="48987" marT="0" marB="0"/>
                </a:tc>
                <a:tc>
                  <a:txBody>
                    <a:bodyPr/>
                    <a:lstStyle/>
                    <a:p>
                      <a:pPr algn="ctr">
                        <a:lnSpc>
                          <a:spcPct val="115000"/>
                        </a:lnSpc>
                        <a:spcAft>
                          <a:spcPts val="0"/>
                        </a:spcAft>
                      </a:pPr>
                      <a:r>
                        <a:rPr lang="ar-KW" sz="1000" dirty="0">
                          <a:effectLst/>
                          <a:cs typeface="PT Bold Heading" pitchFamily="2" charset="-78"/>
                        </a:rPr>
                        <a:t>التطبيق</a:t>
                      </a:r>
                      <a:endParaRPr lang="en-US" sz="800" dirty="0">
                        <a:effectLst/>
                        <a:latin typeface="Calibri"/>
                        <a:ea typeface="Calibri"/>
                        <a:cs typeface="PT Bold Heading" pitchFamily="2" charset="-78"/>
                      </a:endParaRPr>
                    </a:p>
                  </a:txBody>
                  <a:tcPr marL="48987" marR="48987" marT="0" marB="0"/>
                </a:tc>
                <a:tc>
                  <a:txBody>
                    <a:bodyPr/>
                    <a:lstStyle/>
                    <a:p>
                      <a:pPr algn="ctr">
                        <a:lnSpc>
                          <a:spcPct val="115000"/>
                        </a:lnSpc>
                        <a:spcAft>
                          <a:spcPts val="0"/>
                        </a:spcAft>
                      </a:pPr>
                      <a:r>
                        <a:rPr lang="ar-KW" sz="1000" dirty="0">
                          <a:effectLst/>
                          <a:cs typeface="PT Bold Heading" pitchFamily="2" charset="-78"/>
                        </a:rPr>
                        <a:t>أجزاء النشاط</a:t>
                      </a:r>
                      <a:endParaRPr lang="en-US" sz="800" dirty="0">
                        <a:effectLst/>
                        <a:latin typeface="Calibri"/>
                        <a:ea typeface="Calibri"/>
                        <a:cs typeface="PT Bold Heading" pitchFamily="2" charset="-78"/>
                      </a:endParaRPr>
                    </a:p>
                  </a:txBody>
                  <a:tcPr marL="48987" marR="48987" marT="0" marB="0"/>
                </a:tc>
                <a:tc>
                  <a:txBody>
                    <a:bodyPr/>
                    <a:lstStyle/>
                    <a:p>
                      <a:pPr algn="ctr">
                        <a:lnSpc>
                          <a:spcPct val="115000"/>
                        </a:lnSpc>
                        <a:spcAft>
                          <a:spcPts val="0"/>
                        </a:spcAft>
                      </a:pPr>
                      <a:r>
                        <a:rPr lang="ar-KW" sz="1000" b="1" cap="all" spc="0"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mn-lt"/>
                          <a:ea typeface="+mn-ea"/>
                          <a:cs typeface="PT Bold Heading" pitchFamily="2" charset="-78"/>
                        </a:rPr>
                        <a:t>م</a:t>
                      </a:r>
                      <a:endParaRPr lang="en-US" sz="800" b="1" cap="all" spc="0"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Calibri"/>
                        <a:ea typeface="Calibri"/>
                        <a:cs typeface="PT Bold Heading" pitchFamily="2" charset="-78"/>
                      </a:endParaRPr>
                    </a:p>
                  </a:txBody>
                  <a:tcPr marL="48987" marR="48987" marT="0" marB="0"/>
                </a:tc>
                <a:extLst>
                  <a:ext uri="{0D108BD9-81ED-4DB2-BD59-A6C34878D82A}">
                    <a16:rowId xmlns:a16="http://schemas.microsoft.com/office/drawing/2014/main" val="10000"/>
                  </a:ext>
                </a:extLst>
              </a:tr>
              <a:tr h="213483">
                <a:tc>
                  <a:txBody>
                    <a:bodyPr/>
                    <a:lstStyle/>
                    <a:p>
                      <a:pPr algn="ctr" rtl="0">
                        <a:lnSpc>
                          <a:spcPct val="115000"/>
                        </a:lnSpc>
                        <a:spcAft>
                          <a:spcPts val="0"/>
                        </a:spcAft>
                      </a:pPr>
                      <a:r>
                        <a:rPr lang="en-US" sz="1000" b="1" dirty="0">
                          <a:effectLst/>
                        </a:rPr>
                        <a:t>×××××××××</a:t>
                      </a:r>
                      <a:endParaRPr lang="en-US" sz="800" b="1" dirty="0">
                        <a:effectLst/>
                        <a:latin typeface="Calibri"/>
                        <a:ea typeface="Calibri"/>
                        <a:cs typeface="Arial"/>
                      </a:endParaRPr>
                    </a:p>
                  </a:txBody>
                  <a:tcPr marL="48987" marR="48987" marT="0" marB="0"/>
                </a:tc>
                <a:tc>
                  <a:txBody>
                    <a:bodyPr/>
                    <a:lstStyle/>
                    <a:p>
                      <a:pPr algn="ctr">
                        <a:lnSpc>
                          <a:spcPct val="115000"/>
                        </a:lnSpc>
                        <a:spcAft>
                          <a:spcPts val="0"/>
                        </a:spcAft>
                      </a:pPr>
                      <a:r>
                        <a:rPr lang="ar-KW" sz="1000" dirty="0">
                          <a:effectLst/>
                          <a:cs typeface="PT Bold Heading" pitchFamily="2" charset="-78"/>
                        </a:rPr>
                        <a:t>الترحيب بالأطفال</a:t>
                      </a:r>
                      <a:endParaRPr lang="en-US" sz="800" dirty="0">
                        <a:effectLst/>
                        <a:latin typeface="Calibri"/>
                        <a:ea typeface="Calibri"/>
                        <a:cs typeface="PT Bold Heading" pitchFamily="2" charset="-78"/>
                      </a:endParaRPr>
                    </a:p>
                  </a:txBody>
                  <a:tcPr marL="48987" marR="48987" marT="0" marB="0"/>
                </a:tc>
                <a:tc>
                  <a:txBody>
                    <a:bodyPr/>
                    <a:lstStyle/>
                    <a:p>
                      <a:pPr algn="ctr">
                        <a:lnSpc>
                          <a:spcPct val="115000"/>
                        </a:lnSpc>
                        <a:spcAft>
                          <a:spcPts val="0"/>
                        </a:spcAft>
                      </a:pPr>
                      <a:r>
                        <a:rPr lang="ar-KW" sz="1000" dirty="0">
                          <a:effectLst/>
                          <a:cs typeface="PT Bold Heading" pitchFamily="2" charset="-78"/>
                        </a:rPr>
                        <a:t>الدخول</a:t>
                      </a:r>
                      <a:endParaRPr lang="en-US" sz="800" dirty="0">
                        <a:effectLst/>
                        <a:latin typeface="Calibri"/>
                        <a:ea typeface="Calibri"/>
                        <a:cs typeface="PT Bold Heading" pitchFamily="2" charset="-78"/>
                      </a:endParaRPr>
                    </a:p>
                  </a:txBody>
                  <a:tcPr marL="48987" marR="48987" marT="0" marB="0"/>
                </a:tc>
                <a:tc>
                  <a:txBody>
                    <a:bodyPr/>
                    <a:lstStyle/>
                    <a:p>
                      <a:pPr algn="ctr">
                        <a:lnSpc>
                          <a:spcPct val="115000"/>
                        </a:lnSpc>
                        <a:spcAft>
                          <a:spcPts val="0"/>
                        </a:spcAft>
                      </a:pPr>
                      <a:r>
                        <a:rPr lang="ar-KW" sz="1000" dirty="0">
                          <a:solidFill>
                            <a:srgbClr val="002060"/>
                          </a:solidFill>
                          <a:effectLst/>
                          <a:cs typeface="PT Bold Heading" pitchFamily="2" charset="-78"/>
                        </a:rPr>
                        <a:t>  </a:t>
                      </a:r>
                      <a:r>
                        <a:rPr lang="ar-SA" sz="1000" dirty="0">
                          <a:solidFill>
                            <a:srgbClr val="002060"/>
                          </a:solidFill>
                          <a:effectLst/>
                          <a:cs typeface="PT Bold Heading" pitchFamily="2" charset="-78"/>
                        </a:rPr>
                        <a:t>1-</a:t>
                      </a:r>
                      <a:endParaRPr lang="en-US" sz="800" dirty="0">
                        <a:solidFill>
                          <a:srgbClr val="002060"/>
                        </a:solidFill>
                        <a:effectLst/>
                        <a:latin typeface="Calibri"/>
                        <a:ea typeface="Calibri"/>
                        <a:cs typeface="PT Bold Heading" pitchFamily="2" charset="-78"/>
                      </a:endParaRPr>
                    </a:p>
                  </a:txBody>
                  <a:tcPr marL="48987" marR="48987" marT="0" marB="0"/>
                </a:tc>
                <a:extLst>
                  <a:ext uri="{0D108BD9-81ED-4DB2-BD59-A6C34878D82A}">
                    <a16:rowId xmlns:a16="http://schemas.microsoft.com/office/drawing/2014/main" val="10001"/>
                  </a:ext>
                </a:extLst>
              </a:tr>
              <a:tr h="1212414">
                <a:tc>
                  <a:txBody>
                    <a:bodyPr/>
                    <a:lstStyle/>
                    <a:p>
                      <a:pPr algn="ctr" rtl="0">
                        <a:lnSpc>
                          <a:spcPct val="115000"/>
                        </a:lnSpc>
                        <a:spcAft>
                          <a:spcPts val="0"/>
                        </a:spcAft>
                      </a:pPr>
                      <a:r>
                        <a:rPr lang="en-US" sz="1000" b="1" dirty="0">
                          <a:effectLst/>
                        </a:rPr>
                        <a:t>×      ×       ×      ×    </a:t>
                      </a:r>
                      <a:endParaRPr lang="en-US" sz="800" b="1" dirty="0">
                        <a:effectLst/>
                      </a:endParaRPr>
                    </a:p>
                    <a:p>
                      <a:pPr algn="ctr">
                        <a:lnSpc>
                          <a:spcPct val="115000"/>
                        </a:lnSpc>
                        <a:spcAft>
                          <a:spcPts val="0"/>
                        </a:spcAft>
                      </a:pPr>
                      <a:r>
                        <a:rPr lang="en-US" sz="1000" b="1" dirty="0">
                          <a:effectLst/>
                        </a:rPr>
                        <a:t>×      ×      × </a:t>
                      </a:r>
                    </a:p>
                    <a:p>
                      <a:pPr marL="0" marR="0" indent="0" algn="ctr" defTabSz="914400" rtl="1" eaLnBrk="1" fontAlgn="auto" latinLnBrk="0" hangingPunct="1">
                        <a:lnSpc>
                          <a:spcPct val="115000"/>
                        </a:lnSpc>
                        <a:spcBef>
                          <a:spcPts val="0"/>
                        </a:spcBef>
                        <a:spcAft>
                          <a:spcPts val="0"/>
                        </a:spcAft>
                        <a:buClrTx/>
                        <a:buSzTx/>
                        <a:buFontTx/>
                        <a:buNone/>
                        <a:tabLst/>
                        <a:defRPr/>
                      </a:pPr>
                      <a:r>
                        <a:rPr lang="en-US" sz="1000" b="1" dirty="0">
                          <a:effectLst/>
                        </a:rPr>
                        <a:t>×      ×       ×      ×  ×      ×      × </a:t>
                      </a:r>
                    </a:p>
                    <a:p>
                      <a:pPr marL="0" marR="0" indent="0" algn="ctr" defTabSz="914400" rtl="1" eaLnBrk="1" fontAlgn="auto" latinLnBrk="0" hangingPunct="1">
                        <a:lnSpc>
                          <a:spcPct val="115000"/>
                        </a:lnSpc>
                        <a:spcBef>
                          <a:spcPts val="0"/>
                        </a:spcBef>
                        <a:spcAft>
                          <a:spcPts val="0"/>
                        </a:spcAft>
                        <a:buClrTx/>
                        <a:buSzTx/>
                        <a:buFontTx/>
                        <a:buNone/>
                        <a:tabLst/>
                        <a:defRPr/>
                      </a:pPr>
                      <a:r>
                        <a:rPr lang="en-US" sz="1000" b="1" dirty="0">
                          <a:effectLst/>
                        </a:rPr>
                        <a:t>  </a:t>
                      </a:r>
                      <a:endParaRPr lang="en-US" sz="800" b="1" dirty="0">
                        <a:effectLst/>
                      </a:endParaRPr>
                    </a:p>
                    <a:p>
                      <a:pPr algn="ctr">
                        <a:lnSpc>
                          <a:spcPct val="115000"/>
                        </a:lnSpc>
                        <a:spcAft>
                          <a:spcPts val="0"/>
                        </a:spcAft>
                      </a:pPr>
                      <a:endParaRPr lang="en-US" sz="1000" b="1" dirty="0">
                        <a:effectLst/>
                      </a:endParaRPr>
                    </a:p>
                  </a:txBody>
                  <a:tcPr marL="48987" marR="48987" marT="0" marB="0"/>
                </a:tc>
                <a:tc>
                  <a:txBody>
                    <a:bodyPr/>
                    <a:lstStyle/>
                    <a:p>
                      <a:pPr algn="justLow">
                        <a:lnSpc>
                          <a:spcPct val="115000"/>
                        </a:lnSpc>
                        <a:spcAft>
                          <a:spcPts val="0"/>
                        </a:spcAft>
                      </a:pPr>
                      <a:r>
                        <a:rPr lang="en-US" sz="200" dirty="0">
                          <a:effectLst/>
                          <a:cs typeface="PT Bold Heading" pitchFamily="2" charset="-78"/>
                        </a:rPr>
                        <a:t> </a:t>
                      </a:r>
                      <a:endParaRPr lang="en-US" sz="100" dirty="0">
                        <a:effectLst/>
                        <a:cs typeface="PT Bold Heading" pitchFamily="2" charset="-78"/>
                      </a:endParaRPr>
                    </a:p>
                    <a:p>
                      <a:pPr algn="justLow">
                        <a:lnSpc>
                          <a:spcPct val="115000"/>
                        </a:lnSpc>
                        <a:spcAft>
                          <a:spcPts val="0"/>
                        </a:spcAft>
                      </a:pPr>
                      <a:r>
                        <a:rPr lang="ar-SA" sz="800" dirty="0">
                          <a:solidFill>
                            <a:srgbClr val="FF0000"/>
                          </a:solidFill>
                          <a:effectLst/>
                          <a:cs typeface="PT Bold Heading" pitchFamily="2" charset="-78"/>
                        </a:rPr>
                        <a:t>*</a:t>
                      </a:r>
                      <a:r>
                        <a:rPr lang="ar-SA" sz="800" baseline="0" dirty="0">
                          <a:effectLst/>
                          <a:cs typeface="PT Bold Heading" pitchFamily="2" charset="-78"/>
                        </a:rPr>
                        <a:t> </a:t>
                      </a:r>
                      <a:r>
                        <a:rPr lang="ar-SA" sz="800" dirty="0">
                          <a:effectLst/>
                          <a:cs typeface="PT Bold Heading" pitchFamily="2" charset="-78"/>
                        </a:rPr>
                        <a:t>تنشيط الأطفال بحركات رياضية</a:t>
                      </a:r>
                      <a:r>
                        <a:rPr lang="en-US" sz="800" dirty="0">
                          <a:effectLst/>
                          <a:cs typeface="PT Bold Heading" pitchFamily="2" charset="-78"/>
                        </a:rPr>
                        <a:t>  </a:t>
                      </a:r>
                      <a:r>
                        <a:rPr lang="ar-SA" sz="800" dirty="0">
                          <a:effectLst/>
                          <a:cs typeface="PT Bold Heading" pitchFamily="2" charset="-78"/>
                        </a:rPr>
                        <a:t>حرة.</a:t>
                      </a:r>
                      <a:r>
                        <a:rPr lang="en-US" sz="800" dirty="0">
                          <a:effectLst/>
                          <a:cs typeface="PT Bold Heading" pitchFamily="2" charset="-78"/>
                        </a:rPr>
                        <a:t> </a:t>
                      </a:r>
                      <a:endParaRPr lang="en-US" sz="700" dirty="0">
                        <a:effectLst/>
                        <a:cs typeface="PT Bold Heading" pitchFamily="2" charset="-78"/>
                      </a:endParaRPr>
                    </a:p>
                    <a:p>
                      <a:pPr algn="justLow">
                        <a:lnSpc>
                          <a:spcPct val="115000"/>
                        </a:lnSpc>
                        <a:spcAft>
                          <a:spcPts val="0"/>
                        </a:spcAft>
                      </a:pPr>
                      <a:r>
                        <a:rPr lang="ar-SA" sz="800" dirty="0">
                          <a:solidFill>
                            <a:srgbClr val="FF0000"/>
                          </a:solidFill>
                          <a:effectLst/>
                          <a:cs typeface="PT Bold Heading" pitchFamily="2" charset="-78"/>
                        </a:rPr>
                        <a:t>*</a:t>
                      </a:r>
                      <a:r>
                        <a:rPr lang="ar-SA" sz="800" dirty="0">
                          <a:effectLst/>
                          <a:cs typeface="PT Bold Heading" pitchFamily="2" charset="-78"/>
                        </a:rPr>
                        <a:t> استخدام أدوات رياضية مناسبة.</a:t>
                      </a:r>
                      <a:endParaRPr lang="en-US" sz="700" dirty="0">
                        <a:effectLst/>
                        <a:cs typeface="PT Bold Heading" pitchFamily="2" charset="-78"/>
                      </a:endParaRPr>
                    </a:p>
                    <a:p>
                      <a:pPr algn="justLow">
                        <a:lnSpc>
                          <a:spcPct val="115000"/>
                        </a:lnSpc>
                        <a:spcAft>
                          <a:spcPts val="0"/>
                        </a:spcAft>
                      </a:pPr>
                      <a:r>
                        <a:rPr lang="ar-SA" sz="800" dirty="0">
                          <a:solidFill>
                            <a:srgbClr val="FF0000"/>
                          </a:solidFill>
                          <a:effectLst/>
                          <a:cs typeface="PT Bold Heading" pitchFamily="2" charset="-78"/>
                        </a:rPr>
                        <a:t>*</a:t>
                      </a:r>
                      <a:r>
                        <a:rPr lang="ar-SA" sz="800" dirty="0">
                          <a:effectLst/>
                          <a:cs typeface="PT Bold Heading" pitchFamily="2" charset="-78"/>
                        </a:rPr>
                        <a:t> استخدام موسيقى مناسبة وسريعة</a:t>
                      </a:r>
                      <a:r>
                        <a:rPr lang="ar-SA" sz="800" baseline="0" dirty="0">
                          <a:effectLst/>
                          <a:cs typeface="PT Bold Heading" pitchFamily="2" charset="-78"/>
                        </a:rPr>
                        <a:t> .</a:t>
                      </a:r>
                      <a:endParaRPr lang="en-US" sz="700" dirty="0">
                        <a:effectLst/>
                        <a:cs typeface="PT Bold Heading" pitchFamily="2" charset="-78"/>
                      </a:endParaRPr>
                    </a:p>
                    <a:p>
                      <a:pPr algn="justLow">
                        <a:lnSpc>
                          <a:spcPct val="115000"/>
                        </a:lnSpc>
                        <a:spcAft>
                          <a:spcPts val="0"/>
                        </a:spcAft>
                      </a:pPr>
                      <a:r>
                        <a:rPr lang="ar-SA" sz="800" dirty="0">
                          <a:solidFill>
                            <a:srgbClr val="FF0000"/>
                          </a:solidFill>
                          <a:effectLst/>
                          <a:cs typeface="PT Bold Heading" pitchFamily="2" charset="-78"/>
                        </a:rPr>
                        <a:t>*</a:t>
                      </a:r>
                      <a:r>
                        <a:rPr lang="ar-SA" sz="800" dirty="0">
                          <a:effectLst/>
                          <a:cs typeface="PT Bold Heading" pitchFamily="2" charset="-78"/>
                        </a:rPr>
                        <a:t> شعور الأطفال بالبهجة والسرور.</a:t>
                      </a:r>
                      <a:endParaRPr lang="en-US" sz="700" dirty="0">
                        <a:effectLst/>
                        <a:cs typeface="PT Bold Heading" pitchFamily="2" charset="-78"/>
                      </a:endParaRPr>
                    </a:p>
                    <a:p>
                      <a:pPr algn="justLow">
                        <a:lnSpc>
                          <a:spcPct val="115000"/>
                        </a:lnSpc>
                        <a:spcAft>
                          <a:spcPts val="0"/>
                        </a:spcAft>
                      </a:pPr>
                      <a:r>
                        <a:rPr lang="ar-SA" sz="800" dirty="0">
                          <a:solidFill>
                            <a:srgbClr val="FF0000"/>
                          </a:solidFill>
                          <a:effectLst/>
                          <a:cs typeface="PT Bold Heading" pitchFamily="2" charset="-78"/>
                        </a:rPr>
                        <a:t>*</a:t>
                      </a:r>
                      <a:r>
                        <a:rPr lang="ar-SA" sz="800" dirty="0">
                          <a:effectLst/>
                          <a:cs typeface="PT Bold Heading" pitchFamily="2" charset="-78"/>
                        </a:rPr>
                        <a:t>إعادة الأدوات والأجهزة الرياضية بعد استخدامها.</a:t>
                      </a:r>
                      <a:endParaRPr lang="en-US" sz="700" dirty="0">
                        <a:effectLst/>
                        <a:cs typeface="PT Bold Heading" pitchFamily="2" charset="-78"/>
                      </a:endParaRPr>
                    </a:p>
                    <a:p>
                      <a:pPr algn="justLow">
                        <a:lnSpc>
                          <a:spcPct val="115000"/>
                        </a:lnSpc>
                        <a:spcAft>
                          <a:spcPts val="0"/>
                        </a:spcAft>
                      </a:pPr>
                      <a:r>
                        <a:rPr lang="en-US" sz="800" dirty="0">
                          <a:effectLst/>
                          <a:cs typeface="PT Bold Heading" pitchFamily="2" charset="-78"/>
                        </a:rPr>
                        <a:t>     </a:t>
                      </a:r>
                      <a:r>
                        <a:rPr lang="ar-KW" sz="700" dirty="0">
                          <a:effectLst/>
                          <a:cs typeface="PT Bold Heading" pitchFamily="2" charset="-78"/>
                        </a:rPr>
                        <a:t>اتاحة</a:t>
                      </a:r>
                      <a:r>
                        <a:rPr lang="ar-KW" sz="700" baseline="0" dirty="0">
                          <a:effectLst/>
                          <a:cs typeface="PT Bold Heading" pitchFamily="2" charset="-78"/>
                        </a:rPr>
                        <a:t> المجال للأطفال للتعبير عن سعادتهم وبهجتهم.</a:t>
                      </a:r>
                      <a:endParaRPr lang="en-US" sz="700" dirty="0">
                        <a:effectLst/>
                        <a:latin typeface="Calibri"/>
                        <a:ea typeface="Calibri"/>
                        <a:cs typeface="PT Bold Heading" pitchFamily="2" charset="-78"/>
                      </a:endParaRPr>
                    </a:p>
                  </a:txBody>
                  <a:tcPr marL="48987" marR="48987" marT="0" marB="0"/>
                </a:tc>
                <a:tc>
                  <a:txBody>
                    <a:bodyPr/>
                    <a:lstStyle/>
                    <a:p>
                      <a:pPr algn="ctr">
                        <a:lnSpc>
                          <a:spcPct val="115000"/>
                        </a:lnSpc>
                        <a:spcAft>
                          <a:spcPts val="0"/>
                        </a:spcAft>
                      </a:pPr>
                      <a:endParaRPr lang="ar-KW" sz="1000" dirty="0">
                        <a:effectLst/>
                        <a:cs typeface="PT Bold Heading" pitchFamily="2" charset="-78"/>
                      </a:endParaRPr>
                    </a:p>
                    <a:p>
                      <a:pPr algn="ctr">
                        <a:lnSpc>
                          <a:spcPct val="115000"/>
                        </a:lnSpc>
                        <a:spcAft>
                          <a:spcPts val="0"/>
                        </a:spcAft>
                      </a:pPr>
                      <a:endParaRPr lang="ar-KW" sz="1000" dirty="0">
                        <a:effectLst/>
                        <a:cs typeface="PT Bold Heading" pitchFamily="2" charset="-78"/>
                      </a:endParaRPr>
                    </a:p>
                    <a:p>
                      <a:pPr algn="ctr">
                        <a:lnSpc>
                          <a:spcPct val="115000"/>
                        </a:lnSpc>
                        <a:spcAft>
                          <a:spcPts val="0"/>
                        </a:spcAft>
                      </a:pPr>
                      <a:r>
                        <a:rPr lang="ar-KW" sz="1000" dirty="0">
                          <a:effectLst/>
                          <a:cs typeface="PT Bold Heading" pitchFamily="2" charset="-78"/>
                        </a:rPr>
                        <a:t>النشاط الحركي</a:t>
                      </a:r>
                      <a:endParaRPr lang="ar-SA" sz="800" dirty="0">
                        <a:effectLst/>
                        <a:cs typeface="PT Bold Heading" pitchFamily="2" charset="-78"/>
                      </a:endParaRPr>
                    </a:p>
                    <a:p>
                      <a:pPr algn="ctr">
                        <a:lnSpc>
                          <a:spcPct val="115000"/>
                        </a:lnSpc>
                        <a:spcAft>
                          <a:spcPts val="0"/>
                        </a:spcAft>
                      </a:pPr>
                      <a:r>
                        <a:rPr lang="ar-SA" sz="800" dirty="0">
                          <a:effectLst/>
                          <a:cs typeface="PT Bold Heading" pitchFamily="2" charset="-78"/>
                        </a:rPr>
                        <a:t>(</a:t>
                      </a:r>
                      <a:r>
                        <a:rPr lang="ar-SA" sz="800" baseline="0" dirty="0">
                          <a:effectLst/>
                          <a:cs typeface="PT Bold Heading" pitchFamily="2" charset="-78"/>
                        </a:rPr>
                        <a:t> 5</a:t>
                      </a:r>
                      <a:r>
                        <a:rPr lang="ar-SA" sz="1000" dirty="0">
                          <a:effectLst/>
                          <a:cs typeface="PT Bold Heading" pitchFamily="2" charset="-78"/>
                        </a:rPr>
                        <a:t>) دقائق</a:t>
                      </a:r>
                      <a:endParaRPr lang="en-US" sz="800" dirty="0">
                        <a:effectLst/>
                        <a:latin typeface="Calibri"/>
                        <a:ea typeface="Calibri"/>
                        <a:cs typeface="PT Bold Heading" pitchFamily="2" charset="-78"/>
                      </a:endParaRPr>
                    </a:p>
                  </a:txBody>
                  <a:tcPr marL="48987" marR="48987" marT="0" marB="0"/>
                </a:tc>
                <a:tc>
                  <a:txBody>
                    <a:bodyPr/>
                    <a:lstStyle/>
                    <a:p>
                      <a:pPr algn="ctr" rtl="1">
                        <a:lnSpc>
                          <a:spcPct val="115000"/>
                        </a:lnSpc>
                        <a:spcAft>
                          <a:spcPts val="0"/>
                        </a:spcAft>
                      </a:pPr>
                      <a:endParaRPr lang="ar-KW" sz="1000" dirty="0">
                        <a:solidFill>
                          <a:srgbClr val="002060"/>
                        </a:solidFill>
                        <a:effectLst/>
                        <a:cs typeface="PT Bold Heading" pitchFamily="2" charset="-78"/>
                      </a:endParaRPr>
                    </a:p>
                    <a:p>
                      <a:pPr algn="ctr" rtl="1">
                        <a:lnSpc>
                          <a:spcPct val="115000"/>
                        </a:lnSpc>
                        <a:spcAft>
                          <a:spcPts val="0"/>
                        </a:spcAft>
                      </a:pPr>
                      <a:endParaRPr lang="ar-KW" sz="1000" dirty="0">
                        <a:solidFill>
                          <a:srgbClr val="002060"/>
                        </a:solidFill>
                        <a:effectLst/>
                        <a:cs typeface="PT Bold Heading" pitchFamily="2" charset="-78"/>
                      </a:endParaRPr>
                    </a:p>
                    <a:p>
                      <a:pPr algn="ctr" rtl="1">
                        <a:lnSpc>
                          <a:spcPct val="115000"/>
                        </a:lnSpc>
                        <a:spcAft>
                          <a:spcPts val="0"/>
                        </a:spcAft>
                      </a:pPr>
                      <a:r>
                        <a:rPr lang="ar-KW" sz="1000" dirty="0">
                          <a:solidFill>
                            <a:srgbClr val="002060"/>
                          </a:solidFill>
                          <a:effectLst/>
                          <a:cs typeface="PT Bold Heading" pitchFamily="2" charset="-78"/>
                        </a:rPr>
                        <a:t> 2-</a:t>
                      </a:r>
                    </a:p>
                    <a:p>
                      <a:pPr algn="ctr" rtl="1">
                        <a:lnSpc>
                          <a:spcPct val="115000"/>
                        </a:lnSpc>
                        <a:spcAft>
                          <a:spcPts val="0"/>
                        </a:spcAft>
                      </a:pPr>
                      <a:endParaRPr lang="en-US" sz="800" dirty="0">
                        <a:solidFill>
                          <a:srgbClr val="002060"/>
                        </a:solidFill>
                        <a:effectLst/>
                        <a:latin typeface="Calibri"/>
                        <a:ea typeface="Calibri"/>
                        <a:cs typeface="PT Bold Heading" pitchFamily="2" charset="-78"/>
                      </a:endParaRPr>
                    </a:p>
                  </a:txBody>
                  <a:tcPr marL="48987" marR="48987" marT="0" marB="0"/>
                </a:tc>
                <a:extLst>
                  <a:ext uri="{0D108BD9-81ED-4DB2-BD59-A6C34878D82A}">
                    <a16:rowId xmlns:a16="http://schemas.microsoft.com/office/drawing/2014/main" val="10002"/>
                  </a:ext>
                </a:extLst>
              </a:tr>
              <a:tr h="1731981">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      ×       ×      ×    </a:t>
                      </a:r>
                      <a:endParaRPr kumimoji="0" lang="en-US" sz="8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1" eaLnBrk="1" fontAlgn="auto" latinLnBrk="0" hangingPunct="1">
                        <a:lnSpc>
                          <a:spcPct val="115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      ×      × </a:t>
                      </a:r>
                    </a:p>
                    <a:p>
                      <a:pPr marL="0" marR="0" lvl="0" indent="0" algn="ctr" defTabSz="914400" rtl="1" eaLnBrk="1" fontAlgn="auto" latinLnBrk="0" hangingPunct="1">
                        <a:lnSpc>
                          <a:spcPct val="115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      ×       ×      ×  ×      ×      ×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      ×       ×      ×    </a:t>
                      </a:r>
                      <a:endParaRPr kumimoji="0" lang="en-US" sz="8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1" eaLnBrk="1" fontAlgn="auto" latinLnBrk="0" hangingPunct="1">
                        <a:lnSpc>
                          <a:spcPct val="115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      ×      × </a:t>
                      </a:r>
                    </a:p>
                    <a:p>
                      <a:pPr marL="0" marR="0" lvl="0" indent="0" algn="ctr" defTabSz="914400" rtl="1" eaLnBrk="1" fontAlgn="auto" latinLnBrk="0" hangingPunct="1">
                        <a:lnSpc>
                          <a:spcPct val="115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  </a:t>
                      </a:r>
                      <a:endParaRPr kumimoji="0" lang="en-US" sz="8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1" eaLnBrk="1" fontAlgn="auto" latinLnBrk="0" hangingPunct="1">
                        <a:lnSpc>
                          <a:spcPct val="115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1" eaLnBrk="1" fontAlgn="auto" latinLnBrk="0" hangingPunct="1">
                        <a:lnSpc>
                          <a:spcPct val="115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  </a:t>
                      </a:r>
                      <a:endParaRPr kumimoji="0" lang="en-US" sz="8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1" eaLnBrk="1" fontAlgn="auto" latinLnBrk="0" hangingPunct="1">
                        <a:lnSpc>
                          <a:spcPct val="115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n-lt"/>
                        <a:ea typeface="+mn-ea"/>
                        <a:cs typeface="+mn-cs"/>
                      </a:endParaRPr>
                    </a:p>
                  </a:txBody>
                  <a:tcPr marL="48987" marR="48987" marT="0" marB="0"/>
                </a:tc>
                <a:tc>
                  <a:txBody>
                    <a:bodyPr/>
                    <a:lstStyle/>
                    <a:p>
                      <a:pPr algn="justLow">
                        <a:lnSpc>
                          <a:spcPct val="115000"/>
                        </a:lnSpc>
                        <a:spcAft>
                          <a:spcPts val="0"/>
                        </a:spcAft>
                      </a:pPr>
                      <a:r>
                        <a:rPr lang="en-US" sz="800" dirty="0">
                          <a:effectLst/>
                          <a:cs typeface="PT Bold Heading" pitchFamily="2" charset="-78"/>
                        </a:rPr>
                        <a:t> </a:t>
                      </a:r>
                      <a:endParaRPr lang="en-US" sz="700" dirty="0">
                        <a:effectLst/>
                        <a:cs typeface="PT Bold Heading" pitchFamily="2" charset="-78"/>
                      </a:endParaRPr>
                    </a:p>
                    <a:p>
                      <a:pPr algn="justLow">
                        <a:lnSpc>
                          <a:spcPct val="115000"/>
                        </a:lnSpc>
                        <a:spcAft>
                          <a:spcPts val="0"/>
                        </a:spcAft>
                      </a:pPr>
                      <a:r>
                        <a:rPr lang="ar-SA" sz="800" dirty="0">
                          <a:solidFill>
                            <a:srgbClr val="FF0000"/>
                          </a:solidFill>
                          <a:effectLst/>
                          <a:cs typeface="PT Bold Heading" pitchFamily="2" charset="-78"/>
                        </a:rPr>
                        <a:t>*</a:t>
                      </a:r>
                      <a:r>
                        <a:rPr lang="ar-SA" sz="800" baseline="0" dirty="0">
                          <a:effectLst/>
                          <a:cs typeface="PT Bold Heading" pitchFamily="2" charset="-78"/>
                        </a:rPr>
                        <a:t> </a:t>
                      </a:r>
                      <a:r>
                        <a:rPr lang="ar-SA" sz="800" dirty="0">
                          <a:effectLst/>
                          <a:cs typeface="PT Bold Heading" pitchFamily="2" charset="-78"/>
                        </a:rPr>
                        <a:t>تعرف الأطفال على المهارة بأساليب متنوعة.</a:t>
                      </a:r>
                      <a:r>
                        <a:rPr lang="en-US" sz="800" dirty="0">
                          <a:effectLst/>
                          <a:cs typeface="PT Bold Heading" pitchFamily="2" charset="-78"/>
                        </a:rPr>
                        <a:t>  </a:t>
                      </a:r>
                      <a:endParaRPr lang="en-US" sz="700" dirty="0">
                        <a:effectLst/>
                        <a:cs typeface="PT Bold Heading" pitchFamily="2" charset="-78"/>
                      </a:endParaRPr>
                    </a:p>
                    <a:p>
                      <a:pPr algn="justLow">
                        <a:lnSpc>
                          <a:spcPct val="115000"/>
                        </a:lnSpc>
                        <a:spcAft>
                          <a:spcPts val="0"/>
                        </a:spcAft>
                      </a:pPr>
                      <a:r>
                        <a:rPr lang="ar-SA" sz="800" dirty="0">
                          <a:solidFill>
                            <a:srgbClr val="FF0000"/>
                          </a:solidFill>
                          <a:effectLst/>
                          <a:cs typeface="PT Bold Heading" pitchFamily="2" charset="-78"/>
                        </a:rPr>
                        <a:t>* </a:t>
                      </a:r>
                      <a:r>
                        <a:rPr lang="ar-SA" sz="800" dirty="0">
                          <a:effectLst/>
                          <a:cs typeface="PT Bold Heading" pitchFamily="2" charset="-78"/>
                        </a:rPr>
                        <a:t>صوت المعلمة مسموع وواضح وتستخدم نداءات سليمة.</a:t>
                      </a:r>
                      <a:r>
                        <a:rPr lang="en-US" sz="800" dirty="0">
                          <a:effectLst/>
                          <a:cs typeface="PT Bold Heading" pitchFamily="2" charset="-78"/>
                        </a:rPr>
                        <a:t> </a:t>
                      </a:r>
                      <a:endParaRPr lang="en-US" sz="700" dirty="0">
                        <a:effectLst/>
                        <a:cs typeface="PT Bold Heading" pitchFamily="2" charset="-78"/>
                      </a:endParaRPr>
                    </a:p>
                    <a:p>
                      <a:pPr algn="justLow">
                        <a:lnSpc>
                          <a:spcPct val="115000"/>
                        </a:lnSpc>
                        <a:spcAft>
                          <a:spcPts val="0"/>
                        </a:spcAft>
                      </a:pPr>
                      <a:r>
                        <a:rPr lang="ar-SA" sz="800" dirty="0">
                          <a:solidFill>
                            <a:srgbClr val="FF0000"/>
                          </a:solidFill>
                          <a:effectLst/>
                          <a:cs typeface="PT Bold Heading" pitchFamily="2" charset="-78"/>
                        </a:rPr>
                        <a:t>*</a:t>
                      </a:r>
                      <a:r>
                        <a:rPr lang="ar-SA" sz="800" dirty="0">
                          <a:effectLst/>
                          <a:cs typeface="PT Bold Heading" pitchFamily="2" charset="-78"/>
                        </a:rPr>
                        <a:t> استخراج نموذج أمام الأطفال لتوضيح المهارة.</a:t>
                      </a:r>
                      <a:r>
                        <a:rPr lang="en-US" sz="800" dirty="0">
                          <a:effectLst/>
                          <a:cs typeface="PT Bold Heading" pitchFamily="2" charset="-78"/>
                        </a:rPr>
                        <a:t> </a:t>
                      </a:r>
                      <a:endParaRPr lang="en-US" sz="700" dirty="0">
                        <a:effectLst/>
                        <a:cs typeface="PT Bold Heading" pitchFamily="2" charset="-78"/>
                      </a:endParaRPr>
                    </a:p>
                    <a:p>
                      <a:pPr algn="justLow">
                        <a:lnSpc>
                          <a:spcPct val="115000"/>
                        </a:lnSpc>
                        <a:spcAft>
                          <a:spcPts val="0"/>
                        </a:spcAft>
                      </a:pPr>
                      <a:r>
                        <a:rPr lang="ar-SA" sz="800" dirty="0">
                          <a:solidFill>
                            <a:srgbClr val="FF0000"/>
                          </a:solidFill>
                          <a:effectLst/>
                          <a:cs typeface="PT Bold Heading" pitchFamily="2" charset="-78"/>
                        </a:rPr>
                        <a:t>*</a:t>
                      </a:r>
                      <a:r>
                        <a:rPr lang="ar-SA" sz="800" dirty="0">
                          <a:effectLst/>
                          <a:cs typeface="PT Bold Heading" pitchFamily="2" charset="-78"/>
                        </a:rPr>
                        <a:t> التنويع في تدريبات الحركة عند تنفيذ المهارة.</a:t>
                      </a:r>
                      <a:r>
                        <a:rPr lang="en-US" sz="800" dirty="0">
                          <a:effectLst/>
                          <a:cs typeface="PT Bold Heading" pitchFamily="2" charset="-78"/>
                        </a:rPr>
                        <a:t> </a:t>
                      </a:r>
                      <a:endParaRPr lang="en-US" sz="700" dirty="0">
                        <a:effectLst/>
                        <a:cs typeface="PT Bold Heading" pitchFamily="2" charset="-78"/>
                      </a:endParaRPr>
                    </a:p>
                    <a:p>
                      <a:pPr marL="0" marR="0" indent="0" algn="justLow" defTabSz="914400" rtl="1" eaLnBrk="1" fontAlgn="auto" latinLnBrk="0" hangingPunct="1">
                        <a:lnSpc>
                          <a:spcPct val="115000"/>
                        </a:lnSpc>
                        <a:spcBef>
                          <a:spcPts val="0"/>
                        </a:spcBef>
                        <a:spcAft>
                          <a:spcPts val="0"/>
                        </a:spcAft>
                        <a:buClrTx/>
                        <a:buSzTx/>
                        <a:buFontTx/>
                        <a:buNone/>
                        <a:tabLst/>
                        <a:defRPr/>
                      </a:pPr>
                      <a:r>
                        <a:rPr lang="ar-SA" sz="800" dirty="0">
                          <a:solidFill>
                            <a:srgbClr val="FF0000"/>
                          </a:solidFill>
                          <a:effectLst/>
                          <a:cs typeface="PT Bold Heading" pitchFamily="2" charset="-78"/>
                        </a:rPr>
                        <a:t>*</a:t>
                      </a:r>
                      <a:r>
                        <a:rPr lang="ar-SA" sz="800" baseline="0" dirty="0">
                          <a:effectLst/>
                          <a:cs typeface="PT Bold Heading" pitchFamily="2" charset="-78"/>
                        </a:rPr>
                        <a:t> </a:t>
                      </a:r>
                      <a:r>
                        <a:rPr lang="ar-KW" sz="800" dirty="0">
                          <a:cs typeface="PT Bold Heading" pitchFamily="2" charset="-78"/>
                        </a:rPr>
                        <a:t>اداء عدد من التدريبات للتأكيد</a:t>
                      </a:r>
                      <a:r>
                        <a:rPr lang="ar-SA" sz="800" dirty="0">
                          <a:cs typeface="PT Bold Heading" pitchFamily="2" charset="-78"/>
                        </a:rPr>
                        <a:t>على المهارة مع تصحيح الخطأ.</a:t>
                      </a:r>
                      <a:r>
                        <a:rPr lang="en-US" sz="800" dirty="0">
                          <a:cs typeface="PT Bold Heading" pitchFamily="2" charset="-78"/>
                        </a:rPr>
                        <a:t> </a:t>
                      </a:r>
                      <a:endParaRPr lang="en-US" sz="700" dirty="0">
                        <a:cs typeface="PT Bold Heading" pitchFamily="2" charset="-78"/>
                      </a:endParaRPr>
                    </a:p>
                    <a:p>
                      <a:pPr algn="justLow">
                        <a:lnSpc>
                          <a:spcPct val="115000"/>
                        </a:lnSpc>
                        <a:spcAft>
                          <a:spcPts val="0"/>
                        </a:spcAft>
                      </a:pPr>
                      <a:r>
                        <a:rPr lang="ar-SA" sz="800" dirty="0">
                          <a:solidFill>
                            <a:srgbClr val="FF0000"/>
                          </a:solidFill>
                          <a:effectLst/>
                          <a:cs typeface="PT Bold Heading" pitchFamily="2" charset="-78"/>
                        </a:rPr>
                        <a:t>*</a:t>
                      </a:r>
                      <a:r>
                        <a:rPr lang="ar-SA" sz="800" baseline="0" dirty="0">
                          <a:solidFill>
                            <a:srgbClr val="FF0000"/>
                          </a:solidFill>
                          <a:effectLst/>
                          <a:cs typeface="PT Bold Heading" pitchFamily="2" charset="-78"/>
                        </a:rPr>
                        <a:t> </a:t>
                      </a:r>
                      <a:r>
                        <a:rPr lang="ar-SA" sz="800" dirty="0">
                          <a:cs typeface="PT Bold Heading" pitchFamily="2" charset="-78"/>
                        </a:rPr>
                        <a:t>استخد</a:t>
                      </a:r>
                      <a:r>
                        <a:rPr lang="ar-KW" sz="800" dirty="0">
                          <a:cs typeface="PT Bold Heading" pitchFamily="2" charset="-78"/>
                        </a:rPr>
                        <a:t>ام</a:t>
                      </a:r>
                      <a:r>
                        <a:rPr lang="ar-SA" sz="800" dirty="0">
                          <a:cs typeface="PT Bold Heading" pitchFamily="2" charset="-78"/>
                        </a:rPr>
                        <a:t> أدوات مناسبة للمهارة.</a:t>
                      </a:r>
                    </a:p>
                    <a:p>
                      <a:pPr algn="justLow">
                        <a:lnSpc>
                          <a:spcPct val="115000"/>
                        </a:lnSpc>
                        <a:spcAft>
                          <a:spcPts val="0"/>
                        </a:spcAft>
                      </a:pPr>
                      <a:r>
                        <a:rPr lang="ar-KW" sz="700" baseline="0" dirty="0">
                          <a:effectLst/>
                          <a:latin typeface="+mn-lt"/>
                          <a:ea typeface="Calibri"/>
                          <a:cs typeface="PT Bold Heading" pitchFamily="2" charset="-78"/>
                        </a:rPr>
                        <a:t>      </a:t>
                      </a:r>
                      <a:r>
                        <a:rPr lang="ar-KW" sz="700" dirty="0">
                          <a:effectLst/>
                          <a:latin typeface="+mn-lt"/>
                          <a:ea typeface="Calibri"/>
                          <a:cs typeface="PT Bold Heading" pitchFamily="2" charset="-78"/>
                        </a:rPr>
                        <a:t>الحرص على أن يكون صوت المعلمة مسموع   ونداءاتها واضحة.</a:t>
                      </a:r>
                      <a:endParaRPr lang="en-US" sz="700" dirty="0">
                        <a:effectLst/>
                        <a:latin typeface="Calibri"/>
                        <a:ea typeface="Calibri"/>
                        <a:cs typeface="PT Bold Heading" pitchFamily="2" charset="-78"/>
                      </a:endParaRPr>
                    </a:p>
                  </a:txBody>
                  <a:tcPr marL="48987" marR="48987" marT="0" marB="0"/>
                </a:tc>
                <a:tc>
                  <a:txBody>
                    <a:bodyPr/>
                    <a:lstStyle/>
                    <a:p>
                      <a:pPr algn="ctr">
                        <a:lnSpc>
                          <a:spcPct val="115000"/>
                        </a:lnSpc>
                        <a:spcAft>
                          <a:spcPts val="0"/>
                        </a:spcAft>
                      </a:pPr>
                      <a:endParaRPr lang="ar-SA" sz="1000" dirty="0">
                        <a:effectLst/>
                        <a:cs typeface="PT Bold Heading" pitchFamily="2" charset="-78"/>
                      </a:endParaRPr>
                    </a:p>
                    <a:p>
                      <a:pPr algn="ctr">
                        <a:lnSpc>
                          <a:spcPct val="115000"/>
                        </a:lnSpc>
                        <a:spcAft>
                          <a:spcPts val="0"/>
                        </a:spcAft>
                      </a:pPr>
                      <a:endParaRPr lang="ar-SA" sz="1000" dirty="0">
                        <a:effectLst/>
                        <a:cs typeface="PT Bold Heading" pitchFamily="2" charset="-78"/>
                      </a:endParaRPr>
                    </a:p>
                    <a:p>
                      <a:pPr algn="ctr">
                        <a:lnSpc>
                          <a:spcPct val="115000"/>
                        </a:lnSpc>
                        <a:spcAft>
                          <a:spcPts val="0"/>
                        </a:spcAft>
                      </a:pPr>
                      <a:r>
                        <a:rPr lang="ar-KW" sz="1000" dirty="0">
                          <a:effectLst/>
                          <a:cs typeface="PT Bold Heading" pitchFamily="2" charset="-78"/>
                        </a:rPr>
                        <a:t>النشاط التعليمي </a:t>
                      </a:r>
                      <a:endParaRPr lang="en-US" sz="800" dirty="0">
                        <a:effectLst/>
                        <a:cs typeface="PT Bold Heading" pitchFamily="2" charset="-78"/>
                      </a:endParaRPr>
                    </a:p>
                    <a:p>
                      <a:pPr algn="ctr">
                        <a:lnSpc>
                          <a:spcPct val="115000"/>
                        </a:lnSpc>
                        <a:spcAft>
                          <a:spcPts val="0"/>
                        </a:spcAft>
                      </a:pPr>
                      <a:r>
                        <a:rPr lang="ar-KW" sz="1000" dirty="0">
                          <a:effectLst/>
                          <a:cs typeface="PT Bold Heading" pitchFamily="2" charset="-78"/>
                        </a:rPr>
                        <a:t>( 15)دقيقة</a:t>
                      </a:r>
                      <a:endParaRPr lang="en-US" sz="800" dirty="0">
                        <a:effectLst/>
                        <a:cs typeface="PT Bold Heading" pitchFamily="2" charset="-78"/>
                      </a:endParaRPr>
                    </a:p>
                    <a:p>
                      <a:pPr algn="ctr">
                        <a:lnSpc>
                          <a:spcPct val="115000"/>
                        </a:lnSpc>
                        <a:spcAft>
                          <a:spcPts val="0"/>
                        </a:spcAft>
                      </a:pPr>
                      <a:r>
                        <a:rPr lang="ar-KW" sz="1000" dirty="0">
                          <a:effectLst/>
                          <a:cs typeface="PT Bold Heading" pitchFamily="2" charset="-78"/>
                        </a:rPr>
                        <a:t> </a:t>
                      </a:r>
                      <a:endParaRPr lang="en-US" sz="800" dirty="0">
                        <a:effectLst/>
                        <a:latin typeface="Calibri"/>
                        <a:ea typeface="Calibri"/>
                        <a:cs typeface="PT Bold Heading" pitchFamily="2" charset="-78"/>
                      </a:endParaRPr>
                    </a:p>
                  </a:txBody>
                  <a:tcPr marL="48987" marR="48987" marT="0" marB="0"/>
                </a:tc>
                <a:tc>
                  <a:txBody>
                    <a:bodyPr/>
                    <a:lstStyle/>
                    <a:p>
                      <a:pPr algn="ctr">
                        <a:lnSpc>
                          <a:spcPct val="115000"/>
                        </a:lnSpc>
                        <a:spcAft>
                          <a:spcPts val="0"/>
                        </a:spcAft>
                      </a:pPr>
                      <a:endParaRPr lang="ar-KW" sz="800" dirty="0">
                        <a:solidFill>
                          <a:srgbClr val="002060"/>
                        </a:solidFill>
                        <a:effectLst/>
                        <a:latin typeface="Calibri"/>
                        <a:ea typeface="Calibri"/>
                        <a:cs typeface="PT Bold Heading" pitchFamily="2" charset="-78"/>
                      </a:endParaRPr>
                    </a:p>
                    <a:p>
                      <a:pPr algn="ctr">
                        <a:lnSpc>
                          <a:spcPct val="115000"/>
                        </a:lnSpc>
                        <a:spcAft>
                          <a:spcPts val="0"/>
                        </a:spcAft>
                      </a:pPr>
                      <a:endParaRPr lang="ar-KW" sz="800" dirty="0">
                        <a:solidFill>
                          <a:srgbClr val="002060"/>
                        </a:solidFill>
                        <a:effectLst/>
                        <a:latin typeface="Calibri"/>
                        <a:ea typeface="Calibri"/>
                        <a:cs typeface="PT Bold Heading" pitchFamily="2" charset="-78"/>
                      </a:endParaRPr>
                    </a:p>
                    <a:p>
                      <a:pPr algn="ctr">
                        <a:lnSpc>
                          <a:spcPct val="115000"/>
                        </a:lnSpc>
                        <a:spcAft>
                          <a:spcPts val="0"/>
                        </a:spcAft>
                      </a:pPr>
                      <a:endParaRPr lang="ar-KW" sz="800" dirty="0">
                        <a:solidFill>
                          <a:srgbClr val="002060"/>
                        </a:solidFill>
                        <a:effectLst/>
                        <a:latin typeface="Calibri"/>
                        <a:ea typeface="Calibri"/>
                        <a:cs typeface="PT Bold Heading" pitchFamily="2" charset="-78"/>
                      </a:endParaRPr>
                    </a:p>
                    <a:p>
                      <a:pPr algn="ctr">
                        <a:lnSpc>
                          <a:spcPct val="115000"/>
                        </a:lnSpc>
                        <a:spcAft>
                          <a:spcPts val="0"/>
                        </a:spcAft>
                      </a:pPr>
                      <a:r>
                        <a:rPr lang="ar-KW" sz="1000" dirty="0">
                          <a:solidFill>
                            <a:srgbClr val="002060"/>
                          </a:solidFill>
                          <a:effectLst/>
                          <a:latin typeface="Calibri"/>
                          <a:ea typeface="Calibri"/>
                          <a:cs typeface="PT Bold Heading" pitchFamily="2" charset="-78"/>
                        </a:rPr>
                        <a:t>3-</a:t>
                      </a:r>
                    </a:p>
                  </a:txBody>
                  <a:tcPr marL="48987" marR="48987" marT="0" marB="0"/>
                </a:tc>
                <a:extLst>
                  <a:ext uri="{0D108BD9-81ED-4DB2-BD59-A6C34878D82A}">
                    <a16:rowId xmlns:a16="http://schemas.microsoft.com/office/drawing/2014/main" val="10003"/>
                  </a:ext>
                </a:extLst>
              </a:tr>
              <a:tr h="1372951">
                <a:tc>
                  <a:txBody>
                    <a:bodyPr/>
                    <a:lstStyle/>
                    <a:p>
                      <a:pPr algn="ctr">
                        <a:lnSpc>
                          <a:spcPct val="115000"/>
                        </a:lnSpc>
                        <a:spcAft>
                          <a:spcPts val="0"/>
                        </a:spcAft>
                      </a:pPr>
                      <a:endParaRPr lang="en-US" sz="800" dirty="0">
                        <a:effectLst/>
                        <a:latin typeface="Calibri"/>
                        <a:ea typeface="Calibri"/>
                        <a:cs typeface="Arial"/>
                      </a:endParaRPr>
                    </a:p>
                  </a:txBody>
                  <a:tcPr marL="48987" marR="48987" marT="0" marB="0"/>
                </a:tc>
                <a:tc>
                  <a:txBody>
                    <a:bodyPr/>
                    <a:lstStyle/>
                    <a:p>
                      <a:pPr algn="justLow">
                        <a:lnSpc>
                          <a:spcPct val="115000"/>
                        </a:lnSpc>
                        <a:spcAft>
                          <a:spcPts val="0"/>
                        </a:spcAft>
                      </a:pPr>
                      <a:r>
                        <a:rPr lang="ar-SA" sz="800" dirty="0">
                          <a:solidFill>
                            <a:srgbClr val="FF0000"/>
                          </a:solidFill>
                          <a:effectLst/>
                          <a:cs typeface="PT Bold Heading" pitchFamily="2" charset="-78"/>
                        </a:rPr>
                        <a:t>*</a:t>
                      </a:r>
                      <a:r>
                        <a:rPr lang="ar-SA" sz="800" dirty="0">
                          <a:effectLst/>
                          <a:cs typeface="PT Bold Heading" pitchFamily="2" charset="-78"/>
                        </a:rPr>
                        <a:t> توزيع الأطفال الى مجاميع.</a:t>
                      </a:r>
                      <a:r>
                        <a:rPr lang="en-US" sz="800" dirty="0">
                          <a:effectLst/>
                          <a:cs typeface="PT Bold Heading" pitchFamily="2" charset="-78"/>
                        </a:rPr>
                        <a:t> </a:t>
                      </a:r>
                      <a:endParaRPr lang="en-US" sz="700" dirty="0">
                        <a:effectLst/>
                        <a:cs typeface="PT Bold Heading" pitchFamily="2" charset="-78"/>
                      </a:endParaRPr>
                    </a:p>
                    <a:p>
                      <a:pPr algn="justLow">
                        <a:lnSpc>
                          <a:spcPct val="115000"/>
                        </a:lnSpc>
                        <a:spcAft>
                          <a:spcPts val="0"/>
                        </a:spcAft>
                      </a:pPr>
                      <a:r>
                        <a:rPr lang="ar-SA" sz="800" dirty="0">
                          <a:solidFill>
                            <a:srgbClr val="FF0000"/>
                          </a:solidFill>
                          <a:effectLst/>
                          <a:cs typeface="PT Bold Heading" pitchFamily="2" charset="-78"/>
                        </a:rPr>
                        <a:t>*</a:t>
                      </a:r>
                      <a:r>
                        <a:rPr lang="ar-SA" sz="800" baseline="0" dirty="0">
                          <a:solidFill>
                            <a:srgbClr val="FF0000"/>
                          </a:solidFill>
                          <a:effectLst/>
                          <a:cs typeface="PT Bold Heading" pitchFamily="2" charset="-78"/>
                        </a:rPr>
                        <a:t> </a:t>
                      </a:r>
                      <a:r>
                        <a:rPr lang="ar-KW" sz="800" dirty="0">
                          <a:effectLst/>
                          <a:cs typeface="PT Bold Heading" pitchFamily="2" charset="-78"/>
                        </a:rPr>
                        <a:t>التنويع </a:t>
                      </a:r>
                      <a:r>
                        <a:rPr lang="ar-SA" sz="800" dirty="0">
                          <a:effectLst/>
                          <a:cs typeface="PT Bold Heading" pitchFamily="2" charset="-78"/>
                        </a:rPr>
                        <a:t>بالألعاب المستخدمة بحيث تخدم الهدف التعليمي.</a:t>
                      </a:r>
                      <a:endParaRPr lang="en-US" sz="700" dirty="0">
                        <a:effectLst/>
                        <a:cs typeface="PT Bold Heading" pitchFamily="2" charset="-78"/>
                      </a:endParaRPr>
                    </a:p>
                    <a:p>
                      <a:pPr algn="justLow">
                        <a:lnSpc>
                          <a:spcPct val="115000"/>
                        </a:lnSpc>
                        <a:spcAft>
                          <a:spcPts val="0"/>
                        </a:spcAft>
                      </a:pPr>
                      <a:r>
                        <a:rPr lang="ar-SA" sz="800" dirty="0">
                          <a:solidFill>
                            <a:srgbClr val="FF0000"/>
                          </a:solidFill>
                          <a:effectLst/>
                          <a:cs typeface="PT Bold Heading" pitchFamily="2" charset="-78"/>
                        </a:rPr>
                        <a:t>*</a:t>
                      </a:r>
                      <a:r>
                        <a:rPr lang="ar-SA" sz="800" baseline="0" dirty="0">
                          <a:solidFill>
                            <a:srgbClr val="FF0000"/>
                          </a:solidFill>
                          <a:effectLst/>
                          <a:cs typeface="PT Bold Heading" pitchFamily="2" charset="-78"/>
                        </a:rPr>
                        <a:t> </a:t>
                      </a:r>
                      <a:r>
                        <a:rPr lang="ar-SA" sz="800" dirty="0">
                          <a:effectLst/>
                          <a:cs typeface="PT Bold Heading" pitchFamily="2" charset="-78"/>
                        </a:rPr>
                        <a:t>عمل نموذج لكل مجموعة</a:t>
                      </a:r>
                      <a:r>
                        <a:rPr lang="ar-KW" sz="800" dirty="0">
                          <a:effectLst/>
                          <a:cs typeface="PT Bold Heading" pitchFamily="2" charset="-78"/>
                        </a:rPr>
                        <a:t>.</a:t>
                      </a:r>
                      <a:r>
                        <a:rPr lang="en-US" sz="800" dirty="0">
                          <a:effectLst/>
                          <a:cs typeface="PT Bold Heading" pitchFamily="2" charset="-78"/>
                        </a:rPr>
                        <a:t> </a:t>
                      </a:r>
                      <a:endParaRPr lang="en-US" sz="700" dirty="0">
                        <a:effectLst/>
                        <a:cs typeface="PT Bold Heading" pitchFamily="2" charset="-78"/>
                      </a:endParaRPr>
                    </a:p>
                    <a:p>
                      <a:pPr algn="justLow">
                        <a:lnSpc>
                          <a:spcPct val="115000"/>
                        </a:lnSpc>
                        <a:spcAft>
                          <a:spcPts val="0"/>
                        </a:spcAft>
                      </a:pPr>
                      <a:r>
                        <a:rPr lang="ar-SA" sz="800" dirty="0">
                          <a:solidFill>
                            <a:srgbClr val="FF0000"/>
                          </a:solidFill>
                          <a:effectLst/>
                          <a:cs typeface="PT Bold Heading" pitchFamily="2" charset="-78"/>
                        </a:rPr>
                        <a:t>*</a:t>
                      </a:r>
                      <a:r>
                        <a:rPr lang="ar-SA" sz="800" baseline="0" dirty="0">
                          <a:solidFill>
                            <a:srgbClr val="FF0000"/>
                          </a:solidFill>
                          <a:effectLst/>
                          <a:cs typeface="PT Bold Heading" pitchFamily="2" charset="-78"/>
                        </a:rPr>
                        <a:t> </a:t>
                      </a:r>
                      <a:r>
                        <a:rPr lang="ar-SA" sz="800" dirty="0">
                          <a:effectLst/>
                          <a:cs typeface="PT Bold Heading" pitchFamily="2" charset="-78"/>
                        </a:rPr>
                        <a:t>تطبيق نشاط مناسب لمستوى الأطفال.</a:t>
                      </a:r>
                      <a:r>
                        <a:rPr lang="en-US" sz="800" dirty="0">
                          <a:effectLst/>
                          <a:cs typeface="PT Bold Heading" pitchFamily="2" charset="-78"/>
                        </a:rPr>
                        <a:t> </a:t>
                      </a:r>
                      <a:endParaRPr lang="en-US" sz="700" dirty="0">
                        <a:effectLst/>
                        <a:cs typeface="PT Bold Heading" pitchFamily="2" charset="-78"/>
                      </a:endParaRPr>
                    </a:p>
                    <a:p>
                      <a:pPr algn="justLow">
                        <a:lnSpc>
                          <a:spcPct val="115000"/>
                        </a:lnSpc>
                        <a:spcAft>
                          <a:spcPts val="0"/>
                        </a:spcAft>
                      </a:pPr>
                      <a:r>
                        <a:rPr lang="ar-SA" sz="800" dirty="0">
                          <a:solidFill>
                            <a:srgbClr val="FF0000"/>
                          </a:solidFill>
                          <a:effectLst/>
                          <a:cs typeface="PT Bold Heading" pitchFamily="2" charset="-78"/>
                        </a:rPr>
                        <a:t>*</a:t>
                      </a:r>
                      <a:r>
                        <a:rPr lang="ar-SA" sz="800" baseline="0" dirty="0">
                          <a:solidFill>
                            <a:srgbClr val="FF0000"/>
                          </a:solidFill>
                          <a:effectLst/>
                          <a:cs typeface="PT Bold Heading" pitchFamily="2" charset="-78"/>
                        </a:rPr>
                        <a:t> </a:t>
                      </a:r>
                      <a:r>
                        <a:rPr lang="ar-SA" sz="800" dirty="0">
                          <a:effectLst/>
                          <a:cs typeface="PT Bold Heading" pitchFamily="2" charset="-78"/>
                        </a:rPr>
                        <a:t>التبادل بين المجاميع بطريقة صحيحة. </a:t>
                      </a:r>
                      <a:endParaRPr lang="en-US" sz="700" dirty="0">
                        <a:effectLst/>
                        <a:cs typeface="PT Bold Heading" pitchFamily="2" charset="-78"/>
                      </a:endParaRPr>
                    </a:p>
                    <a:p>
                      <a:pPr algn="justLow">
                        <a:lnSpc>
                          <a:spcPct val="115000"/>
                        </a:lnSpc>
                        <a:spcAft>
                          <a:spcPts val="0"/>
                        </a:spcAft>
                      </a:pPr>
                      <a:r>
                        <a:rPr lang="ar-SA" sz="800" dirty="0">
                          <a:solidFill>
                            <a:srgbClr val="FF0000"/>
                          </a:solidFill>
                          <a:effectLst/>
                          <a:cs typeface="PT Bold Heading" pitchFamily="2" charset="-78"/>
                        </a:rPr>
                        <a:t>*</a:t>
                      </a:r>
                      <a:r>
                        <a:rPr lang="ar-SA" sz="800" dirty="0">
                          <a:effectLst/>
                          <a:cs typeface="PT Bold Heading" pitchFamily="2" charset="-78"/>
                        </a:rPr>
                        <a:t> إرجاع الأدوات إلى مكانها الصحيح</a:t>
                      </a:r>
                      <a:r>
                        <a:rPr lang="en-US" sz="800" dirty="0">
                          <a:effectLst/>
                          <a:cs typeface="PT Bold Heading" pitchFamily="2" charset="-78"/>
                        </a:rPr>
                        <a:t>.</a:t>
                      </a:r>
                      <a:endParaRPr lang="ar-KW" sz="800" dirty="0">
                        <a:effectLst/>
                        <a:cs typeface="PT Bold Heading" pitchFamily="2" charset="-78"/>
                      </a:endParaRPr>
                    </a:p>
                    <a:p>
                      <a:pPr algn="justLow">
                        <a:lnSpc>
                          <a:spcPct val="115000"/>
                        </a:lnSpc>
                        <a:spcAft>
                          <a:spcPts val="0"/>
                        </a:spcAft>
                      </a:pPr>
                      <a:r>
                        <a:rPr lang="ar-KW" sz="700" dirty="0">
                          <a:effectLst/>
                          <a:latin typeface="+mn-lt"/>
                          <a:ea typeface="Calibri"/>
                          <a:cs typeface="PT Bold Heading" pitchFamily="2" charset="-78"/>
                        </a:rPr>
                        <a:t>     مراعاة تطبيق أنشطة مناسبة لقدرات الأطفال.</a:t>
                      </a:r>
                      <a:endParaRPr lang="en-US" sz="700" dirty="0">
                        <a:effectLst/>
                        <a:latin typeface="Calibri"/>
                        <a:ea typeface="Calibri"/>
                        <a:cs typeface="PT Bold Heading" pitchFamily="2" charset="-78"/>
                      </a:endParaRPr>
                    </a:p>
                  </a:txBody>
                  <a:tcPr marL="48987" marR="48987" marT="0" marB="0"/>
                </a:tc>
                <a:tc>
                  <a:txBody>
                    <a:bodyPr/>
                    <a:lstStyle/>
                    <a:p>
                      <a:pPr algn="ctr">
                        <a:lnSpc>
                          <a:spcPct val="115000"/>
                        </a:lnSpc>
                        <a:spcAft>
                          <a:spcPts val="0"/>
                        </a:spcAft>
                      </a:pPr>
                      <a:endParaRPr lang="ar-KW" sz="1000" dirty="0">
                        <a:effectLst/>
                        <a:cs typeface="PT Bold Heading" pitchFamily="2" charset="-78"/>
                      </a:endParaRPr>
                    </a:p>
                    <a:p>
                      <a:pPr algn="ctr">
                        <a:lnSpc>
                          <a:spcPct val="115000"/>
                        </a:lnSpc>
                        <a:spcAft>
                          <a:spcPts val="0"/>
                        </a:spcAft>
                      </a:pPr>
                      <a:endParaRPr lang="ar-KW" sz="1000" dirty="0">
                        <a:effectLst/>
                        <a:cs typeface="PT Bold Heading" pitchFamily="2" charset="-78"/>
                      </a:endParaRPr>
                    </a:p>
                    <a:p>
                      <a:pPr algn="ctr">
                        <a:lnSpc>
                          <a:spcPct val="115000"/>
                        </a:lnSpc>
                        <a:spcAft>
                          <a:spcPts val="0"/>
                        </a:spcAft>
                      </a:pPr>
                      <a:r>
                        <a:rPr lang="ar-SA" sz="1000" dirty="0">
                          <a:effectLst/>
                          <a:cs typeface="PT Bold Heading" pitchFamily="2" charset="-78"/>
                        </a:rPr>
                        <a:t>النشاط التط</a:t>
                      </a:r>
                      <a:r>
                        <a:rPr lang="ar-KW" sz="1000" dirty="0">
                          <a:effectLst/>
                          <a:cs typeface="PT Bold Heading" pitchFamily="2" charset="-78"/>
                        </a:rPr>
                        <a:t>ب</a:t>
                      </a:r>
                      <a:r>
                        <a:rPr lang="ar-SA" sz="1000" dirty="0">
                          <a:effectLst/>
                          <a:cs typeface="PT Bold Heading" pitchFamily="2" charset="-78"/>
                        </a:rPr>
                        <a:t>يقي</a:t>
                      </a:r>
                      <a:endParaRPr lang="en-US" sz="800" dirty="0">
                        <a:effectLst/>
                        <a:cs typeface="PT Bold Heading" pitchFamily="2" charset="-78"/>
                      </a:endParaRPr>
                    </a:p>
                    <a:p>
                      <a:pPr algn="ctr">
                        <a:lnSpc>
                          <a:spcPct val="115000"/>
                        </a:lnSpc>
                        <a:spcAft>
                          <a:spcPts val="0"/>
                        </a:spcAft>
                      </a:pPr>
                      <a:r>
                        <a:rPr lang="ar-KW" sz="1000" dirty="0">
                          <a:effectLst/>
                          <a:cs typeface="PT Bold Heading" pitchFamily="2" charset="-78"/>
                        </a:rPr>
                        <a:t> (15دقيقة)</a:t>
                      </a:r>
                      <a:endParaRPr lang="en-US" sz="800" dirty="0">
                        <a:effectLst/>
                        <a:cs typeface="PT Bold Heading" pitchFamily="2" charset="-78"/>
                      </a:endParaRPr>
                    </a:p>
                    <a:p>
                      <a:pPr algn="ctr">
                        <a:lnSpc>
                          <a:spcPct val="115000"/>
                        </a:lnSpc>
                        <a:spcAft>
                          <a:spcPts val="0"/>
                        </a:spcAft>
                      </a:pPr>
                      <a:r>
                        <a:rPr lang="en-US" sz="1000" dirty="0">
                          <a:effectLst/>
                          <a:cs typeface="PT Bold Heading" pitchFamily="2" charset="-78"/>
                        </a:rPr>
                        <a:t> </a:t>
                      </a:r>
                      <a:endParaRPr lang="en-US" sz="800" dirty="0">
                        <a:effectLst/>
                        <a:cs typeface="PT Bold Heading" pitchFamily="2" charset="-78"/>
                      </a:endParaRPr>
                    </a:p>
                    <a:p>
                      <a:pPr algn="ctr">
                        <a:lnSpc>
                          <a:spcPct val="115000"/>
                        </a:lnSpc>
                        <a:spcAft>
                          <a:spcPts val="0"/>
                        </a:spcAft>
                      </a:pPr>
                      <a:r>
                        <a:rPr lang="en-US" sz="1000" dirty="0">
                          <a:effectLst/>
                          <a:cs typeface="PT Bold Heading" pitchFamily="2" charset="-78"/>
                        </a:rPr>
                        <a:t> </a:t>
                      </a:r>
                      <a:endParaRPr lang="en-US" sz="800" dirty="0">
                        <a:effectLst/>
                        <a:cs typeface="PT Bold Heading" pitchFamily="2" charset="-78"/>
                      </a:endParaRPr>
                    </a:p>
                    <a:p>
                      <a:pPr algn="ctr">
                        <a:lnSpc>
                          <a:spcPct val="115000"/>
                        </a:lnSpc>
                        <a:spcAft>
                          <a:spcPts val="0"/>
                        </a:spcAft>
                      </a:pPr>
                      <a:r>
                        <a:rPr lang="en-US" sz="1000" dirty="0">
                          <a:effectLst/>
                          <a:cs typeface="PT Bold Heading" pitchFamily="2" charset="-78"/>
                        </a:rPr>
                        <a:t> </a:t>
                      </a:r>
                      <a:endParaRPr lang="en-US" sz="800" dirty="0">
                        <a:effectLst/>
                        <a:latin typeface="Calibri"/>
                        <a:ea typeface="Calibri"/>
                        <a:cs typeface="PT Bold Heading" pitchFamily="2" charset="-78"/>
                      </a:endParaRPr>
                    </a:p>
                  </a:txBody>
                  <a:tcPr marL="48987" marR="48987" marT="0" marB="0"/>
                </a:tc>
                <a:tc>
                  <a:txBody>
                    <a:bodyPr/>
                    <a:lstStyle/>
                    <a:p>
                      <a:pPr algn="ctr" rtl="1">
                        <a:lnSpc>
                          <a:spcPct val="115000"/>
                        </a:lnSpc>
                        <a:spcAft>
                          <a:spcPts val="0"/>
                        </a:spcAft>
                      </a:pPr>
                      <a:endParaRPr lang="ar-KW" sz="800" dirty="0">
                        <a:solidFill>
                          <a:srgbClr val="002060"/>
                        </a:solidFill>
                        <a:effectLst/>
                        <a:latin typeface="Calibri"/>
                        <a:ea typeface="Calibri"/>
                        <a:cs typeface="PT Bold Heading" pitchFamily="2" charset="-78"/>
                      </a:endParaRPr>
                    </a:p>
                    <a:p>
                      <a:pPr algn="ctr" rtl="1">
                        <a:lnSpc>
                          <a:spcPct val="115000"/>
                        </a:lnSpc>
                        <a:spcAft>
                          <a:spcPts val="0"/>
                        </a:spcAft>
                      </a:pPr>
                      <a:endParaRPr lang="ar-KW" sz="800" dirty="0">
                        <a:solidFill>
                          <a:srgbClr val="002060"/>
                        </a:solidFill>
                        <a:effectLst/>
                        <a:latin typeface="Calibri"/>
                        <a:ea typeface="Calibri"/>
                        <a:cs typeface="PT Bold Heading" pitchFamily="2" charset="-78"/>
                      </a:endParaRPr>
                    </a:p>
                    <a:p>
                      <a:pPr algn="ctr" rtl="1">
                        <a:lnSpc>
                          <a:spcPct val="115000"/>
                        </a:lnSpc>
                        <a:spcAft>
                          <a:spcPts val="0"/>
                        </a:spcAft>
                      </a:pPr>
                      <a:endParaRPr lang="ar-KW" sz="800" dirty="0">
                        <a:solidFill>
                          <a:srgbClr val="002060"/>
                        </a:solidFill>
                        <a:effectLst/>
                        <a:latin typeface="Calibri"/>
                        <a:ea typeface="Calibri"/>
                        <a:cs typeface="PT Bold Heading" pitchFamily="2" charset="-78"/>
                      </a:endParaRPr>
                    </a:p>
                    <a:p>
                      <a:pPr algn="ctr" rtl="1">
                        <a:lnSpc>
                          <a:spcPct val="115000"/>
                        </a:lnSpc>
                        <a:spcAft>
                          <a:spcPts val="0"/>
                        </a:spcAft>
                      </a:pPr>
                      <a:r>
                        <a:rPr lang="ar-KW" sz="800" dirty="0">
                          <a:solidFill>
                            <a:srgbClr val="002060"/>
                          </a:solidFill>
                          <a:effectLst/>
                          <a:latin typeface="Calibri"/>
                          <a:ea typeface="Calibri"/>
                          <a:cs typeface="PT Bold Heading" pitchFamily="2" charset="-78"/>
                        </a:rPr>
                        <a:t>4-</a:t>
                      </a:r>
                    </a:p>
                    <a:p>
                      <a:pPr algn="ctr" rtl="1">
                        <a:lnSpc>
                          <a:spcPct val="115000"/>
                        </a:lnSpc>
                        <a:spcAft>
                          <a:spcPts val="0"/>
                        </a:spcAft>
                      </a:pPr>
                      <a:endParaRPr lang="ar-KW" sz="800" dirty="0">
                        <a:solidFill>
                          <a:srgbClr val="002060"/>
                        </a:solidFill>
                        <a:effectLst/>
                        <a:latin typeface="Calibri"/>
                        <a:ea typeface="Calibri"/>
                        <a:cs typeface="PT Bold Heading" pitchFamily="2" charset="-78"/>
                      </a:endParaRPr>
                    </a:p>
                  </a:txBody>
                  <a:tcPr marL="48987" marR="48987" marT="0" marB="0"/>
                </a:tc>
                <a:extLst>
                  <a:ext uri="{0D108BD9-81ED-4DB2-BD59-A6C34878D82A}">
                    <a16:rowId xmlns:a16="http://schemas.microsoft.com/office/drawing/2014/main" val="10004"/>
                  </a:ext>
                </a:extLst>
              </a:tr>
              <a:tr h="821185">
                <a:tc>
                  <a:txBody>
                    <a:bodyPr/>
                    <a:lstStyle/>
                    <a:p>
                      <a:pPr algn="l">
                        <a:lnSpc>
                          <a:spcPct val="115000"/>
                        </a:lnSpc>
                        <a:spcAft>
                          <a:spcPts val="0"/>
                        </a:spcAft>
                      </a:pPr>
                      <a:endParaRPr lang="en-US" sz="800" dirty="0">
                        <a:effectLst/>
                        <a:latin typeface="Calibri"/>
                        <a:ea typeface="Calibri"/>
                        <a:cs typeface="Arial"/>
                      </a:endParaRPr>
                    </a:p>
                  </a:txBody>
                  <a:tcPr marL="48987" marR="48987" marT="0" marB="0"/>
                </a:tc>
                <a:tc>
                  <a:txBody>
                    <a:bodyPr/>
                    <a:lstStyle/>
                    <a:p>
                      <a:pPr algn="r">
                        <a:lnSpc>
                          <a:spcPct val="115000"/>
                        </a:lnSpc>
                        <a:spcAft>
                          <a:spcPts val="0"/>
                        </a:spcAft>
                      </a:pPr>
                      <a:r>
                        <a:rPr lang="ar-SA" sz="900" dirty="0">
                          <a:solidFill>
                            <a:srgbClr val="FF0000"/>
                          </a:solidFill>
                          <a:effectLst/>
                          <a:cs typeface="PT Bold Heading" pitchFamily="2" charset="-78"/>
                        </a:rPr>
                        <a:t>*</a:t>
                      </a:r>
                      <a:r>
                        <a:rPr lang="ar-SA" sz="900" dirty="0">
                          <a:effectLst/>
                          <a:cs typeface="PT Bold Heading" pitchFamily="2" charset="-78"/>
                        </a:rPr>
                        <a:t> المسابقة هادفة.</a:t>
                      </a:r>
                      <a:r>
                        <a:rPr lang="en-US" sz="900" dirty="0">
                          <a:effectLst/>
                          <a:cs typeface="PT Bold Heading" pitchFamily="2" charset="-78"/>
                        </a:rPr>
                        <a:t> </a:t>
                      </a:r>
                      <a:r>
                        <a:rPr lang="ar-KW" sz="900" dirty="0">
                          <a:effectLst/>
                          <a:cs typeface="PT Bold Heading" pitchFamily="2" charset="-78"/>
                        </a:rPr>
                        <a:t>«اختيارية</a:t>
                      </a:r>
                      <a:r>
                        <a:rPr lang="ar-KW" sz="900" baseline="0" dirty="0">
                          <a:effectLst/>
                          <a:cs typeface="PT Bold Heading" pitchFamily="2" charset="-78"/>
                        </a:rPr>
                        <a:t> «</a:t>
                      </a:r>
                      <a:endParaRPr lang="en-US" sz="700" dirty="0">
                        <a:effectLst/>
                        <a:cs typeface="PT Bold Heading" pitchFamily="2" charset="-78"/>
                      </a:endParaRPr>
                    </a:p>
                    <a:p>
                      <a:pPr marL="0" marR="0" indent="0" algn="r" defTabSz="914400" rtl="1" eaLnBrk="1" fontAlgn="auto" latinLnBrk="0" hangingPunct="1">
                        <a:lnSpc>
                          <a:spcPct val="115000"/>
                        </a:lnSpc>
                        <a:spcBef>
                          <a:spcPts val="0"/>
                        </a:spcBef>
                        <a:spcAft>
                          <a:spcPts val="0"/>
                        </a:spcAft>
                        <a:buClrTx/>
                        <a:buSzTx/>
                        <a:buFont typeface="Arial" pitchFamily="34" charset="0"/>
                        <a:buNone/>
                        <a:tabLst/>
                        <a:defRPr/>
                      </a:pPr>
                      <a:r>
                        <a:rPr lang="ar-KW" sz="900" dirty="0">
                          <a:effectLst/>
                          <a:cs typeface="PT Bold Heading" pitchFamily="2" charset="-78"/>
                        </a:rPr>
                        <a:t>    اشتراك </a:t>
                      </a:r>
                      <a:r>
                        <a:rPr lang="ar-SA" sz="900" dirty="0">
                          <a:effectLst/>
                          <a:cs typeface="PT Bold Heading" pitchFamily="2" charset="-78"/>
                        </a:rPr>
                        <a:t>جميع الأطفال </a:t>
                      </a:r>
                      <a:r>
                        <a:rPr lang="ar-KW" sz="900" dirty="0">
                          <a:effectLst/>
                          <a:cs typeface="PT Bold Heading" pitchFamily="2" charset="-78"/>
                        </a:rPr>
                        <a:t> في المسابقة</a:t>
                      </a:r>
                      <a:r>
                        <a:rPr lang="ar-KW" sz="900" baseline="0" dirty="0">
                          <a:effectLst/>
                          <a:cs typeface="PT Bold Heading" pitchFamily="2" charset="-78"/>
                        </a:rPr>
                        <a:t> وشرح المطلوب منهم.</a:t>
                      </a:r>
                      <a:endParaRPr lang="ar-KW" sz="900" dirty="0">
                        <a:effectLst/>
                        <a:cs typeface="PT Bold Heading" pitchFamily="2" charset="-78"/>
                      </a:endParaRPr>
                    </a:p>
                    <a:p>
                      <a:pPr marL="0" indent="0" algn="r">
                        <a:lnSpc>
                          <a:spcPct val="115000"/>
                        </a:lnSpc>
                        <a:spcAft>
                          <a:spcPts val="0"/>
                        </a:spcAft>
                        <a:buFont typeface="Arial" pitchFamily="34" charset="0"/>
                        <a:buNone/>
                      </a:pPr>
                      <a:endParaRPr lang="en-US" sz="700" dirty="0">
                        <a:effectLst/>
                        <a:cs typeface="PT Bold Heading" pitchFamily="2" charset="-78"/>
                      </a:endParaRPr>
                    </a:p>
                    <a:p>
                      <a:pPr algn="r">
                        <a:lnSpc>
                          <a:spcPct val="115000"/>
                        </a:lnSpc>
                        <a:spcAft>
                          <a:spcPts val="0"/>
                        </a:spcAft>
                      </a:pPr>
                      <a:r>
                        <a:rPr lang="en-US" sz="900" dirty="0">
                          <a:effectLst/>
                          <a:cs typeface="PT Bold Heading" pitchFamily="2" charset="-78"/>
                        </a:rPr>
                        <a:t> </a:t>
                      </a:r>
                      <a:endParaRPr lang="en-US" sz="700" dirty="0">
                        <a:effectLst/>
                        <a:latin typeface="Calibri"/>
                        <a:ea typeface="Calibri"/>
                        <a:cs typeface="PT Bold Heading" pitchFamily="2" charset="-78"/>
                      </a:endParaRPr>
                    </a:p>
                  </a:txBody>
                  <a:tcPr marL="48987" marR="48987" marT="0" marB="0"/>
                </a:tc>
                <a:tc>
                  <a:txBody>
                    <a:bodyPr/>
                    <a:lstStyle/>
                    <a:p>
                      <a:pPr algn="ctr">
                        <a:lnSpc>
                          <a:spcPct val="115000"/>
                        </a:lnSpc>
                        <a:spcAft>
                          <a:spcPts val="0"/>
                        </a:spcAft>
                      </a:pPr>
                      <a:r>
                        <a:rPr lang="ar-KW" sz="1000" dirty="0">
                          <a:effectLst/>
                          <a:cs typeface="PT Bold Heading" pitchFamily="2" charset="-78"/>
                        </a:rPr>
                        <a:t>النشاط الختامي</a:t>
                      </a:r>
                      <a:r>
                        <a:rPr lang="ar-KW" sz="1000" baseline="0" dirty="0">
                          <a:effectLst/>
                          <a:cs typeface="PT Bold Heading" pitchFamily="2" charset="-78"/>
                        </a:rPr>
                        <a:t> (</a:t>
                      </a:r>
                      <a:r>
                        <a:rPr lang="ar-KW" sz="1000" dirty="0">
                          <a:effectLst/>
                          <a:cs typeface="PT Bold Heading" pitchFamily="2" charset="-78"/>
                        </a:rPr>
                        <a:t>المسابقة)</a:t>
                      </a:r>
                      <a:endParaRPr lang="en-US" sz="800" dirty="0">
                        <a:effectLst/>
                        <a:cs typeface="PT Bold Heading" pitchFamily="2" charset="-78"/>
                      </a:endParaRPr>
                    </a:p>
                    <a:p>
                      <a:pPr algn="ctr">
                        <a:lnSpc>
                          <a:spcPct val="115000"/>
                        </a:lnSpc>
                        <a:spcAft>
                          <a:spcPts val="0"/>
                        </a:spcAft>
                      </a:pPr>
                      <a:r>
                        <a:rPr lang="ar-KW" sz="1000" dirty="0">
                          <a:effectLst/>
                          <a:cs typeface="PT Bold Heading" pitchFamily="2" charset="-78"/>
                        </a:rPr>
                        <a:t>( 5) دقائق</a:t>
                      </a:r>
                      <a:endParaRPr lang="en-US" sz="800" dirty="0">
                        <a:effectLst/>
                        <a:latin typeface="Calibri"/>
                        <a:ea typeface="Calibri"/>
                        <a:cs typeface="PT Bold Heading" pitchFamily="2" charset="-78"/>
                      </a:endParaRPr>
                    </a:p>
                  </a:txBody>
                  <a:tcPr marL="48987" marR="48987" marT="0" marB="0"/>
                </a:tc>
                <a:tc>
                  <a:txBody>
                    <a:bodyPr/>
                    <a:lstStyle/>
                    <a:p>
                      <a:pPr algn="ctr">
                        <a:lnSpc>
                          <a:spcPct val="115000"/>
                        </a:lnSpc>
                        <a:spcAft>
                          <a:spcPts val="0"/>
                        </a:spcAft>
                      </a:pPr>
                      <a:r>
                        <a:rPr lang="ar-KW" sz="1000" dirty="0">
                          <a:solidFill>
                            <a:srgbClr val="002060"/>
                          </a:solidFill>
                          <a:effectLst/>
                          <a:cs typeface="PT Bold Heading" pitchFamily="2" charset="-78"/>
                        </a:rPr>
                        <a:t>5-</a:t>
                      </a:r>
                      <a:endParaRPr lang="en-US" sz="800" dirty="0">
                        <a:solidFill>
                          <a:srgbClr val="002060"/>
                        </a:solidFill>
                        <a:effectLst/>
                        <a:latin typeface="Calibri"/>
                        <a:ea typeface="Calibri"/>
                        <a:cs typeface="PT Bold Heading" pitchFamily="2" charset="-78"/>
                      </a:endParaRPr>
                    </a:p>
                  </a:txBody>
                  <a:tcPr marL="48987" marR="48987" marT="0" marB="0"/>
                </a:tc>
                <a:extLst>
                  <a:ext uri="{0D108BD9-81ED-4DB2-BD59-A6C34878D82A}">
                    <a16:rowId xmlns:a16="http://schemas.microsoft.com/office/drawing/2014/main" val="10005"/>
                  </a:ext>
                </a:extLst>
              </a:tr>
              <a:tr h="602032">
                <a:tc>
                  <a:txBody>
                    <a:bodyPr/>
                    <a:lstStyle/>
                    <a:p>
                      <a:pPr algn="ctr">
                        <a:lnSpc>
                          <a:spcPct val="115000"/>
                        </a:lnSpc>
                        <a:spcAft>
                          <a:spcPts val="0"/>
                        </a:spcAft>
                      </a:pPr>
                      <a:r>
                        <a:rPr lang="en-US" sz="1000" b="1" dirty="0">
                          <a:effectLst/>
                        </a:rPr>
                        <a:t>×     ×     ×      ×    </a:t>
                      </a:r>
                      <a:endParaRPr lang="en-US" sz="800" b="1" dirty="0">
                        <a:effectLst/>
                      </a:endParaRPr>
                    </a:p>
                    <a:p>
                      <a:pPr algn="ctr">
                        <a:lnSpc>
                          <a:spcPct val="115000"/>
                        </a:lnSpc>
                        <a:spcAft>
                          <a:spcPts val="0"/>
                        </a:spcAft>
                      </a:pPr>
                      <a:r>
                        <a:rPr lang="en-US" sz="1000" b="1" dirty="0">
                          <a:effectLst/>
                        </a:rPr>
                        <a:t>×      ×      ×        </a:t>
                      </a:r>
                      <a:endParaRPr lang="en-US" sz="800" b="1" dirty="0">
                        <a:effectLst/>
                      </a:endParaRPr>
                    </a:p>
                    <a:p>
                      <a:pPr algn="ctr">
                        <a:lnSpc>
                          <a:spcPct val="115000"/>
                        </a:lnSpc>
                        <a:spcAft>
                          <a:spcPts val="0"/>
                        </a:spcAft>
                      </a:pPr>
                      <a:r>
                        <a:rPr lang="en-US" sz="1000" b="1" dirty="0">
                          <a:effectLst/>
                        </a:rPr>
                        <a:t> </a:t>
                      </a:r>
                      <a:endParaRPr lang="en-US" sz="800" b="1" dirty="0">
                        <a:effectLst/>
                        <a:latin typeface="Calibri"/>
                        <a:ea typeface="Calibri"/>
                        <a:cs typeface="Arial"/>
                      </a:endParaRPr>
                    </a:p>
                  </a:txBody>
                  <a:tcPr marL="48987" marR="48987" marT="0" marB="0"/>
                </a:tc>
                <a:tc>
                  <a:txBody>
                    <a:bodyPr/>
                    <a:lstStyle/>
                    <a:p>
                      <a:pPr algn="justLow">
                        <a:lnSpc>
                          <a:spcPct val="115000"/>
                        </a:lnSpc>
                        <a:spcAft>
                          <a:spcPts val="0"/>
                        </a:spcAft>
                      </a:pPr>
                      <a:r>
                        <a:rPr lang="ar-SA" sz="900" dirty="0">
                          <a:solidFill>
                            <a:srgbClr val="FF0000"/>
                          </a:solidFill>
                          <a:effectLst/>
                          <a:cs typeface="PT Bold Heading" pitchFamily="2" charset="-78"/>
                        </a:rPr>
                        <a:t>*</a:t>
                      </a:r>
                      <a:r>
                        <a:rPr lang="ar-SA" sz="900" dirty="0">
                          <a:effectLst/>
                          <a:cs typeface="PT Bold Heading" pitchFamily="2" charset="-78"/>
                        </a:rPr>
                        <a:t> تمرينات الاسترخاء مناسبة</a:t>
                      </a:r>
                      <a:r>
                        <a:rPr lang="ar-KW" sz="900" dirty="0">
                          <a:effectLst/>
                          <a:cs typeface="PT Bold Heading" pitchFamily="2" charset="-78"/>
                        </a:rPr>
                        <a:t>.</a:t>
                      </a:r>
                      <a:r>
                        <a:rPr lang="en-US" sz="900" dirty="0">
                          <a:effectLst/>
                          <a:cs typeface="PT Bold Heading" pitchFamily="2" charset="-78"/>
                        </a:rPr>
                        <a:t> </a:t>
                      </a:r>
                      <a:endParaRPr lang="en-US" sz="700" dirty="0">
                        <a:effectLst/>
                        <a:cs typeface="PT Bold Heading" pitchFamily="2" charset="-78"/>
                      </a:endParaRPr>
                    </a:p>
                    <a:p>
                      <a:pPr algn="justLow">
                        <a:lnSpc>
                          <a:spcPct val="115000"/>
                        </a:lnSpc>
                        <a:spcAft>
                          <a:spcPts val="0"/>
                        </a:spcAft>
                      </a:pPr>
                      <a:r>
                        <a:rPr lang="ar-SA" sz="900" dirty="0">
                          <a:solidFill>
                            <a:srgbClr val="FF0000"/>
                          </a:solidFill>
                          <a:effectLst/>
                          <a:cs typeface="PT Bold Heading" pitchFamily="2" charset="-78"/>
                        </a:rPr>
                        <a:t>*</a:t>
                      </a:r>
                      <a:r>
                        <a:rPr lang="ar-SA" sz="900" dirty="0">
                          <a:effectLst/>
                          <a:cs typeface="PT Bold Heading" pitchFamily="2" charset="-78"/>
                        </a:rPr>
                        <a:t> الموسيقى هادئة ومناسبة.</a:t>
                      </a:r>
                      <a:endParaRPr lang="en-US" sz="700" dirty="0">
                        <a:effectLst/>
                        <a:cs typeface="PT Bold Heading" pitchFamily="2" charset="-78"/>
                      </a:endParaRPr>
                    </a:p>
                    <a:p>
                      <a:pPr algn="justLow">
                        <a:lnSpc>
                          <a:spcPct val="115000"/>
                        </a:lnSpc>
                        <a:spcAft>
                          <a:spcPts val="0"/>
                        </a:spcAft>
                      </a:pPr>
                      <a:r>
                        <a:rPr lang="ar-SA" sz="900" dirty="0">
                          <a:solidFill>
                            <a:srgbClr val="FF0000"/>
                          </a:solidFill>
                          <a:effectLst/>
                          <a:cs typeface="PT Bold Heading" pitchFamily="2" charset="-78"/>
                        </a:rPr>
                        <a:t>*</a:t>
                      </a:r>
                      <a:r>
                        <a:rPr lang="ar-SA" sz="900" dirty="0">
                          <a:effectLst/>
                          <a:cs typeface="PT Bold Heading" pitchFamily="2" charset="-78"/>
                        </a:rPr>
                        <a:t> تقيدت بالفترة الزمنية لكل نشاط.</a:t>
                      </a:r>
                      <a:endParaRPr lang="en-US" sz="700" dirty="0">
                        <a:effectLst/>
                        <a:latin typeface="Calibri"/>
                        <a:ea typeface="Calibri"/>
                        <a:cs typeface="PT Bold Heading" pitchFamily="2" charset="-78"/>
                      </a:endParaRPr>
                    </a:p>
                  </a:txBody>
                  <a:tcPr marL="48987" marR="48987" marT="0" marB="0"/>
                </a:tc>
                <a:tc>
                  <a:txBody>
                    <a:bodyPr/>
                    <a:lstStyle/>
                    <a:p>
                      <a:pPr algn="ctr">
                        <a:lnSpc>
                          <a:spcPct val="115000"/>
                        </a:lnSpc>
                        <a:spcAft>
                          <a:spcPts val="0"/>
                        </a:spcAft>
                      </a:pPr>
                      <a:r>
                        <a:rPr lang="ar-KW" sz="1000" dirty="0">
                          <a:effectLst/>
                          <a:cs typeface="PT Bold Heading" pitchFamily="2" charset="-78"/>
                        </a:rPr>
                        <a:t> </a:t>
                      </a:r>
                      <a:endParaRPr lang="ar-KW" sz="800" dirty="0">
                        <a:effectLst/>
                        <a:cs typeface="PT Bold Heading" pitchFamily="2" charset="-78"/>
                      </a:endParaRPr>
                    </a:p>
                    <a:p>
                      <a:pPr algn="ctr">
                        <a:lnSpc>
                          <a:spcPct val="115000"/>
                        </a:lnSpc>
                        <a:spcAft>
                          <a:spcPts val="0"/>
                        </a:spcAft>
                      </a:pPr>
                      <a:r>
                        <a:rPr lang="ar-KW" sz="1000" dirty="0">
                          <a:effectLst/>
                          <a:cs typeface="PT Bold Heading" pitchFamily="2" charset="-78"/>
                        </a:rPr>
                        <a:t>النشاط الختامي (الاسترخاء)</a:t>
                      </a:r>
                      <a:endParaRPr lang="en-US" sz="800" dirty="0">
                        <a:effectLst/>
                        <a:latin typeface="Calibri"/>
                        <a:ea typeface="Calibri"/>
                        <a:cs typeface="PT Bold Heading" pitchFamily="2" charset="-78"/>
                      </a:endParaRPr>
                    </a:p>
                  </a:txBody>
                  <a:tcPr marL="48987" marR="48987" marT="0" marB="0"/>
                </a:tc>
                <a:tc>
                  <a:txBody>
                    <a:bodyPr/>
                    <a:lstStyle/>
                    <a:p>
                      <a:pPr algn="ctr">
                        <a:lnSpc>
                          <a:spcPct val="115000"/>
                        </a:lnSpc>
                        <a:spcAft>
                          <a:spcPts val="0"/>
                        </a:spcAft>
                      </a:pPr>
                      <a:endParaRPr lang="ar-KW" sz="800" dirty="0">
                        <a:solidFill>
                          <a:srgbClr val="002060"/>
                        </a:solidFill>
                        <a:effectLst/>
                        <a:latin typeface="Calibri"/>
                        <a:ea typeface="Calibri"/>
                        <a:cs typeface="PT Bold Heading" pitchFamily="2" charset="-78"/>
                      </a:endParaRPr>
                    </a:p>
                    <a:p>
                      <a:pPr algn="ctr">
                        <a:lnSpc>
                          <a:spcPct val="115000"/>
                        </a:lnSpc>
                        <a:spcAft>
                          <a:spcPts val="0"/>
                        </a:spcAft>
                      </a:pPr>
                      <a:r>
                        <a:rPr lang="ar-KW" sz="800" dirty="0">
                          <a:solidFill>
                            <a:srgbClr val="002060"/>
                          </a:solidFill>
                          <a:effectLst/>
                          <a:latin typeface="Calibri"/>
                          <a:ea typeface="Calibri"/>
                          <a:cs typeface="PT Bold Heading" pitchFamily="2" charset="-78"/>
                        </a:rPr>
                        <a:t>6-</a:t>
                      </a:r>
                    </a:p>
                  </a:txBody>
                  <a:tcPr marL="48987" marR="48987" marT="0" marB="0"/>
                </a:tc>
                <a:extLst>
                  <a:ext uri="{0D108BD9-81ED-4DB2-BD59-A6C34878D82A}">
                    <a16:rowId xmlns:a16="http://schemas.microsoft.com/office/drawing/2014/main" val="10006"/>
                  </a:ext>
                </a:extLst>
              </a:tr>
            </a:tbl>
          </a:graphicData>
        </a:graphic>
      </p:graphicFrame>
      <p:sp>
        <p:nvSpPr>
          <p:cNvPr id="30" name="شكل بيضاوي 29"/>
          <p:cNvSpPr/>
          <p:nvPr/>
        </p:nvSpPr>
        <p:spPr>
          <a:xfrm>
            <a:off x="942269" y="3257634"/>
            <a:ext cx="220934" cy="216024"/>
          </a:xfrm>
          <a:prstGeom prst="ellipse">
            <a:avLst/>
          </a:prstGeom>
          <a:effectLst>
            <a:glow rad="1016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dirty="0"/>
          </a:p>
        </p:txBody>
      </p:sp>
      <p:sp>
        <p:nvSpPr>
          <p:cNvPr id="31" name="شكل بيضاوي 30"/>
          <p:cNvSpPr/>
          <p:nvPr/>
        </p:nvSpPr>
        <p:spPr>
          <a:xfrm>
            <a:off x="1034233" y="4888827"/>
            <a:ext cx="220934" cy="216024"/>
          </a:xfrm>
          <a:prstGeom prst="ellipse">
            <a:avLst/>
          </a:prstGeom>
          <a:effectLst>
            <a:glow rad="1016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dirty="0"/>
          </a:p>
        </p:txBody>
      </p:sp>
      <p:grpSp>
        <p:nvGrpSpPr>
          <p:cNvPr id="32" name="مجموعة 31"/>
          <p:cNvGrpSpPr/>
          <p:nvPr/>
        </p:nvGrpSpPr>
        <p:grpSpPr>
          <a:xfrm>
            <a:off x="619506" y="5711665"/>
            <a:ext cx="866459" cy="641592"/>
            <a:chOff x="1556792" y="5724128"/>
            <a:chExt cx="866459" cy="641592"/>
          </a:xfrm>
        </p:grpSpPr>
        <p:sp>
          <p:nvSpPr>
            <p:cNvPr id="33" name="سهم إلى اليسار واليمين 32"/>
            <p:cNvSpPr/>
            <p:nvPr/>
          </p:nvSpPr>
          <p:spPr>
            <a:xfrm>
              <a:off x="2048281" y="5724128"/>
              <a:ext cx="294578" cy="144016"/>
            </a:xfrm>
            <a:prstGeom prst="lef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34" name="سهم إلى اليسار واليمين 33"/>
            <p:cNvSpPr/>
            <p:nvPr/>
          </p:nvSpPr>
          <p:spPr>
            <a:xfrm>
              <a:off x="1633172" y="5724128"/>
              <a:ext cx="294578" cy="144016"/>
            </a:xfrm>
            <a:prstGeom prst="lef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35" name="سهم إلى اليسار واليمين 34"/>
            <p:cNvSpPr/>
            <p:nvPr/>
          </p:nvSpPr>
          <p:spPr>
            <a:xfrm rot="5400000">
              <a:off x="2205591" y="5932588"/>
              <a:ext cx="288032" cy="147289"/>
            </a:xfrm>
            <a:prstGeom prst="lef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36" name="سهم إلى اليسار واليمين 35"/>
            <p:cNvSpPr/>
            <p:nvPr/>
          </p:nvSpPr>
          <p:spPr>
            <a:xfrm rot="5400000">
              <a:off x="1486421" y="5938515"/>
              <a:ext cx="288032" cy="147289"/>
            </a:xfrm>
            <a:prstGeom prst="lef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37" name="شكل بيضاوي 36"/>
            <p:cNvSpPr/>
            <p:nvPr/>
          </p:nvSpPr>
          <p:spPr>
            <a:xfrm>
              <a:off x="1916832" y="6149696"/>
              <a:ext cx="220934" cy="216024"/>
            </a:xfrm>
            <a:prstGeom prst="ellipse">
              <a:avLst/>
            </a:prstGeom>
            <a:effectLst>
              <a:glow rad="101600">
                <a:schemeClr val="accent5">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1" anchor="ctr"/>
            <a:lstStyle/>
            <a:p>
              <a:pPr algn="ctr"/>
              <a:endParaRPr lang="ar-KW" dirty="0"/>
            </a:p>
          </p:txBody>
        </p:sp>
      </p:grpSp>
      <p:sp>
        <p:nvSpPr>
          <p:cNvPr id="38" name="سهم إلى اليسار واليمين 37"/>
          <p:cNvSpPr/>
          <p:nvPr/>
        </p:nvSpPr>
        <p:spPr>
          <a:xfrm rot="5400000">
            <a:off x="1103686" y="6945649"/>
            <a:ext cx="288032" cy="147289"/>
          </a:xfrm>
          <a:prstGeom prst="lef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39" name="سهم إلى اليسار واليمين 38"/>
          <p:cNvSpPr/>
          <p:nvPr/>
        </p:nvSpPr>
        <p:spPr>
          <a:xfrm rot="5400000">
            <a:off x="749011" y="6945648"/>
            <a:ext cx="288032" cy="147289"/>
          </a:xfrm>
          <a:prstGeom prst="lef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pic>
        <p:nvPicPr>
          <p:cNvPr id="1027" name="Picture 3" descr="C:\Users\froty\Desktop\ملفات جديدة\صور3\light-clip-art-free-54920.jpg"/>
          <p:cNvPicPr>
            <a:picLocks noChangeAspect="1" noChangeArrowheads="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500528" y="3372855"/>
            <a:ext cx="165065" cy="20160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froty\Desktop\ملفات جديدة\صور3\light-clip-art-free-54920.jpg"/>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480481" y="5004048"/>
            <a:ext cx="165065" cy="2016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C:\Users\froty\Desktop\ملفات جديدة\صور3\light-clip-art-free-54920.jpg"/>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483074" y="6444486"/>
            <a:ext cx="165065" cy="20160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descr="C:\Users\froty\Desktop\ملفات جديدة\صور3\light-clip-art-free-54920.jpg"/>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483074" y="6798492"/>
            <a:ext cx="165065" cy="20160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9383" y="7092281"/>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85886" y="7956376"/>
            <a:ext cx="289176" cy="285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جدول 6"/>
          <p:cNvGraphicFramePr>
            <a:graphicFrameLocks noGrp="1"/>
          </p:cNvGraphicFramePr>
          <p:nvPr>
            <p:extLst>
              <p:ext uri="{D42A27DB-BD31-4B8C-83A1-F6EECF244321}">
                <p14:modId xmlns:p14="http://schemas.microsoft.com/office/powerpoint/2010/main" val="1637705816"/>
              </p:ext>
            </p:extLst>
          </p:nvPr>
        </p:nvGraphicFramePr>
        <p:xfrm>
          <a:off x="1660553" y="2094397"/>
          <a:ext cx="240412" cy="6313714"/>
        </p:xfrm>
        <a:graphic>
          <a:graphicData uri="http://schemas.openxmlformats.org/drawingml/2006/table">
            <a:tbl>
              <a:tblPr rtl="1"/>
              <a:tblGrid>
                <a:gridCol w="240412">
                  <a:extLst>
                    <a:ext uri="{9D8B030D-6E8A-4147-A177-3AD203B41FA5}">
                      <a16:colId xmlns:a16="http://schemas.microsoft.com/office/drawing/2014/main" val="20000"/>
                    </a:ext>
                  </a:extLst>
                </a:gridCol>
              </a:tblGrid>
              <a:tr h="6313714">
                <a:tc>
                  <a:txBody>
                    <a:bodyPr/>
                    <a:lstStyle/>
                    <a:p>
                      <a:pPr rtl="1"/>
                      <a:endParaRPr lang="ar-KW"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8" name="جدول 7"/>
          <p:cNvGraphicFramePr>
            <a:graphicFrameLocks noGrp="1"/>
          </p:cNvGraphicFramePr>
          <p:nvPr>
            <p:extLst>
              <p:ext uri="{D42A27DB-BD31-4B8C-83A1-F6EECF244321}">
                <p14:modId xmlns:p14="http://schemas.microsoft.com/office/powerpoint/2010/main" val="1745063318"/>
              </p:ext>
            </p:extLst>
          </p:nvPr>
        </p:nvGraphicFramePr>
        <p:xfrm>
          <a:off x="2160309" y="1922745"/>
          <a:ext cx="603220" cy="6319425"/>
        </p:xfrm>
        <a:graphic>
          <a:graphicData uri="http://schemas.openxmlformats.org/drawingml/2006/table">
            <a:tbl>
              <a:tblPr rtl="1"/>
              <a:tblGrid>
                <a:gridCol w="603220">
                  <a:extLst>
                    <a:ext uri="{9D8B030D-6E8A-4147-A177-3AD203B41FA5}">
                      <a16:colId xmlns:a16="http://schemas.microsoft.com/office/drawing/2014/main" val="20000"/>
                    </a:ext>
                  </a:extLst>
                </a:gridCol>
              </a:tblGrid>
              <a:tr h="6319425">
                <a:tc>
                  <a:txBody>
                    <a:bodyPr/>
                    <a:lstStyle/>
                    <a:p>
                      <a:pPr rtl="1"/>
                      <a:r>
                        <a:rPr lang="ar-KW" sz="900" b="1" dirty="0" err="1"/>
                        <a:t>الآدوات</a:t>
                      </a:r>
                      <a:endParaRPr lang="ar-KW" sz="900" b="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96182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C:\Users\froty\Desktop\ملفات جديدة\صور 1\Colored-Torn-Paper-Banners-Vectorه.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1308" y="273752"/>
            <a:ext cx="4495800" cy="599779"/>
          </a:xfrm>
          <a:prstGeom prst="rect">
            <a:avLst/>
          </a:prstGeom>
          <a:solidFill>
            <a:srgbClr val="FF0066"/>
          </a:solidFill>
          <a:ln>
            <a:solidFill>
              <a:schemeClr val="accent1"/>
            </a:solidFill>
          </a:ln>
          <a:effectLst>
            <a:glow rad="63500">
              <a:schemeClr val="accent3">
                <a:satMod val="175000"/>
                <a:alpha val="40000"/>
              </a:schemeClr>
            </a:glow>
            <a:outerShdw blurRad="190500" algn="tl" rotWithShape="0">
              <a:srgbClr val="000000">
                <a:alpha val="70000"/>
              </a:srgbClr>
            </a:outerShdw>
          </a:effectLst>
        </p:spPr>
      </p:pic>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15</a:t>
              </a:r>
              <a:endParaRPr lang="en-US" sz="1000" b="1" dirty="0">
                <a:ln w="11430"/>
                <a:effectLst>
                  <a:outerShdw blurRad="50800" dist="39000" dir="5460000" algn="tl">
                    <a:srgbClr val="000000">
                      <a:alpha val="38000"/>
                    </a:srgbClr>
                  </a:outerShdw>
                </a:effectLst>
                <a:latin typeface="Times New Roman"/>
                <a:ea typeface="Times New Roman"/>
              </a:endParaRPr>
            </a:p>
          </p:txBody>
        </p:sp>
      </p:grpSp>
      <p:sp>
        <p:nvSpPr>
          <p:cNvPr id="14" name="Text Box 78"/>
          <p:cNvSpPr txBox="1">
            <a:spLocks noChangeArrowheads="1"/>
          </p:cNvSpPr>
          <p:nvPr/>
        </p:nvSpPr>
        <p:spPr bwMode="auto">
          <a:xfrm>
            <a:off x="3655686" y="1691680"/>
            <a:ext cx="2146869" cy="334242"/>
          </a:xfrm>
          <a:prstGeom prst="rect">
            <a:avLst/>
          </a:prstGeom>
          <a:noFill/>
          <a:ln w="76200">
            <a:no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algn="ctr"/>
            <a:endParaRPr lang="ar-KW" sz="1600" b="1" dirty="0">
              <a:latin typeface="Monotype Koufi" pitchFamily="2" charset="-78"/>
              <a:ea typeface="Monotype Koufi" pitchFamily="2" charset="-78"/>
              <a:cs typeface="Monotype Koufi" pitchFamily="2" charset="-78"/>
            </a:endParaRPr>
          </a:p>
        </p:txBody>
      </p:sp>
      <p:sp>
        <p:nvSpPr>
          <p:cNvPr id="16" name="Text Box 78"/>
          <p:cNvSpPr txBox="1">
            <a:spLocks noChangeArrowheads="1"/>
          </p:cNvSpPr>
          <p:nvPr/>
        </p:nvSpPr>
        <p:spPr bwMode="auto">
          <a:xfrm>
            <a:off x="1858126" y="418641"/>
            <a:ext cx="4142164" cy="334242"/>
          </a:xfrm>
          <a:prstGeom prst="rect">
            <a:avLst/>
          </a:prstGeom>
          <a:noFill/>
          <a:ln w="76200">
            <a:no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algn="ctr"/>
            <a:r>
              <a:rPr lang="ar-KW" sz="1600" b="1" dirty="0">
                <a:latin typeface="Monotype Koufi" pitchFamily="2" charset="-78"/>
                <a:ea typeface="Monotype Koufi" pitchFamily="2" charset="-78"/>
                <a:cs typeface="Monotype Koufi" pitchFamily="2" charset="-78"/>
              </a:rPr>
              <a:t>نموذج درس المستوى الأول(( مهارة مرجحة الذراعين ))</a:t>
            </a:r>
            <a:endParaRPr lang="en-US" sz="1600" dirty="0">
              <a:ea typeface="Monotype Koufi" pitchFamily="2" charset="-78"/>
              <a:cs typeface="Monotype Koufi" pitchFamily="2" charset="-78"/>
            </a:endParaRPr>
          </a:p>
        </p:txBody>
      </p:sp>
      <p:sp>
        <p:nvSpPr>
          <p:cNvPr id="22" name="شكل بيضاوي 21"/>
          <p:cNvSpPr/>
          <p:nvPr/>
        </p:nvSpPr>
        <p:spPr>
          <a:xfrm>
            <a:off x="1007604" y="2923187"/>
            <a:ext cx="220934" cy="208653"/>
          </a:xfrm>
          <a:prstGeom prst="ellipse">
            <a:avLst/>
          </a:prstGeom>
          <a:effectLst>
            <a:glow rad="635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1" anchor="ctr"/>
          <a:lstStyle/>
          <a:p>
            <a:pPr algn="ctr"/>
            <a:endParaRPr lang="ar-KW" dirty="0"/>
          </a:p>
        </p:txBody>
      </p:sp>
      <p:sp>
        <p:nvSpPr>
          <p:cNvPr id="23" name="شكل بيضاوي 22"/>
          <p:cNvSpPr/>
          <p:nvPr/>
        </p:nvSpPr>
        <p:spPr>
          <a:xfrm>
            <a:off x="1033982" y="4507363"/>
            <a:ext cx="220934" cy="208653"/>
          </a:xfrm>
          <a:prstGeom prst="ellipse">
            <a:avLst/>
          </a:prstGeom>
          <a:effectLst>
            <a:glow rad="635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1" anchor="ctr"/>
          <a:lstStyle/>
          <a:p>
            <a:pPr algn="ctr"/>
            <a:endParaRPr lang="ar-KW" dirty="0"/>
          </a:p>
        </p:txBody>
      </p:sp>
      <p:grpSp>
        <p:nvGrpSpPr>
          <p:cNvPr id="24" name="مجموعة 23"/>
          <p:cNvGrpSpPr/>
          <p:nvPr/>
        </p:nvGrpSpPr>
        <p:grpSpPr>
          <a:xfrm>
            <a:off x="690332" y="5351288"/>
            <a:ext cx="802676" cy="732880"/>
            <a:chOff x="1556792" y="5724128"/>
            <a:chExt cx="866460" cy="758771"/>
          </a:xfrm>
        </p:grpSpPr>
        <p:sp>
          <p:nvSpPr>
            <p:cNvPr id="25" name="سهم إلى اليسار واليمين 24"/>
            <p:cNvSpPr/>
            <p:nvPr/>
          </p:nvSpPr>
          <p:spPr>
            <a:xfrm>
              <a:off x="2048281" y="5724128"/>
              <a:ext cx="294578" cy="144016"/>
            </a:xfrm>
            <a:prstGeom prst="lef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26" name="سهم إلى اليسار واليمين 25"/>
            <p:cNvSpPr/>
            <p:nvPr/>
          </p:nvSpPr>
          <p:spPr>
            <a:xfrm>
              <a:off x="1633172" y="5724128"/>
              <a:ext cx="294578" cy="144016"/>
            </a:xfrm>
            <a:prstGeom prst="lef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27" name="سهم إلى اليسار واليمين 26"/>
            <p:cNvSpPr/>
            <p:nvPr/>
          </p:nvSpPr>
          <p:spPr>
            <a:xfrm rot="5400000">
              <a:off x="2151860" y="5986318"/>
              <a:ext cx="395493" cy="147290"/>
            </a:xfrm>
            <a:prstGeom prst="lef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28" name="سهم إلى اليسار واليمين 27"/>
            <p:cNvSpPr/>
            <p:nvPr/>
          </p:nvSpPr>
          <p:spPr>
            <a:xfrm rot="5400000">
              <a:off x="1435654" y="5989282"/>
              <a:ext cx="389566" cy="147290"/>
            </a:xfrm>
            <a:prstGeom prst="lef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29" name="شكل بيضاوي 28"/>
            <p:cNvSpPr/>
            <p:nvPr/>
          </p:nvSpPr>
          <p:spPr>
            <a:xfrm>
              <a:off x="1916832" y="6266875"/>
              <a:ext cx="220934" cy="216024"/>
            </a:xfrm>
            <a:prstGeom prst="ellipse">
              <a:avLst/>
            </a:prstGeom>
            <a:effectLst>
              <a:glow rad="635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1" anchor="ctr"/>
            <a:lstStyle/>
            <a:p>
              <a:pPr algn="ctr"/>
              <a:endParaRPr lang="ar-KW" dirty="0"/>
            </a:p>
          </p:txBody>
        </p:sp>
      </p:grpSp>
      <p:grpSp>
        <p:nvGrpSpPr>
          <p:cNvPr id="30" name="مجموعة 29"/>
          <p:cNvGrpSpPr/>
          <p:nvPr/>
        </p:nvGrpSpPr>
        <p:grpSpPr>
          <a:xfrm>
            <a:off x="769000" y="6575314"/>
            <a:ext cx="659569" cy="300942"/>
            <a:chOff x="833438" y="7308305"/>
            <a:chExt cx="659569" cy="288032"/>
          </a:xfrm>
        </p:grpSpPr>
        <p:sp>
          <p:nvSpPr>
            <p:cNvPr id="31" name="سهم إلى اليسار واليمين 30"/>
            <p:cNvSpPr/>
            <p:nvPr/>
          </p:nvSpPr>
          <p:spPr>
            <a:xfrm rot="5400000">
              <a:off x="1275347" y="7378676"/>
              <a:ext cx="288032" cy="147289"/>
            </a:xfrm>
            <a:prstGeom prst="lef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32" name="سهم إلى اليسار واليمين 31"/>
            <p:cNvSpPr/>
            <p:nvPr/>
          </p:nvSpPr>
          <p:spPr>
            <a:xfrm rot="5400000">
              <a:off x="763067" y="7378676"/>
              <a:ext cx="288032" cy="147289"/>
            </a:xfrm>
            <a:prstGeom prst="lef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grpSp>
      <p:sp>
        <p:nvSpPr>
          <p:cNvPr id="33" name="شكل بيضاوي 32"/>
          <p:cNvSpPr/>
          <p:nvPr/>
        </p:nvSpPr>
        <p:spPr>
          <a:xfrm>
            <a:off x="1005398" y="7171659"/>
            <a:ext cx="220934" cy="208653"/>
          </a:xfrm>
          <a:prstGeom prst="ellipse">
            <a:avLst/>
          </a:prstGeom>
          <a:effectLst>
            <a:glow rad="635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1" anchor="ctr"/>
          <a:lstStyle/>
          <a:p>
            <a:pPr algn="ctr"/>
            <a:endParaRPr lang="ar-KW" dirty="0"/>
          </a:p>
        </p:txBody>
      </p:sp>
      <p:pic>
        <p:nvPicPr>
          <p:cNvPr id="34" name="Picture 3" descr="C:\Users\froty\Desktop\ملفات جديدة\صور3\light-clip-art-free-54920.jpg"/>
          <p:cNvPicPr>
            <a:picLocks noChangeAspect="1" noChangeArrowheads="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757802" y="2717328"/>
            <a:ext cx="127526" cy="1984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froty\Desktop\ملفات جديدة\صور3\light-clip-art-free-54920.jpg"/>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4761530" y="4313128"/>
            <a:ext cx="165065" cy="194235"/>
          </a:xfrm>
          <a:prstGeom prst="rect">
            <a:avLst/>
          </a:prstGeom>
          <a:noFill/>
          <a:extLst>
            <a:ext uri="{909E8E84-426E-40DD-AFC4-6F175D3DCCD1}">
              <a14:hiddenFill xmlns:a14="http://schemas.microsoft.com/office/drawing/2010/main">
                <a:solidFill>
                  <a:srgbClr val="FFFFFF"/>
                </a:solidFill>
              </a14:hiddenFill>
            </a:ext>
          </a:extLst>
        </p:spPr>
      </p:pic>
      <p:sp>
        <p:nvSpPr>
          <p:cNvPr id="40" name="شكل بيضاوي 39"/>
          <p:cNvSpPr/>
          <p:nvPr/>
        </p:nvSpPr>
        <p:spPr>
          <a:xfrm>
            <a:off x="1046039" y="8179771"/>
            <a:ext cx="220934" cy="208653"/>
          </a:xfrm>
          <a:prstGeom prst="ellipse">
            <a:avLst/>
          </a:prstGeom>
          <a:effectLst>
            <a:glow rad="635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1" anchor="ctr"/>
          <a:lstStyle/>
          <a:p>
            <a:pPr algn="ctr"/>
            <a:endParaRPr lang="ar-KW" dirty="0"/>
          </a:p>
        </p:txBody>
      </p:sp>
      <p:sp>
        <p:nvSpPr>
          <p:cNvPr id="39" name="مربع نص 2"/>
          <p:cNvSpPr txBox="1">
            <a:spLocks noChangeArrowheads="1"/>
          </p:cNvSpPr>
          <p:nvPr/>
        </p:nvSpPr>
        <p:spPr bwMode="auto">
          <a:xfrm flipH="1">
            <a:off x="4149080" y="991893"/>
            <a:ext cx="2176558" cy="412543"/>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rot="0" vert="horz" wrap="square" lIns="91440" tIns="45720" rIns="91440" bIns="45720" anchor="t" anchorCtr="0">
            <a:noAutofit/>
          </a:bodyPr>
          <a:lstStyle/>
          <a:p>
            <a:pPr algn="ctr">
              <a:lnSpc>
                <a:spcPct val="115000"/>
              </a:lnSpc>
              <a:spcAft>
                <a:spcPts val="1000"/>
              </a:spcAft>
            </a:pPr>
            <a:r>
              <a:rPr lang="ar-KW" sz="1050" b="1" dirty="0">
                <a:solidFill>
                  <a:schemeClr val="tx1"/>
                </a:solidFill>
                <a:effectLst/>
                <a:latin typeface="Arial"/>
                <a:ea typeface="Calibri"/>
                <a:cs typeface="PT Bold Heading"/>
              </a:rPr>
              <a:t>اسم الخبرة.: اسرتي أقاربي و جيراني </a:t>
            </a:r>
          </a:p>
          <a:p>
            <a:pPr algn="ctr">
              <a:lnSpc>
                <a:spcPct val="115000"/>
              </a:lnSpc>
              <a:spcAft>
                <a:spcPts val="1000"/>
              </a:spcAft>
            </a:pPr>
            <a:endParaRPr lang="ar-KW" sz="1050" b="1" dirty="0">
              <a:solidFill>
                <a:schemeClr val="tx1"/>
              </a:solidFill>
              <a:effectLst/>
              <a:latin typeface="Arial"/>
              <a:ea typeface="Calibri"/>
              <a:cs typeface="PT Bold Heading"/>
            </a:endParaRPr>
          </a:p>
          <a:p>
            <a:pPr algn="ctr">
              <a:lnSpc>
                <a:spcPct val="115000"/>
              </a:lnSpc>
              <a:spcAft>
                <a:spcPts val="1000"/>
              </a:spcAft>
            </a:pPr>
            <a:endParaRPr lang="en-US" sz="1050" dirty="0">
              <a:solidFill>
                <a:schemeClr val="tx1"/>
              </a:solidFill>
              <a:effectLst/>
              <a:ea typeface="Calibri"/>
              <a:cs typeface="Arial"/>
            </a:endParaRPr>
          </a:p>
        </p:txBody>
      </p:sp>
      <p:sp>
        <p:nvSpPr>
          <p:cNvPr id="41" name="مربع نص 2"/>
          <p:cNvSpPr txBox="1">
            <a:spLocks noChangeArrowheads="1"/>
          </p:cNvSpPr>
          <p:nvPr/>
        </p:nvSpPr>
        <p:spPr bwMode="auto">
          <a:xfrm flipH="1">
            <a:off x="4023550" y="1232081"/>
            <a:ext cx="2226098" cy="344709"/>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rot="0" vert="horz" wrap="square" lIns="91440" tIns="45720" rIns="91440" bIns="45720" anchor="t" anchorCtr="0">
            <a:noAutofit/>
          </a:bodyPr>
          <a:lstStyle/>
          <a:p>
            <a:pPr algn="ctr">
              <a:lnSpc>
                <a:spcPct val="115000"/>
              </a:lnSpc>
              <a:spcAft>
                <a:spcPts val="1000"/>
              </a:spcAft>
            </a:pPr>
            <a:r>
              <a:rPr lang="ar-KW" sz="1200" b="1" dirty="0">
                <a:solidFill>
                  <a:schemeClr val="tx1"/>
                </a:solidFill>
                <a:effectLst/>
                <a:latin typeface="Arial"/>
                <a:ea typeface="Calibri"/>
                <a:cs typeface="PT Bold Heading"/>
              </a:rPr>
              <a:t>الهدف التعليمي: مرجحة الذراعين</a:t>
            </a:r>
            <a:endParaRPr lang="en-US" sz="1000" dirty="0">
              <a:solidFill>
                <a:schemeClr val="tx1"/>
              </a:solidFill>
              <a:effectLst/>
              <a:ea typeface="Calibri"/>
              <a:cs typeface="Arial"/>
            </a:endParaRPr>
          </a:p>
        </p:txBody>
      </p:sp>
      <p:sp>
        <p:nvSpPr>
          <p:cNvPr id="42" name="مربع نص 2"/>
          <p:cNvSpPr txBox="1">
            <a:spLocks noChangeArrowheads="1"/>
          </p:cNvSpPr>
          <p:nvPr/>
        </p:nvSpPr>
        <p:spPr bwMode="auto">
          <a:xfrm flipH="1">
            <a:off x="758555" y="990016"/>
            <a:ext cx="1566767" cy="689419"/>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rot="0" vert="horz" wrap="square" lIns="91440" tIns="45720" rIns="91440" bIns="45720" anchor="t" anchorCtr="0">
            <a:noAutofit/>
          </a:bodyPr>
          <a:lstStyle/>
          <a:p>
            <a:pPr algn="ctr">
              <a:lnSpc>
                <a:spcPct val="115000"/>
              </a:lnSpc>
              <a:spcAft>
                <a:spcPts val="1000"/>
              </a:spcAft>
            </a:pPr>
            <a:r>
              <a:rPr lang="ar-KW" sz="1200" b="1" dirty="0">
                <a:solidFill>
                  <a:schemeClr val="tx1"/>
                </a:solidFill>
                <a:effectLst/>
                <a:latin typeface="Arial"/>
                <a:ea typeface="Calibri"/>
                <a:cs typeface="PT Bold Heading"/>
              </a:rPr>
              <a:t>اليوم..............</a:t>
            </a:r>
          </a:p>
          <a:p>
            <a:pPr algn="ctr">
              <a:lnSpc>
                <a:spcPct val="115000"/>
              </a:lnSpc>
              <a:spcAft>
                <a:spcPts val="1000"/>
              </a:spcAft>
            </a:pPr>
            <a:r>
              <a:rPr lang="ar-KW" sz="1200" b="1" dirty="0">
                <a:solidFill>
                  <a:schemeClr val="tx1"/>
                </a:solidFill>
                <a:latin typeface="Arial"/>
                <a:ea typeface="Calibri"/>
                <a:cs typeface="PT Bold Heading"/>
              </a:rPr>
              <a:t>التاريخ  ............</a:t>
            </a:r>
            <a:endParaRPr lang="en-US" sz="1000" dirty="0">
              <a:solidFill>
                <a:schemeClr val="tx1"/>
              </a:solidFill>
              <a:effectLst/>
              <a:ea typeface="Calibri"/>
              <a:cs typeface="Arial"/>
            </a:endParaRPr>
          </a:p>
        </p:txBody>
      </p:sp>
      <p:grpSp>
        <p:nvGrpSpPr>
          <p:cNvPr id="38" name="مجموعة 37"/>
          <p:cNvGrpSpPr/>
          <p:nvPr/>
        </p:nvGrpSpPr>
        <p:grpSpPr>
          <a:xfrm>
            <a:off x="342852" y="1919922"/>
            <a:ext cx="6177567" cy="6840760"/>
            <a:chOff x="413048" y="1761973"/>
            <a:chExt cx="6040288" cy="6554443"/>
          </a:xfrm>
        </p:grpSpPr>
        <p:sp>
          <p:nvSpPr>
            <p:cNvPr id="43" name="مستطيل 42"/>
            <p:cNvSpPr/>
            <p:nvPr/>
          </p:nvSpPr>
          <p:spPr>
            <a:xfrm>
              <a:off x="413048" y="1761973"/>
              <a:ext cx="6040288" cy="6554443"/>
            </a:xfrm>
            <a:prstGeom prst="rect">
              <a:avLst/>
            </a:prstGeom>
            <a:ln/>
            <a:effectLst>
              <a:glow rad="1397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dirty="0"/>
            </a:p>
          </p:txBody>
        </p:sp>
        <p:sp>
          <p:nvSpPr>
            <p:cNvPr id="45" name="مستطيل 44"/>
            <p:cNvSpPr/>
            <p:nvPr/>
          </p:nvSpPr>
          <p:spPr>
            <a:xfrm>
              <a:off x="558319" y="1914373"/>
              <a:ext cx="5757738" cy="6258027"/>
            </a:xfrm>
            <a:prstGeom prst="rect">
              <a:avLst/>
            </a:prstGeom>
            <a:ln>
              <a:solidFill>
                <a:schemeClr val="accent3">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dirty="0"/>
            </a:p>
          </p:txBody>
        </p:sp>
      </p:grpSp>
      <p:graphicFrame>
        <p:nvGraphicFramePr>
          <p:cNvPr id="17" name="جدول 16"/>
          <p:cNvGraphicFramePr>
            <a:graphicFrameLocks noGrp="1"/>
          </p:cNvGraphicFramePr>
          <p:nvPr>
            <p:extLst>
              <p:ext uri="{D42A27DB-BD31-4B8C-83A1-F6EECF244321}">
                <p14:modId xmlns:p14="http://schemas.microsoft.com/office/powerpoint/2010/main" val="272307116"/>
              </p:ext>
            </p:extLst>
          </p:nvPr>
        </p:nvGraphicFramePr>
        <p:xfrm>
          <a:off x="690332" y="2157557"/>
          <a:ext cx="5540153" cy="6410479"/>
        </p:xfrm>
        <a:graphic>
          <a:graphicData uri="http://schemas.openxmlformats.org/drawingml/2006/table">
            <a:tbl>
              <a:tblPr firstRow="1" firstCol="1" bandRow="1">
                <a:tableStyleId>{E8B1032C-EA38-4F05-BA0D-38AFFFC7BED3}</a:tableStyleId>
              </a:tblPr>
              <a:tblGrid>
                <a:gridCol w="895233">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2200142">
                  <a:extLst>
                    <a:ext uri="{9D8B030D-6E8A-4147-A177-3AD203B41FA5}">
                      <a16:colId xmlns:a16="http://schemas.microsoft.com/office/drawing/2014/main" val="20002"/>
                    </a:ext>
                  </a:extLst>
                </a:gridCol>
                <a:gridCol w="964567">
                  <a:extLst>
                    <a:ext uri="{9D8B030D-6E8A-4147-A177-3AD203B41FA5}">
                      <a16:colId xmlns:a16="http://schemas.microsoft.com/office/drawing/2014/main" val="20003"/>
                    </a:ext>
                  </a:extLst>
                </a:gridCol>
                <a:gridCol w="256075">
                  <a:extLst>
                    <a:ext uri="{9D8B030D-6E8A-4147-A177-3AD203B41FA5}">
                      <a16:colId xmlns:a16="http://schemas.microsoft.com/office/drawing/2014/main" val="20004"/>
                    </a:ext>
                  </a:extLst>
                </a:gridCol>
              </a:tblGrid>
              <a:tr h="172587">
                <a:tc>
                  <a:txBody>
                    <a:bodyPr/>
                    <a:lstStyle/>
                    <a:p>
                      <a:pPr algn="ctr">
                        <a:lnSpc>
                          <a:spcPct val="115000"/>
                        </a:lnSpc>
                        <a:spcAft>
                          <a:spcPts val="0"/>
                        </a:spcAft>
                      </a:pPr>
                      <a:r>
                        <a:rPr lang="ar-KW" sz="800" dirty="0">
                          <a:effectLst/>
                          <a:cs typeface="PT Bold Heading" pitchFamily="2" charset="-78"/>
                        </a:rPr>
                        <a:t>التشكيل</a:t>
                      </a:r>
                      <a:endParaRPr lang="en-US" sz="7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r>
                        <a:rPr lang="ar-KW" sz="800" dirty="0">
                          <a:effectLst/>
                          <a:cs typeface="PT Bold Heading" pitchFamily="2" charset="-78"/>
                        </a:rPr>
                        <a:t>الأدوات و الأجهزة الحركية</a:t>
                      </a:r>
                      <a:endParaRPr lang="en-US" sz="7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r>
                        <a:rPr lang="ar-KW" sz="1000" dirty="0">
                          <a:effectLst/>
                          <a:cs typeface="PT Bold Heading" pitchFamily="2" charset="-78"/>
                        </a:rPr>
                        <a:t>التطبيق</a:t>
                      </a:r>
                      <a:endParaRPr lang="en-US" sz="7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r>
                        <a:rPr lang="ar-KW" sz="1050" dirty="0">
                          <a:effectLst/>
                          <a:cs typeface="PT Bold Heading" pitchFamily="2" charset="-78"/>
                        </a:rPr>
                        <a:t>أجزاء النشاط</a:t>
                      </a:r>
                      <a:endParaRPr lang="en-US" sz="10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r>
                        <a:rPr lang="ar-KW" sz="1000" dirty="0">
                          <a:effectLst/>
                          <a:cs typeface="PT Bold Heading" pitchFamily="2" charset="-78"/>
                        </a:rPr>
                        <a:t>م</a:t>
                      </a:r>
                      <a:endParaRPr lang="en-US" sz="9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230875">
                <a:tc>
                  <a:txBody>
                    <a:bodyPr/>
                    <a:lstStyle/>
                    <a:p>
                      <a:pPr algn="ctr">
                        <a:lnSpc>
                          <a:spcPct val="115000"/>
                        </a:lnSpc>
                        <a:spcAft>
                          <a:spcPts val="0"/>
                        </a:spcAft>
                      </a:pPr>
                      <a:r>
                        <a:rPr lang="en-US" sz="700" dirty="0">
                          <a:effectLst/>
                          <a:latin typeface="+mn-lt"/>
                          <a:ea typeface="Calibri"/>
                          <a:cs typeface="PT Bold Heading" pitchFamily="2" charset="-78"/>
                        </a:rPr>
                        <a:t>×××××××××</a:t>
                      </a:r>
                    </a:p>
                    <a:p>
                      <a:pPr algn="ctr">
                        <a:lnSpc>
                          <a:spcPct val="115000"/>
                        </a:lnSpc>
                        <a:spcAft>
                          <a:spcPts val="0"/>
                        </a:spcAft>
                      </a:pPr>
                      <a:endParaRPr lang="en-US" sz="7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r>
                        <a:rPr lang="en-US" sz="800" dirty="0">
                          <a:effectLst/>
                          <a:cs typeface="PT Bold Heading" pitchFamily="2" charset="-78"/>
                        </a:rPr>
                        <a:t> </a:t>
                      </a:r>
                      <a:endParaRPr lang="en-US" sz="7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r>
                        <a:rPr lang="ar-KW" sz="1000" dirty="0">
                          <a:effectLst/>
                          <a:cs typeface="PT Bold Heading" pitchFamily="2" charset="-78"/>
                        </a:rPr>
                        <a:t>الترحيب بالأطفال</a:t>
                      </a:r>
                      <a:endParaRPr lang="en-US" sz="9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r>
                        <a:rPr lang="ar-KW" sz="1050" dirty="0">
                          <a:effectLst/>
                          <a:cs typeface="PT Bold Heading" pitchFamily="2" charset="-78"/>
                        </a:rPr>
                        <a:t>الدخول</a:t>
                      </a:r>
                      <a:endParaRPr lang="en-US" sz="10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r>
                        <a:rPr lang="ar-SA" sz="1000" dirty="0">
                          <a:effectLst/>
                          <a:cs typeface="PT Bold Heading" pitchFamily="2" charset="-78"/>
                        </a:rPr>
                        <a:t>1-</a:t>
                      </a:r>
                      <a:endParaRPr lang="en-US" sz="9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59599">
                <a:tc>
                  <a:txBody>
                    <a:bodyPr/>
                    <a:lstStyle/>
                    <a:p>
                      <a:pPr algn="ctr">
                        <a:lnSpc>
                          <a:spcPct val="115000"/>
                        </a:lnSpc>
                        <a:spcAft>
                          <a:spcPts val="0"/>
                        </a:spcAft>
                      </a:pPr>
                      <a:r>
                        <a:rPr lang="en-US" sz="700" dirty="0">
                          <a:effectLst/>
                          <a:latin typeface="+mn-lt"/>
                          <a:ea typeface="Calibri"/>
                          <a:cs typeface="PT Bold Heading" pitchFamily="2" charset="-78"/>
                        </a:rPr>
                        <a:t>×      ×       ×      ×    </a:t>
                      </a:r>
                    </a:p>
                    <a:p>
                      <a:pPr algn="ctr">
                        <a:lnSpc>
                          <a:spcPct val="115000"/>
                        </a:lnSpc>
                        <a:spcAft>
                          <a:spcPts val="0"/>
                        </a:spcAft>
                      </a:pPr>
                      <a:r>
                        <a:rPr lang="en-US" sz="700" dirty="0">
                          <a:effectLst/>
                          <a:latin typeface="+mn-lt"/>
                          <a:ea typeface="Calibri"/>
                          <a:cs typeface="PT Bold Heading" pitchFamily="2" charset="-78"/>
                        </a:rPr>
                        <a:t>×      ×      × </a:t>
                      </a:r>
                    </a:p>
                    <a:p>
                      <a:pPr algn="ctr">
                        <a:lnSpc>
                          <a:spcPct val="115000"/>
                        </a:lnSpc>
                        <a:spcAft>
                          <a:spcPts val="0"/>
                        </a:spcAft>
                      </a:pPr>
                      <a:r>
                        <a:rPr lang="en-US" sz="700" dirty="0">
                          <a:effectLst/>
                          <a:latin typeface="+mn-lt"/>
                          <a:ea typeface="Calibri"/>
                          <a:cs typeface="PT Bold Heading" pitchFamily="2" charset="-78"/>
                        </a:rPr>
                        <a:t>×      ×       ×      ×  </a:t>
                      </a:r>
                    </a:p>
                    <a:p>
                      <a:pPr algn="ctr">
                        <a:lnSpc>
                          <a:spcPct val="115000"/>
                        </a:lnSpc>
                        <a:spcAft>
                          <a:spcPts val="0"/>
                        </a:spcAft>
                      </a:pPr>
                      <a:r>
                        <a:rPr lang="en-US" sz="700" dirty="0">
                          <a:effectLst/>
                          <a:latin typeface="+mn-lt"/>
                          <a:ea typeface="Calibri"/>
                          <a:cs typeface="PT Bold Heading" pitchFamily="2" charset="-78"/>
                        </a:rPr>
                        <a:t>×      ×      × </a:t>
                      </a:r>
                    </a:p>
                    <a:p>
                      <a:pPr algn="ctr">
                        <a:lnSpc>
                          <a:spcPct val="115000"/>
                        </a:lnSpc>
                        <a:spcAft>
                          <a:spcPts val="0"/>
                        </a:spcAft>
                      </a:pPr>
                      <a:r>
                        <a:rPr lang="en-US" sz="700" dirty="0">
                          <a:effectLst/>
                          <a:latin typeface="+mn-lt"/>
                          <a:ea typeface="Calibri"/>
                          <a:cs typeface="PT Bold Heading" pitchFamily="2" charset="-78"/>
                        </a:rPr>
                        <a:t>  </a:t>
                      </a:r>
                    </a:p>
                    <a:p>
                      <a:pPr algn="ctr">
                        <a:lnSpc>
                          <a:spcPct val="115000"/>
                        </a:lnSpc>
                        <a:spcAft>
                          <a:spcPts val="0"/>
                        </a:spcAft>
                      </a:pPr>
                      <a:endParaRPr lang="en-US" sz="700" dirty="0">
                        <a:effectLst/>
                        <a:latin typeface="+mn-lt"/>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rtl="1">
                        <a:lnSpc>
                          <a:spcPct val="115000"/>
                        </a:lnSpc>
                        <a:spcAft>
                          <a:spcPts val="0"/>
                        </a:spcAft>
                      </a:pPr>
                      <a:r>
                        <a:rPr lang="ar-KW" sz="800" dirty="0">
                          <a:effectLst/>
                          <a:cs typeface="PT Bold Heading" pitchFamily="2" charset="-78"/>
                        </a:rPr>
                        <a:t>أطواق –أكياس حبوب- كراكيش- كور صغيرة</a:t>
                      </a:r>
                      <a:endParaRPr lang="en-US" sz="7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5000"/>
                        </a:lnSpc>
                        <a:spcAft>
                          <a:spcPts val="0"/>
                        </a:spcAft>
                      </a:pPr>
                      <a:r>
                        <a:rPr lang="en-US" sz="100" dirty="0">
                          <a:effectLst/>
                          <a:cs typeface="PT Bold Heading" pitchFamily="2" charset="-78"/>
                        </a:rPr>
                        <a:t> </a:t>
                      </a:r>
                    </a:p>
                    <a:p>
                      <a:pPr algn="just">
                        <a:lnSpc>
                          <a:spcPct val="115000"/>
                        </a:lnSpc>
                        <a:spcAft>
                          <a:spcPts val="0"/>
                        </a:spcAft>
                      </a:pPr>
                      <a:r>
                        <a:rPr lang="ar-KW" sz="800" dirty="0">
                          <a:solidFill>
                            <a:srgbClr val="D60093"/>
                          </a:solidFill>
                          <a:effectLst/>
                          <a:cs typeface="PT Bold Heading" pitchFamily="2" charset="-78"/>
                        </a:rPr>
                        <a:t>*</a:t>
                      </a:r>
                      <a:r>
                        <a:rPr lang="ar-SA" sz="800" dirty="0">
                          <a:effectLst/>
                          <a:cs typeface="PT Bold Heading" pitchFamily="2" charset="-78"/>
                        </a:rPr>
                        <a:t>تنشيط الأطفال بحركات رياضية حرة. </a:t>
                      </a:r>
                      <a:endParaRPr lang="en-US" sz="700" dirty="0">
                        <a:effectLst/>
                        <a:cs typeface="PT Bold Heading" pitchFamily="2" charset="-78"/>
                      </a:endParaRPr>
                    </a:p>
                    <a:p>
                      <a:pPr algn="just">
                        <a:lnSpc>
                          <a:spcPct val="115000"/>
                        </a:lnSpc>
                        <a:spcAft>
                          <a:spcPts val="0"/>
                        </a:spcAft>
                      </a:pPr>
                      <a:r>
                        <a:rPr lang="ar-SA" sz="800" dirty="0">
                          <a:solidFill>
                            <a:srgbClr val="D60093"/>
                          </a:solidFill>
                          <a:effectLst/>
                          <a:cs typeface="PT Bold Heading" pitchFamily="2" charset="-78"/>
                        </a:rPr>
                        <a:t>*</a:t>
                      </a:r>
                      <a:r>
                        <a:rPr lang="ar-SA" sz="800" dirty="0">
                          <a:solidFill>
                            <a:schemeClr val="tx1"/>
                          </a:solidFill>
                          <a:effectLst/>
                          <a:cs typeface="PT Bold Heading" pitchFamily="2" charset="-78"/>
                        </a:rPr>
                        <a:t>ا</a:t>
                      </a:r>
                      <a:r>
                        <a:rPr lang="ar-SA" sz="800" dirty="0">
                          <a:effectLst/>
                          <a:cs typeface="PT Bold Heading" pitchFamily="2" charset="-78"/>
                        </a:rPr>
                        <a:t>ستخدام أدوات رياضية مناسبة.</a:t>
                      </a:r>
                      <a:endParaRPr lang="en-US" sz="700" dirty="0">
                        <a:effectLst/>
                        <a:cs typeface="PT Bold Heading" pitchFamily="2" charset="-78"/>
                      </a:endParaRPr>
                    </a:p>
                    <a:p>
                      <a:pPr algn="just">
                        <a:lnSpc>
                          <a:spcPct val="115000"/>
                        </a:lnSpc>
                        <a:spcAft>
                          <a:spcPts val="0"/>
                        </a:spcAft>
                      </a:pPr>
                      <a:r>
                        <a:rPr lang="ar-SA" sz="800" dirty="0">
                          <a:solidFill>
                            <a:srgbClr val="D60093"/>
                          </a:solidFill>
                          <a:effectLst/>
                          <a:cs typeface="PT Bold Heading" pitchFamily="2" charset="-78"/>
                        </a:rPr>
                        <a:t>*</a:t>
                      </a:r>
                      <a:r>
                        <a:rPr lang="ar-KW" sz="800" dirty="0">
                          <a:solidFill>
                            <a:srgbClr val="D60093"/>
                          </a:solidFill>
                          <a:effectLst/>
                          <a:cs typeface="PT Bold Heading" pitchFamily="2" charset="-78"/>
                        </a:rPr>
                        <a:t>       </a:t>
                      </a:r>
                      <a:r>
                        <a:rPr lang="ar-SA" sz="800" dirty="0">
                          <a:solidFill>
                            <a:schemeClr val="tx1"/>
                          </a:solidFill>
                          <a:effectLst/>
                          <a:cs typeface="PT Bold Heading" pitchFamily="2" charset="-78"/>
                        </a:rPr>
                        <a:t>ا</a:t>
                      </a:r>
                      <a:r>
                        <a:rPr lang="ar-SA" sz="800" dirty="0">
                          <a:effectLst/>
                          <a:cs typeface="PT Bold Heading" pitchFamily="2" charset="-78"/>
                        </a:rPr>
                        <a:t>ستخدام موسيقى مناسبة وسريعة.</a:t>
                      </a:r>
                      <a:endParaRPr lang="en-US" sz="700" dirty="0">
                        <a:effectLst/>
                        <a:cs typeface="PT Bold Heading" pitchFamily="2" charset="-78"/>
                      </a:endParaRPr>
                    </a:p>
                    <a:p>
                      <a:pPr algn="just">
                        <a:lnSpc>
                          <a:spcPct val="115000"/>
                        </a:lnSpc>
                        <a:spcAft>
                          <a:spcPts val="0"/>
                        </a:spcAft>
                      </a:pPr>
                      <a:r>
                        <a:rPr lang="ar-SA" sz="800" dirty="0">
                          <a:solidFill>
                            <a:srgbClr val="D60093"/>
                          </a:solidFill>
                          <a:effectLst/>
                          <a:cs typeface="PT Bold Heading" pitchFamily="2" charset="-78"/>
                        </a:rPr>
                        <a:t>*</a:t>
                      </a:r>
                      <a:r>
                        <a:rPr lang="ar-SA" sz="800" dirty="0">
                          <a:effectLst/>
                          <a:cs typeface="PT Bold Heading" pitchFamily="2" charset="-78"/>
                        </a:rPr>
                        <a:t>إعادة الأدوات والأجهزة الرياضية بعد استخدامها.</a:t>
                      </a:r>
                    </a:p>
                    <a:p>
                      <a:pPr algn="just">
                        <a:lnSpc>
                          <a:spcPct val="115000"/>
                        </a:lnSpc>
                        <a:spcAft>
                          <a:spcPts val="0"/>
                        </a:spcAft>
                      </a:pPr>
                      <a:r>
                        <a:rPr lang="ar-KW" sz="700" dirty="0">
                          <a:effectLst/>
                          <a:latin typeface="+mn-lt"/>
                          <a:ea typeface="Calibri"/>
                          <a:cs typeface="PT Bold Heading" pitchFamily="2" charset="-78"/>
                        </a:rPr>
                        <a:t>    </a:t>
                      </a:r>
                      <a:r>
                        <a:rPr lang="ar-KW" sz="700" baseline="0" dirty="0">
                          <a:effectLst/>
                          <a:latin typeface="+mn-lt"/>
                          <a:ea typeface="Calibri"/>
                          <a:cs typeface="PT Bold Heading" pitchFamily="2" charset="-78"/>
                        </a:rPr>
                        <a:t>  </a:t>
                      </a:r>
                      <a:r>
                        <a:rPr lang="ar-KW" sz="700" dirty="0">
                          <a:effectLst/>
                          <a:latin typeface="+mn-lt"/>
                          <a:ea typeface="Calibri"/>
                          <a:cs typeface="PT Bold Heading" pitchFamily="2" charset="-78"/>
                        </a:rPr>
                        <a:t> اتاحة المجال للأطفال للتعبير عن سعادتهم وبهجتهم.</a:t>
                      </a:r>
                      <a:endParaRPr lang="en-US" sz="7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endParaRPr lang="ar-KW" sz="1050" dirty="0">
                        <a:effectLst/>
                        <a:cs typeface="PT Bold Heading" pitchFamily="2" charset="-78"/>
                      </a:endParaRPr>
                    </a:p>
                    <a:p>
                      <a:pPr algn="ctr">
                        <a:lnSpc>
                          <a:spcPct val="115000"/>
                        </a:lnSpc>
                        <a:spcAft>
                          <a:spcPts val="0"/>
                        </a:spcAft>
                      </a:pPr>
                      <a:r>
                        <a:rPr lang="ar-KW" sz="1050" dirty="0">
                          <a:effectLst/>
                          <a:cs typeface="PT Bold Heading" pitchFamily="2" charset="-78"/>
                        </a:rPr>
                        <a:t>النشاط الحركي</a:t>
                      </a:r>
                      <a:endParaRPr lang="en-US" sz="1000" dirty="0">
                        <a:effectLst/>
                        <a:cs typeface="PT Bold Heading" pitchFamily="2" charset="-78"/>
                      </a:endParaRPr>
                    </a:p>
                    <a:p>
                      <a:pPr algn="ctr">
                        <a:lnSpc>
                          <a:spcPct val="115000"/>
                        </a:lnSpc>
                        <a:spcAft>
                          <a:spcPts val="0"/>
                        </a:spcAft>
                      </a:pPr>
                      <a:r>
                        <a:rPr lang="ar-SA" sz="1050" dirty="0">
                          <a:effectLst/>
                          <a:cs typeface="PT Bold Heading" pitchFamily="2" charset="-78"/>
                        </a:rPr>
                        <a:t>(5)دقائق</a:t>
                      </a:r>
                      <a:endParaRPr lang="en-US" sz="10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rtl="1">
                        <a:lnSpc>
                          <a:spcPct val="115000"/>
                        </a:lnSpc>
                        <a:spcAft>
                          <a:spcPts val="0"/>
                        </a:spcAft>
                      </a:pPr>
                      <a:endParaRPr lang="ar-KW" sz="1000" dirty="0">
                        <a:effectLst/>
                        <a:cs typeface="PT Bold Heading" pitchFamily="2" charset="-78"/>
                      </a:endParaRPr>
                    </a:p>
                    <a:p>
                      <a:pPr algn="ctr" rtl="1">
                        <a:lnSpc>
                          <a:spcPct val="115000"/>
                        </a:lnSpc>
                        <a:spcAft>
                          <a:spcPts val="0"/>
                        </a:spcAft>
                      </a:pPr>
                      <a:r>
                        <a:rPr lang="ar-KW" sz="1000" dirty="0">
                          <a:effectLst/>
                          <a:cs typeface="PT Bold Heading" pitchFamily="2" charset="-78"/>
                        </a:rPr>
                        <a:t>2-</a:t>
                      </a:r>
                      <a:endParaRPr lang="en-US" sz="9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1572914">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      ×       ×      ×    </a:t>
                      </a:r>
                      <a:endParaRPr kumimoji="0" lang="en-US" sz="6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1"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      ×      × </a:t>
                      </a:r>
                    </a:p>
                    <a:p>
                      <a:pPr marL="0" marR="0" lvl="0" indent="0" algn="ctr" defTabSz="914400" rtl="1"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      ×       ×      × </a:t>
                      </a:r>
                    </a:p>
                    <a:p>
                      <a:pPr marL="0" marR="0" lvl="0" indent="0" algn="ctr" defTabSz="914400" rtl="1"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 ×      ×      ×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      ×       ×      ×    </a:t>
                      </a:r>
                      <a:endParaRPr kumimoji="0" lang="en-US" sz="6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1"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      ×      × </a:t>
                      </a:r>
                    </a:p>
                    <a:p>
                      <a:pPr marL="0" marR="0" lvl="0" indent="0" algn="ctr" defTabSz="914400" rtl="1"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  </a:t>
                      </a:r>
                      <a:endParaRPr kumimoji="0" lang="en-US" sz="6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1" eaLnBrk="1" fontAlgn="auto" latinLnBrk="0" hangingPunct="1">
                        <a:lnSpc>
                          <a:spcPct val="115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1" eaLnBrk="1" fontAlgn="auto" latinLnBrk="0" hangingPunct="1">
                        <a:lnSpc>
                          <a:spcPct val="115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mn-lt"/>
                          <a:ea typeface="+mn-ea"/>
                          <a:cs typeface="+mn-cs"/>
                        </a:rPr>
                        <a:t>  </a:t>
                      </a:r>
                      <a:endParaRPr kumimoji="0" lang="en-US" sz="6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1" eaLnBrk="1" fontAlgn="auto" latinLnBrk="0" hangingPunct="1">
                        <a:lnSpc>
                          <a:spcPct val="115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mn-lt"/>
                        <a:ea typeface="+mn-ea"/>
                        <a:cs typeface="+mn-cs"/>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r>
                        <a:rPr lang="ar-SA" sz="800" dirty="0">
                          <a:effectLst/>
                          <a:cs typeface="PT Bold Heading" pitchFamily="2" charset="-78"/>
                        </a:rPr>
                        <a:t>أطواق –أكياس حبوب-</a:t>
                      </a:r>
                      <a:r>
                        <a:rPr lang="ar-SA" sz="800" dirty="0" err="1">
                          <a:effectLst/>
                          <a:cs typeface="PT Bold Heading" pitchFamily="2" charset="-78"/>
                        </a:rPr>
                        <a:t>كراكيش</a:t>
                      </a:r>
                      <a:endParaRPr lang="en-US" sz="700" dirty="0">
                        <a:effectLst/>
                        <a:latin typeface="+mn-lt"/>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Low">
                        <a:lnSpc>
                          <a:spcPct val="115000"/>
                        </a:lnSpc>
                        <a:spcAft>
                          <a:spcPts val="0"/>
                        </a:spcAft>
                      </a:pPr>
                      <a:r>
                        <a:rPr lang="en-US" sz="200" dirty="0">
                          <a:effectLst/>
                          <a:cs typeface="PT Bold Heading" pitchFamily="2" charset="-78"/>
                        </a:rPr>
                        <a:t> </a:t>
                      </a:r>
                    </a:p>
                    <a:p>
                      <a:pPr algn="justLow">
                        <a:lnSpc>
                          <a:spcPct val="115000"/>
                        </a:lnSpc>
                        <a:spcAft>
                          <a:spcPts val="0"/>
                        </a:spcAft>
                      </a:pPr>
                      <a:r>
                        <a:rPr lang="ar-SA" sz="700" dirty="0">
                          <a:solidFill>
                            <a:srgbClr val="D60093"/>
                          </a:solidFill>
                          <a:effectLst/>
                          <a:cs typeface="PT Bold Heading" pitchFamily="2" charset="-78"/>
                        </a:rPr>
                        <a:t>*</a:t>
                      </a:r>
                      <a:r>
                        <a:rPr lang="ar-SA" sz="700" dirty="0">
                          <a:effectLst/>
                          <a:cs typeface="PT Bold Heading" pitchFamily="2" charset="-78"/>
                        </a:rPr>
                        <a:t>قصة أشترى والد أحمد وسارة ألعاب  وقاموا بفتحها  فكانت لعبة أحمد  أطواق صغيرة ملونة ولعبة سارة </a:t>
                      </a:r>
                      <a:r>
                        <a:rPr lang="ar-SA" sz="700" dirty="0" err="1">
                          <a:effectLst/>
                          <a:cs typeface="PT Bold Heading" pitchFamily="2" charset="-78"/>
                        </a:rPr>
                        <a:t>كراكيش</a:t>
                      </a:r>
                      <a:r>
                        <a:rPr lang="ar-SA" sz="700" dirty="0">
                          <a:effectLst/>
                          <a:cs typeface="PT Bold Heading" pitchFamily="2" charset="-78"/>
                        </a:rPr>
                        <a:t> ملونه فاستفسر أحمد من سارة عن كيفية اللعب بالأطواق و </a:t>
                      </a:r>
                      <a:r>
                        <a:rPr lang="ar-SA" sz="700" dirty="0" err="1">
                          <a:effectLst/>
                          <a:cs typeface="PT Bold Heading" pitchFamily="2" charset="-78"/>
                        </a:rPr>
                        <a:t>الكراكيش</a:t>
                      </a:r>
                      <a:r>
                        <a:rPr lang="ar-SA" sz="700" dirty="0">
                          <a:effectLst/>
                          <a:cs typeface="PT Bold Heading" pitchFamily="2" charset="-78"/>
                        </a:rPr>
                        <a:t>؟؟</a:t>
                      </a:r>
                      <a:r>
                        <a:rPr lang="en-US" sz="700" dirty="0">
                          <a:effectLst/>
                          <a:cs typeface="PT Bold Heading" pitchFamily="2" charset="-78"/>
                        </a:rPr>
                        <a:t>  </a:t>
                      </a:r>
                      <a:endParaRPr lang="en-US" sz="600" dirty="0">
                        <a:effectLst/>
                        <a:cs typeface="PT Bold Heading" pitchFamily="2" charset="-78"/>
                      </a:endParaRPr>
                    </a:p>
                    <a:p>
                      <a:pPr algn="justLow">
                        <a:lnSpc>
                          <a:spcPct val="115000"/>
                        </a:lnSpc>
                        <a:spcAft>
                          <a:spcPts val="0"/>
                        </a:spcAft>
                      </a:pPr>
                      <a:r>
                        <a:rPr lang="ar-SA" sz="700" dirty="0">
                          <a:solidFill>
                            <a:srgbClr val="D60093"/>
                          </a:solidFill>
                          <a:effectLst/>
                          <a:cs typeface="PT Bold Heading" pitchFamily="2" charset="-78"/>
                        </a:rPr>
                        <a:t>*</a:t>
                      </a:r>
                      <a:r>
                        <a:rPr lang="ar-SA" sz="700" dirty="0">
                          <a:effectLst/>
                          <a:cs typeface="PT Bold Heading" pitchFamily="2" charset="-78"/>
                        </a:rPr>
                        <a:t>من يقلد أحمد وسارة؟ مرجحة الذراعين للأعلى و الأسفل.</a:t>
                      </a:r>
                      <a:endParaRPr lang="en-US" sz="600" dirty="0">
                        <a:effectLst/>
                        <a:cs typeface="PT Bold Heading" pitchFamily="2" charset="-78"/>
                      </a:endParaRPr>
                    </a:p>
                    <a:p>
                      <a:pPr algn="justLow">
                        <a:lnSpc>
                          <a:spcPct val="115000"/>
                        </a:lnSpc>
                        <a:spcAft>
                          <a:spcPts val="0"/>
                        </a:spcAft>
                      </a:pPr>
                      <a:r>
                        <a:rPr lang="ar-SA" sz="700" dirty="0">
                          <a:solidFill>
                            <a:srgbClr val="D60093"/>
                          </a:solidFill>
                          <a:effectLst/>
                          <a:cs typeface="PT Bold Heading" pitchFamily="2" charset="-78"/>
                        </a:rPr>
                        <a:t>*</a:t>
                      </a:r>
                      <a:r>
                        <a:rPr lang="ar-SA" sz="700" dirty="0">
                          <a:effectLst/>
                          <a:cs typeface="PT Bold Heading" pitchFamily="2" charset="-78"/>
                        </a:rPr>
                        <a:t>برفع اليد اليمنى ثم رفع اليد اليسرى تنويع المعلمة في تدريبات الحركة عند تنفيذ المهارة</a:t>
                      </a:r>
                      <a:endParaRPr lang="ar-KW" sz="700" dirty="0">
                        <a:solidFill>
                          <a:srgbClr val="D60093"/>
                        </a:solidFill>
                        <a:effectLst/>
                        <a:cs typeface="PT Bold Heading" pitchFamily="2" charset="-78"/>
                      </a:endParaRPr>
                    </a:p>
                    <a:p>
                      <a:pPr algn="justLow">
                        <a:lnSpc>
                          <a:spcPct val="115000"/>
                        </a:lnSpc>
                        <a:spcAft>
                          <a:spcPts val="0"/>
                        </a:spcAft>
                      </a:pPr>
                      <a:r>
                        <a:rPr lang="ar-KW" sz="700" dirty="0">
                          <a:solidFill>
                            <a:srgbClr val="D60093"/>
                          </a:solidFill>
                          <a:effectLst/>
                          <a:latin typeface="+mn-lt"/>
                          <a:ea typeface="Calibri"/>
                          <a:cs typeface="PT Bold Heading" pitchFamily="2" charset="-78"/>
                        </a:rPr>
                        <a:t>تعريف الأطفال على المهارة بأساليب متنوعة.  </a:t>
                      </a:r>
                    </a:p>
                    <a:p>
                      <a:pPr algn="justLow">
                        <a:lnSpc>
                          <a:spcPct val="115000"/>
                        </a:lnSpc>
                        <a:spcAft>
                          <a:spcPts val="0"/>
                        </a:spcAft>
                      </a:pPr>
                      <a:r>
                        <a:rPr lang="ar-KW" sz="700" dirty="0">
                          <a:solidFill>
                            <a:srgbClr val="D60093"/>
                          </a:solidFill>
                          <a:effectLst/>
                          <a:latin typeface="+mn-lt"/>
                          <a:ea typeface="Calibri"/>
                          <a:cs typeface="PT Bold Heading" pitchFamily="2" charset="-78"/>
                        </a:rPr>
                        <a:t>* استخراج نموذج أمام الأطفال لتوضيح المهارة. </a:t>
                      </a:r>
                    </a:p>
                    <a:p>
                      <a:pPr algn="justLow">
                        <a:lnSpc>
                          <a:spcPct val="115000"/>
                        </a:lnSpc>
                        <a:spcAft>
                          <a:spcPts val="0"/>
                        </a:spcAft>
                      </a:pPr>
                      <a:r>
                        <a:rPr lang="ar-KW" sz="700" dirty="0">
                          <a:solidFill>
                            <a:srgbClr val="D60093"/>
                          </a:solidFill>
                          <a:effectLst/>
                          <a:latin typeface="+mn-lt"/>
                          <a:ea typeface="Calibri"/>
                          <a:cs typeface="PT Bold Heading" pitchFamily="2" charset="-78"/>
                        </a:rPr>
                        <a:t>* التنويع في تدريبات الحركة عند تنفيذ المهارة. </a:t>
                      </a:r>
                    </a:p>
                    <a:p>
                      <a:pPr algn="justLow">
                        <a:lnSpc>
                          <a:spcPct val="115000"/>
                        </a:lnSpc>
                        <a:spcAft>
                          <a:spcPts val="0"/>
                        </a:spcAft>
                      </a:pPr>
                      <a:r>
                        <a:rPr lang="ar-KW" sz="700" dirty="0">
                          <a:solidFill>
                            <a:srgbClr val="D60093"/>
                          </a:solidFill>
                          <a:effectLst/>
                          <a:latin typeface="+mn-lt"/>
                          <a:ea typeface="Calibri"/>
                          <a:cs typeface="PT Bold Heading" pitchFamily="2" charset="-78"/>
                        </a:rPr>
                        <a:t>*         التأكيد على اكتساب  المهارة مع تصحيح الخطأ. </a:t>
                      </a:r>
                    </a:p>
                    <a:p>
                      <a:pPr algn="justLow">
                        <a:lnSpc>
                          <a:spcPct val="115000"/>
                        </a:lnSpc>
                        <a:spcAft>
                          <a:spcPts val="0"/>
                        </a:spcAft>
                      </a:pPr>
                      <a:r>
                        <a:rPr lang="ar-KW" sz="700" dirty="0">
                          <a:solidFill>
                            <a:srgbClr val="D60093"/>
                          </a:solidFill>
                          <a:effectLst/>
                          <a:latin typeface="+mn-lt"/>
                          <a:ea typeface="Calibri"/>
                          <a:cs typeface="PT Bold Heading" pitchFamily="2" charset="-78"/>
                        </a:rPr>
                        <a:t>*استخدام أدوات مناسبة للمهارة.</a:t>
                      </a:r>
                    </a:p>
                    <a:p>
                      <a:pPr algn="justLow">
                        <a:lnSpc>
                          <a:spcPct val="115000"/>
                        </a:lnSpc>
                        <a:spcAft>
                          <a:spcPts val="0"/>
                        </a:spcAft>
                      </a:pPr>
                      <a:r>
                        <a:rPr lang="ar-KW" sz="600" dirty="0">
                          <a:effectLst/>
                          <a:latin typeface="+mn-lt"/>
                          <a:ea typeface="Calibri"/>
                          <a:cs typeface="PT Bold Heading" pitchFamily="2" charset="-78"/>
                        </a:rPr>
                        <a:t>        </a:t>
                      </a:r>
                      <a:r>
                        <a:rPr lang="ar-KW" sz="700" dirty="0">
                          <a:effectLst/>
                          <a:latin typeface="+mn-lt"/>
                          <a:ea typeface="Calibri"/>
                          <a:cs typeface="PT Bold Heading" pitchFamily="2" charset="-78"/>
                        </a:rPr>
                        <a:t>الحرص على أن يكون صوت المعلمة مسموع ونداءاتها واضحة</a:t>
                      </a:r>
                      <a:r>
                        <a:rPr lang="ar-KW" sz="600" dirty="0">
                          <a:effectLst/>
                          <a:latin typeface="+mn-lt"/>
                          <a:ea typeface="Calibri"/>
                          <a:cs typeface="PT Bold Heading" pitchFamily="2" charset="-78"/>
                        </a:rPr>
                        <a:t>.</a:t>
                      </a:r>
                      <a:endParaRPr lang="en-US" sz="600" dirty="0">
                        <a:effectLst/>
                        <a:latin typeface="+mn-lt"/>
                        <a:ea typeface="Calibri"/>
                        <a:cs typeface="PT Bold Heading" pitchFamily="2" charset="-78"/>
                      </a:endParaRPr>
                    </a:p>
                    <a:p>
                      <a:pPr algn="justLow">
                        <a:lnSpc>
                          <a:spcPct val="115000"/>
                        </a:lnSpc>
                        <a:spcAft>
                          <a:spcPts val="0"/>
                        </a:spcAft>
                      </a:pPr>
                      <a:endParaRPr lang="en-US" sz="7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endParaRPr lang="ar-KW" sz="1050" dirty="0">
                        <a:effectLst/>
                        <a:cs typeface="PT Bold Heading" pitchFamily="2" charset="-78"/>
                      </a:endParaRPr>
                    </a:p>
                    <a:p>
                      <a:pPr algn="ctr">
                        <a:lnSpc>
                          <a:spcPct val="115000"/>
                        </a:lnSpc>
                        <a:spcAft>
                          <a:spcPts val="0"/>
                        </a:spcAft>
                      </a:pPr>
                      <a:endParaRPr lang="ar-KW" sz="1050" dirty="0">
                        <a:effectLst/>
                        <a:cs typeface="PT Bold Heading" pitchFamily="2" charset="-78"/>
                      </a:endParaRPr>
                    </a:p>
                    <a:p>
                      <a:pPr algn="ctr">
                        <a:lnSpc>
                          <a:spcPct val="115000"/>
                        </a:lnSpc>
                        <a:spcAft>
                          <a:spcPts val="0"/>
                        </a:spcAft>
                      </a:pPr>
                      <a:r>
                        <a:rPr lang="ar-KW" sz="1050" dirty="0">
                          <a:effectLst/>
                          <a:cs typeface="PT Bold Heading" pitchFamily="2" charset="-78"/>
                        </a:rPr>
                        <a:t>النشاط التعليمي</a:t>
                      </a:r>
                      <a:endParaRPr lang="en-US" sz="1000" dirty="0">
                        <a:effectLst/>
                        <a:cs typeface="PT Bold Heading" pitchFamily="2" charset="-78"/>
                      </a:endParaRPr>
                    </a:p>
                    <a:p>
                      <a:pPr algn="ctr">
                        <a:lnSpc>
                          <a:spcPct val="115000"/>
                        </a:lnSpc>
                        <a:spcAft>
                          <a:spcPts val="0"/>
                        </a:spcAft>
                      </a:pPr>
                      <a:r>
                        <a:rPr lang="ar-KW" sz="1050" dirty="0">
                          <a:effectLst/>
                          <a:cs typeface="PT Bold Heading" pitchFamily="2" charset="-78"/>
                        </a:rPr>
                        <a:t> (15)دقيقة</a:t>
                      </a:r>
                      <a:endParaRPr lang="en-US" sz="1000" dirty="0">
                        <a:effectLst/>
                        <a:cs typeface="PT Bold Heading" pitchFamily="2" charset="-78"/>
                      </a:endParaRPr>
                    </a:p>
                    <a:p>
                      <a:pPr algn="ctr">
                        <a:lnSpc>
                          <a:spcPct val="115000"/>
                        </a:lnSpc>
                        <a:spcAft>
                          <a:spcPts val="0"/>
                        </a:spcAft>
                      </a:pPr>
                      <a:r>
                        <a:rPr lang="ar-KW" sz="1050" dirty="0">
                          <a:effectLst/>
                          <a:cs typeface="PT Bold Heading" pitchFamily="2" charset="-78"/>
                        </a:rPr>
                        <a:t> </a:t>
                      </a:r>
                      <a:endParaRPr lang="en-US" sz="10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endParaRPr lang="ar-KW" sz="1000" dirty="0">
                        <a:effectLst/>
                        <a:cs typeface="PT Bold Heading" pitchFamily="2" charset="-78"/>
                      </a:endParaRPr>
                    </a:p>
                    <a:p>
                      <a:pPr algn="ctr">
                        <a:lnSpc>
                          <a:spcPct val="115000"/>
                        </a:lnSpc>
                        <a:spcAft>
                          <a:spcPts val="0"/>
                        </a:spcAft>
                      </a:pPr>
                      <a:endParaRPr lang="ar-KW" sz="1000" dirty="0">
                        <a:effectLst/>
                        <a:cs typeface="PT Bold Heading" pitchFamily="2" charset="-78"/>
                      </a:endParaRPr>
                    </a:p>
                    <a:p>
                      <a:pPr algn="ctr">
                        <a:lnSpc>
                          <a:spcPct val="115000"/>
                        </a:lnSpc>
                        <a:spcAft>
                          <a:spcPts val="0"/>
                        </a:spcAft>
                      </a:pPr>
                      <a:r>
                        <a:rPr lang="ar-KW" sz="1000" dirty="0">
                          <a:effectLst/>
                          <a:cs typeface="PT Bold Heading" pitchFamily="2" charset="-78"/>
                        </a:rPr>
                        <a:t>3-</a:t>
                      </a:r>
                      <a:endParaRPr lang="en-US" sz="9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1721991">
                <a:tc>
                  <a:txBody>
                    <a:bodyPr/>
                    <a:lstStyle/>
                    <a:p>
                      <a:pPr algn="ctr">
                        <a:lnSpc>
                          <a:spcPct val="115000"/>
                        </a:lnSpc>
                        <a:spcAft>
                          <a:spcPts val="0"/>
                        </a:spcAft>
                      </a:pPr>
                      <a:endParaRPr lang="en-US" sz="7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r>
                        <a:rPr lang="ar-KW" sz="800" dirty="0">
                          <a:effectLst/>
                          <a:cs typeface="PT Bold Heading" pitchFamily="2" charset="-78"/>
                        </a:rPr>
                        <a:t>أقماع - حواجز -</a:t>
                      </a:r>
                      <a:r>
                        <a:rPr lang="en-US" sz="800" dirty="0">
                          <a:effectLst/>
                          <a:cs typeface="PT Bold Heading" pitchFamily="2" charset="-78"/>
                        </a:rPr>
                        <a:t> </a:t>
                      </a:r>
                      <a:r>
                        <a:rPr lang="ar-KW" sz="800" dirty="0">
                          <a:effectLst/>
                          <a:cs typeface="PT Bold Heading" pitchFamily="2" charset="-78"/>
                        </a:rPr>
                        <a:t>حبال -</a:t>
                      </a:r>
                      <a:endParaRPr lang="en-US" sz="700" dirty="0">
                        <a:effectLst/>
                        <a:cs typeface="PT Bold Heading" pitchFamily="2" charset="-78"/>
                      </a:endParaRPr>
                    </a:p>
                    <a:p>
                      <a:pPr algn="ctr">
                        <a:lnSpc>
                          <a:spcPct val="115000"/>
                        </a:lnSpc>
                        <a:spcAft>
                          <a:spcPts val="0"/>
                        </a:spcAft>
                      </a:pPr>
                      <a:r>
                        <a:rPr lang="ar-SA" sz="800" dirty="0">
                          <a:effectLst/>
                          <a:cs typeface="PT Bold Heading" pitchFamily="2" charset="-78"/>
                        </a:rPr>
                        <a:t>أطواق – أكياس حبوب-</a:t>
                      </a:r>
                      <a:r>
                        <a:rPr lang="ar-SA" sz="800" dirty="0" err="1">
                          <a:effectLst/>
                          <a:cs typeface="PT Bold Heading" pitchFamily="2" charset="-78"/>
                        </a:rPr>
                        <a:t>كراكيش</a:t>
                      </a:r>
                      <a:r>
                        <a:rPr lang="ar-SA" sz="800" dirty="0">
                          <a:effectLst/>
                          <a:cs typeface="PT Bold Heading" pitchFamily="2" charset="-78"/>
                        </a:rPr>
                        <a:t> </a:t>
                      </a:r>
                      <a:endParaRPr lang="en-US" sz="700" dirty="0">
                        <a:effectLst/>
                        <a:latin typeface="+mn-lt"/>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5000"/>
                        </a:lnSpc>
                        <a:spcAft>
                          <a:spcPts val="0"/>
                        </a:spcAft>
                      </a:pPr>
                      <a:r>
                        <a:rPr lang="en-US" sz="700" dirty="0">
                          <a:solidFill>
                            <a:srgbClr val="D60093"/>
                          </a:solidFill>
                          <a:effectLst/>
                          <a:cs typeface="PT Bold Heading" pitchFamily="2" charset="-78"/>
                        </a:rPr>
                        <a:t>*</a:t>
                      </a:r>
                      <a:r>
                        <a:rPr lang="ar-SA" sz="700" dirty="0">
                          <a:effectLst/>
                          <a:cs typeface="PT Bold Heading" pitchFamily="2" charset="-78"/>
                        </a:rPr>
                        <a:t>توزيع الأطفال الى مجاميع.</a:t>
                      </a:r>
                      <a:endParaRPr lang="en-US" sz="700" dirty="0">
                        <a:effectLst/>
                        <a:cs typeface="PT Bold Heading" pitchFamily="2" charset="-78"/>
                      </a:endParaRPr>
                    </a:p>
                    <a:p>
                      <a:pPr algn="just">
                        <a:lnSpc>
                          <a:spcPct val="115000"/>
                        </a:lnSpc>
                        <a:spcAft>
                          <a:spcPts val="0"/>
                        </a:spcAft>
                      </a:pPr>
                      <a:r>
                        <a:rPr lang="ar-SA" sz="700" dirty="0">
                          <a:solidFill>
                            <a:srgbClr val="FF0066"/>
                          </a:solidFill>
                          <a:effectLst/>
                          <a:cs typeface="PT Bold Heading" pitchFamily="2" charset="-78"/>
                        </a:rPr>
                        <a:t>*</a:t>
                      </a:r>
                      <a:r>
                        <a:rPr lang="ar-SA" sz="700" dirty="0">
                          <a:solidFill>
                            <a:srgbClr val="D60093"/>
                          </a:solidFill>
                          <a:effectLst/>
                          <a:cs typeface="PT Bold Heading" pitchFamily="2" charset="-78"/>
                        </a:rPr>
                        <a:t>المجموعة</a:t>
                      </a:r>
                      <a:r>
                        <a:rPr lang="ar-SA" sz="700" baseline="0" dirty="0">
                          <a:solidFill>
                            <a:srgbClr val="D60093"/>
                          </a:solidFill>
                          <a:effectLst/>
                          <a:cs typeface="PT Bold Heading" pitchFamily="2" charset="-78"/>
                        </a:rPr>
                        <a:t> الأولى</a:t>
                      </a:r>
                      <a:r>
                        <a:rPr lang="ar-SA" sz="700" baseline="0" dirty="0">
                          <a:effectLst/>
                          <a:cs typeface="PT Bold Heading" pitchFamily="2" charset="-78"/>
                        </a:rPr>
                        <a:t> </a:t>
                      </a:r>
                      <a:r>
                        <a:rPr lang="en-US" sz="700" dirty="0">
                          <a:effectLst/>
                          <a:cs typeface="PT Bold Heading" pitchFamily="2" charset="-78"/>
                        </a:rPr>
                        <a:t>)</a:t>
                      </a:r>
                      <a:r>
                        <a:rPr lang="ar-SA" sz="700" dirty="0">
                          <a:effectLst/>
                          <a:cs typeface="PT Bold Heading" pitchFamily="2" charset="-78"/>
                        </a:rPr>
                        <a:t>المشي بين الأقماع مع مرجحة الذراعين باستخدام </a:t>
                      </a:r>
                      <a:r>
                        <a:rPr lang="ar-SA" sz="700" dirty="0" err="1">
                          <a:effectLst/>
                          <a:cs typeface="PT Bold Heading" pitchFamily="2" charset="-78"/>
                        </a:rPr>
                        <a:t>الكراكيش</a:t>
                      </a:r>
                      <a:r>
                        <a:rPr lang="ar-KW" sz="700" dirty="0">
                          <a:effectLst/>
                          <a:cs typeface="PT Bold Heading" pitchFamily="2" charset="-78"/>
                        </a:rPr>
                        <a:t> للأعلى و الأسفل</a:t>
                      </a:r>
                      <a:r>
                        <a:rPr lang="ar-SA" sz="700" dirty="0">
                          <a:effectLst/>
                          <a:cs typeface="PT Bold Heading" pitchFamily="2" charset="-78"/>
                        </a:rPr>
                        <a:t>).</a:t>
                      </a:r>
                      <a:endParaRPr lang="en-US" sz="700" dirty="0">
                        <a:effectLst/>
                        <a:cs typeface="PT Bold Heading" pitchFamily="2" charset="-78"/>
                      </a:endParaRPr>
                    </a:p>
                    <a:p>
                      <a:pPr algn="just">
                        <a:lnSpc>
                          <a:spcPct val="115000"/>
                        </a:lnSpc>
                        <a:spcAft>
                          <a:spcPts val="0"/>
                        </a:spcAft>
                      </a:pPr>
                      <a:r>
                        <a:rPr lang="ar-SA" sz="700" dirty="0">
                          <a:solidFill>
                            <a:srgbClr val="FF0066"/>
                          </a:solidFill>
                          <a:effectLst/>
                          <a:cs typeface="PT Bold Heading" pitchFamily="2" charset="-78"/>
                        </a:rPr>
                        <a:t>*</a:t>
                      </a:r>
                      <a:r>
                        <a:rPr lang="ar-SA" sz="700" dirty="0">
                          <a:solidFill>
                            <a:srgbClr val="D60093"/>
                          </a:solidFill>
                          <a:effectLst/>
                          <a:cs typeface="PT Bold Heading" pitchFamily="2" charset="-78"/>
                        </a:rPr>
                        <a:t>المجموعة</a:t>
                      </a:r>
                      <a:r>
                        <a:rPr lang="ar-SA" sz="700" baseline="0" dirty="0">
                          <a:solidFill>
                            <a:srgbClr val="D60093"/>
                          </a:solidFill>
                          <a:effectLst/>
                          <a:cs typeface="PT Bold Heading" pitchFamily="2" charset="-78"/>
                        </a:rPr>
                        <a:t> الثانية </a:t>
                      </a:r>
                      <a:r>
                        <a:rPr lang="ar-SA" sz="700" baseline="0" dirty="0">
                          <a:effectLst/>
                          <a:cs typeface="PT Bold Heading" pitchFamily="2" charset="-78"/>
                        </a:rPr>
                        <a:t>(</a:t>
                      </a:r>
                      <a:r>
                        <a:rPr lang="ar-SA" sz="700" dirty="0">
                          <a:effectLst/>
                          <a:cs typeface="PT Bold Heading" pitchFamily="2" charset="-78"/>
                        </a:rPr>
                        <a:t>استخدام أطواق ذات أحجام و ألوان مختلفة مع المشي على الحبل</a:t>
                      </a:r>
                      <a:r>
                        <a:rPr lang="ar-KW" sz="700" dirty="0">
                          <a:effectLst/>
                          <a:cs typeface="PT Bold Heading" pitchFamily="2" charset="-78"/>
                        </a:rPr>
                        <a:t> ومرجحة الذراعين يمينا وشمالا</a:t>
                      </a:r>
                      <a:r>
                        <a:rPr lang="ar-SA" sz="700" dirty="0">
                          <a:effectLst/>
                          <a:cs typeface="PT Bold Heading" pitchFamily="2" charset="-78"/>
                        </a:rPr>
                        <a:t>).</a:t>
                      </a:r>
                      <a:endParaRPr lang="en-US" sz="700" dirty="0">
                        <a:effectLst/>
                        <a:cs typeface="PT Bold Heading" pitchFamily="2" charset="-78"/>
                      </a:endParaRPr>
                    </a:p>
                    <a:p>
                      <a:pPr algn="just">
                        <a:lnSpc>
                          <a:spcPct val="115000"/>
                        </a:lnSpc>
                        <a:spcAft>
                          <a:spcPts val="0"/>
                        </a:spcAft>
                      </a:pPr>
                      <a:r>
                        <a:rPr lang="ar-SA" sz="700" dirty="0">
                          <a:solidFill>
                            <a:srgbClr val="FF0066"/>
                          </a:solidFill>
                          <a:effectLst/>
                          <a:cs typeface="PT Bold Heading" pitchFamily="2" charset="-78"/>
                        </a:rPr>
                        <a:t>*</a:t>
                      </a:r>
                      <a:r>
                        <a:rPr lang="ar-SA" sz="700" dirty="0">
                          <a:solidFill>
                            <a:srgbClr val="D60093"/>
                          </a:solidFill>
                          <a:effectLst/>
                          <a:cs typeface="PT Bold Heading" pitchFamily="2" charset="-78"/>
                        </a:rPr>
                        <a:t>المجموعة الثالثة </a:t>
                      </a:r>
                      <a:r>
                        <a:rPr lang="ar-SA" sz="700" dirty="0">
                          <a:effectLst/>
                          <a:cs typeface="PT Bold Heading" pitchFamily="2" charset="-78"/>
                        </a:rPr>
                        <a:t>(المشي بين الحواجز مع استخدام </a:t>
                      </a:r>
                      <a:r>
                        <a:rPr lang="ar-SA" sz="700" dirty="0" err="1">
                          <a:effectLst/>
                          <a:cs typeface="PT Bold Heading" pitchFamily="2" charset="-78"/>
                        </a:rPr>
                        <a:t>الكراكيش</a:t>
                      </a:r>
                      <a:r>
                        <a:rPr lang="ar-SA" sz="700" dirty="0">
                          <a:effectLst/>
                          <a:cs typeface="PT Bold Heading" pitchFamily="2" charset="-78"/>
                        </a:rPr>
                        <a:t> ومرجحة الذراعين</a:t>
                      </a:r>
                      <a:r>
                        <a:rPr lang="ar-KW" sz="700" dirty="0">
                          <a:effectLst/>
                          <a:cs typeface="PT Bold Heading" pitchFamily="2" charset="-78"/>
                        </a:rPr>
                        <a:t> سرعات مختلفة</a:t>
                      </a:r>
                      <a:r>
                        <a:rPr lang="ar-SA" sz="700" dirty="0">
                          <a:effectLst/>
                          <a:cs typeface="PT Bold Heading" pitchFamily="2" charset="-78"/>
                        </a:rPr>
                        <a:t>).</a:t>
                      </a:r>
                      <a:endParaRPr lang="en-US" sz="700" dirty="0">
                        <a:effectLst/>
                        <a:cs typeface="PT Bold Heading" pitchFamily="2" charset="-78"/>
                      </a:endParaRPr>
                    </a:p>
                    <a:p>
                      <a:pPr algn="just">
                        <a:lnSpc>
                          <a:spcPct val="115000"/>
                        </a:lnSpc>
                        <a:spcAft>
                          <a:spcPts val="0"/>
                        </a:spcAft>
                      </a:pPr>
                      <a:r>
                        <a:rPr lang="ar-SA" sz="700" dirty="0">
                          <a:solidFill>
                            <a:srgbClr val="FF0066"/>
                          </a:solidFill>
                          <a:effectLst/>
                          <a:cs typeface="PT Bold Heading" pitchFamily="2" charset="-78"/>
                        </a:rPr>
                        <a:t>*</a:t>
                      </a:r>
                      <a:r>
                        <a:rPr lang="ar-SA" sz="700" dirty="0">
                          <a:solidFill>
                            <a:srgbClr val="D60093"/>
                          </a:solidFill>
                          <a:effectLst/>
                          <a:cs typeface="PT Bold Heading" pitchFamily="2" charset="-78"/>
                        </a:rPr>
                        <a:t>المجموعة</a:t>
                      </a:r>
                      <a:r>
                        <a:rPr lang="ar-SA" sz="700" dirty="0">
                          <a:effectLst/>
                          <a:cs typeface="PT Bold Heading" pitchFamily="2" charset="-78"/>
                        </a:rPr>
                        <a:t> </a:t>
                      </a:r>
                      <a:r>
                        <a:rPr lang="ar-SA" sz="700" dirty="0">
                          <a:solidFill>
                            <a:srgbClr val="D60093"/>
                          </a:solidFill>
                          <a:effectLst/>
                          <a:cs typeface="PT Bold Heading" pitchFamily="2" charset="-78"/>
                        </a:rPr>
                        <a:t>الرابعة</a:t>
                      </a:r>
                      <a:r>
                        <a:rPr lang="ar-SA" sz="700" baseline="0" dirty="0">
                          <a:solidFill>
                            <a:srgbClr val="D60093"/>
                          </a:solidFill>
                          <a:effectLst/>
                          <a:cs typeface="PT Bold Heading" pitchFamily="2" charset="-78"/>
                        </a:rPr>
                        <a:t> </a:t>
                      </a:r>
                      <a:r>
                        <a:rPr lang="ar-SA" sz="700" baseline="0" dirty="0">
                          <a:effectLst/>
                          <a:cs typeface="PT Bold Heading" pitchFamily="2" charset="-78"/>
                        </a:rPr>
                        <a:t>(</a:t>
                      </a:r>
                      <a:r>
                        <a:rPr lang="ar-SA" sz="700" dirty="0">
                          <a:effectLst/>
                          <a:cs typeface="PT Bold Heading" pitchFamily="2" charset="-78"/>
                        </a:rPr>
                        <a:t>حرة).</a:t>
                      </a:r>
                      <a:endParaRPr lang="en-US" sz="700" dirty="0">
                        <a:effectLst/>
                        <a:cs typeface="PT Bold Heading" pitchFamily="2" charset="-78"/>
                      </a:endParaRPr>
                    </a:p>
                    <a:p>
                      <a:pPr algn="just">
                        <a:lnSpc>
                          <a:spcPct val="115000"/>
                        </a:lnSpc>
                        <a:spcAft>
                          <a:spcPts val="0"/>
                        </a:spcAft>
                      </a:pPr>
                      <a:r>
                        <a:rPr lang="ar-SA" sz="700" dirty="0">
                          <a:solidFill>
                            <a:srgbClr val="FF0066"/>
                          </a:solidFill>
                          <a:effectLst/>
                          <a:cs typeface="PT Bold Heading" pitchFamily="2" charset="-78"/>
                        </a:rPr>
                        <a:t>*</a:t>
                      </a:r>
                      <a:r>
                        <a:rPr lang="ar-SA" sz="700" dirty="0">
                          <a:effectLst/>
                          <a:cs typeface="PT Bold Heading" pitchFamily="2" charset="-78"/>
                        </a:rPr>
                        <a:t>عمل نموذج لكل مجموعة</a:t>
                      </a:r>
                      <a:r>
                        <a:rPr lang="ar-KW" sz="700" dirty="0">
                          <a:effectLst/>
                          <a:cs typeface="PT Bold Heading" pitchFamily="2" charset="-78"/>
                        </a:rPr>
                        <a:t>. </a:t>
                      </a:r>
                      <a:endParaRPr lang="en-US" sz="700" dirty="0">
                        <a:effectLst/>
                        <a:cs typeface="PT Bold Heading" pitchFamily="2" charset="-78"/>
                      </a:endParaRPr>
                    </a:p>
                    <a:p>
                      <a:pPr algn="just">
                        <a:lnSpc>
                          <a:spcPct val="115000"/>
                        </a:lnSpc>
                        <a:spcAft>
                          <a:spcPts val="0"/>
                        </a:spcAft>
                      </a:pPr>
                      <a:r>
                        <a:rPr lang="ar-SA" sz="700" dirty="0">
                          <a:solidFill>
                            <a:srgbClr val="FF0066"/>
                          </a:solidFill>
                          <a:effectLst/>
                          <a:cs typeface="PT Bold Heading" pitchFamily="2" charset="-78"/>
                        </a:rPr>
                        <a:t>*</a:t>
                      </a:r>
                      <a:r>
                        <a:rPr lang="ar-SA" sz="700" dirty="0">
                          <a:effectLst/>
                          <a:cs typeface="PT Bold Heading" pitchFamily="2" charset="-78"/>
                        </a:rPr>
                        <a:t>تطبيق نشاط مناسب لمستوى الأطفال. </a:t>
                      </a:r>
                      <a:endParaRPr lang="en-US" sz="700" dirty="0">
                        <a:effectLst/>
                        <a:cs typeface="PT Bold Heading" pitchFamily="2" charset="-78"/>
                      </a:endParaRPr>
                    </a:p>
                    <a:p>
                      <a:pPr algn="just">
                        <a:lnSpc>
                          <a:spcPct val="115000"/>
                        </a:lnSpc>
                        <a:spcAft>
                          <a:spcPts val="0"/>
                        </a:spcAft>
                      </a:pPr>
                      <a:r>
                        <a:rPr lang="ar-SA" sz="700" dirty="0">
                          <a:solidFill>
                            <a:srgbClr val="FF0066"/>
                          </a:solidFill>
                          <a:effectLst/>
                          <a:cs typeface="PT Bold Heading" pitchFamily="2" charset="-78"/>
                        </a:rPr>
                        <a:t>*</a:t>
                      </a:r>
                      <a:r>
                        <a:rPr lang="ar-SA" sz="700" dirty="0">
                          <a:effectLst/>
                          <a:cs typeface="PT Bold Heading" pitchFamily="2" charset="-78"/>
                        </a:rPr>
                        <a:t>التبادل بين المجاميع بطريقة صحيحة. </a:t>
                      </a:r>
                      <a:endParaRPr lang="en-US" sz="700" dirty="0">
                        <a:effectLst/>
                        <a:cs typeface="PT Bold Heading" pitchFamily="2" charset="-78"/>
                      </a:endParaRPr>
                    </a:p>
                    <a:p>
                      <a:pPr algn="just">
                        <a:lnSpc>
                          <a:spcPct val="115000"/>
                        </a:lnSpc>
                        <a:spcAft>
                          <a:spcPts val="0"/>
                        </a:spcAft>
                      </a:pPr>
                      <a:r>
                        <a:rPr lang="ar-SA" sz="700" dirty="0">
                          <a:solidFill>
                            <a:srgbClr val="FF0066"/>
                          </a:solidFill>
                          <a:effectLst/>
                          <a:cs typeface="PT Bold Heading" pitchFamily="2" charset="-78"/>
                        </a:rPr>
                        <a:t>*</a:t>
                      </a:r>
                      <a:r>
                        <a:rPr lang="ar-SA" sz="700" dirty="0">
                          <a:effectLst/>
                          <a:cs typeface="PT Bold Heading" pitchFamily="2" charset="-78"/>
                        </a:rPr>
                        <a:t>إرجاع الأدوات إلى مكانها الصحيح.</a:t>
                      </a:r>
                      <a:endParaRPr lang="en-US" sz="700" dirty="0">
                        <a:effectLst/>
                        <a:latin typeface="+mn-lt"/>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endParaRPr lang="ar-SA" sz="1050" dirty="0">
                        <a:effectLst/>
                        <a:cs typeface="PT Bold Heading" pitchFamily="2" charset="-78"/>
                      </a:endParaRPr>
                    </a:p>
                    <a:p>
                      <a:pPr algn="ctr">
                        <a:lnSpc>
                          <a:spcPct val="115000"/>
                        </a:lnSpc>
                        <a:spcAft>
                          <a:spcPts val="0"/>
                        </a:spcAft>
                      </a:pPr>
                      <a:endParaRPr lang="ar-SA" sz="1050" dirty="0">
                        <a:effectLst/>
                        <a:cs typeface="PT Bold Heading" pitchFamily="2" charset="-78"/>
                      </a:endParaRPr>
                    </a:p>
                    <a:p>
                      <a:pPr algn="ctr">
                        <a:lnSpc>
                          <a:spcPct val="115000"/>
                        </a:lnSpc>
                        <a:spcAft>
                          <a:spcPts val="0"/>
                        </a:spcAft>
                      </a:pPr>
                      <a:endParaRPr lang="ar-SA" sz="1050" dirty="0">
                        <a:effectLst/>
                        <a:cs typeface="PT Bold Heading" pitchFamily="2" charset="-78"/>
                      </a:endParaRPr>
                    </a:p>
                    <a:p>
                      <a:pPr algn="ctr">
                        <a:lnSpc>
                          <a:spcPct val="115000"/>
                        </a:lnSpc>
                        <a:spcAft>
                          <a:spcPts val="0"/>
                        </a:spcAft>
                      </a:pPr>
                      <a:r>
                        <a:rPr lang="ar-SA" sz="1050" dirty="0">
                          <a:effectLst/>
                          <a:cs typeface="PT Bold Heading" pitchFamily="2" charset="-78"/>
                        </a:rPr>
                        <a:t>النشاط التط</a:t>
                      </a:r>
                      <a:r>
                        <a:rPr lang="ar-KW" sz="1050" dirty="0">
                          <a:effectLst/>
                          <a:cs typeface="PT Bold Heading" pitchFamily="2" charset="-78"/>
                        </a:rPr>
                        <a:t>ب</a:t>
                      </a:r>
                      <a:r>
                        <a:rPr lang="ar-SA" sz="1050" dirty="0">
                          <a:effectLst/>
                          <a:cs typeface="PT Bold Heading" pitchFamily="2" charset="-78"/>
                        </a:rPr>
                        <a:t>يقي</a:t>
                      </a:r>
                      <a:endParaRPr lang="en-US" sz="1000" dirty="0">
                        <a:effectLst/>
                        <a:cs typeface="PT Bold Heading" pitchFamily="2" charset="-78"/>
                      </a:endParaRPr>
                    </a:p>
                    <a:p>
                      <a:pPr algn="ctr">
                        <a:lnSpc>
                          <a:spcPct val="115000"/>
                        </a:lnSpc>
                        <a:spcAft>
                          <a:spcPts val="0"/>
                        </a:spcAft>
                      </a:pPr>
                      <a:r>
                        <a:rPr lang="ar-KW" sz="1050" dirty="0">
                          <a:effectLst/>
                          <a:cs typeface="PT Bold Heading" pitchFamily="2" charset="-78"/>
                        </a:rPr>
                        <a:t> (15دقيقة)</a:t>
                      </a:r>
                      <a:endParaRPr lang="en-US" sz="1000" dirty="0">
                        <a:effectLst/>
                        <a:cs typeface="PT Bold Heading" pitchFamily="2" charset="-78"/>
                      </a:endParaRPr>
                    </a:p>
                    <a:p>
                      <a:pPr algn="ctr">
                        <a:lnSpc>
                          <a:spcPct val="115000"/>
                        </a:lnSpc>
                        <a:spcAft>
                          <a:spcPts val="0"/>
                        </a:spcAft>
                      </a:pPr>
                      <a:r>
                        <a:rPr lang="en-US" sz="1050" dirty="0">
                          <a:effectLst/>
                          <a:cs typeface="PT Bold Heading" pitchFamily="2" charset="-78"/>
                        </a:rPr>
                        <a:t> </a:t>
                      </a:r>
                      <a:endParaRPr lang="en-US" sz="1000" dirty="0">
                        <a:effectLst/>
                        <a:cs typeface="PT Bold Heading" pitchFamily="2" charset="-78"/>
                      </a:endParaRPr>
                    </a:p>
                    <a:p>
                      <a:pPr algn="ctr">
                        <a:lnSpc>
                          <a:spcPct val="115000"/>
                        </a:lnSpc>
                        <a:spcAft>
                          <a:spcPts val="0"/>
                        </a:spcAft>
                      </a:pPr>
                      <a:r>
                        <a:rPr lang="en-US" sz="1050" dirty="0">
                          <a:effectLst/>
                          <a:cs typeface="PT Bold Heading" pitchFamily="2" charset="-78"/>
                        </a:rPr>
                        <a:t> </a:t>
                      </a:r>
                      <a:endParaRPr lang="en-US" sz="1000" dirty="0">
                        <a:effectLst/>
                        <a:cs typeface="PT Bold Heading" pitchFamily="2" charset="-78"/>
                      </a:endParaRPr>
                    </a:p>
                    <a:p>
                      <a:pPr algn="ctr">
                        <a:lnSpc>
                          <a:spcPct val="115000"/>
                        </a:lnSpc>
                        <a:spcAft>
                          <a:spcPts val="0"/>
                        </a:spcAft>
                      </a:pPr>
                      <a:r>
                        <a:rPr lang="en-US" sz="1050" dirty="0">
                          <a:effectLst/>
                          <a:cs typeface="PT Bold Heading" pitchFamily="2" charset="-78"/>
                        </a:rPr>
                        <a:t> </a:t>
                      </a:r>
                      <a:endParaRPr lang="en-US" sz="10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rtl="1">
                        <a:lnSpc>
                          <a:spcPct val="115000"/>
                        </a:lnSpc>
                        <a:spcAft>
                          <a:spcPts val="0"/>
                        </a:spcAft>
                      </a:pPr>
                      <a:endParaRPr lang="ar-KW" sz="1000" dirty="0">
                        <a:effectLst/>
                        <a:cs typeface="PT Bold Heading" pitchFamily="2" charset="-78"/>
                      </a:endParaRPr>
                    </a:p>
                    <a:p>
                      <a:pPr algn="ctr" rtl="1">
                        <a:lnSpc>
                          <a:spcPct val="115000"/>
                        </a:lnSpc>
                        <a:spcAft>
                          <a:spcPts val="0"/>
                        </a:spcAft>
                      </a:pPr>
                      <a:endParaRPr lang="ar-KW" sz="1000" dirty="0">
                        <a:effectLst/>
                        <a:cs typeface="PT Bold Heading" pitchFamily="2" charset="-78"/>
                      </a:endParaRPr>
                    </a:p>
                    <a:p>
                      <a:pPr algn="ctr" rtl="1">
                        <a:lnSpc>
                          <a:spcPct val="115000"/>
                        </a:lnSpc>
                        <a:spcAft>
                          <a:spcPts val="0"/>
                        </a:spcAft>
                      </a:pPr>
                      <a:endParaRPr lang="ar-KW" sz="1000" dirty="0">
                        <a:effectLst/>
                        <a:cs typeface="PT Bold Heading" pitchFamily="2" charset="-78"/>
                      </a:endParaRPr>
                    </a:p>
                    <a:p>
                      <a:pPr algn="ctr" rtl="1">
                        <a:lnSpc>
                          <a:spcPct val="115000"/>
                        </a:lnSpc>
                        <a:spcAft>
                          <a:spcPts val="0"/>
                        </a:spcAft>
                      </a:pPr>
                      <a:r>
                        <a:rPr lang="ar-KW" sz="1000" dirty="0">
                          <a:effectLst/>
                          <a:cs typeface="PT Bold Heading" pitchFamily="2" charset="-78"/>
                        </a:rPr>
                        <a:t>4-</a:t>
                      </a:r>
                    </a:p>
                    <a:p>
                      <a:pPr algn="ctr" rtl="1">
                        <a:lnSpc>
                          <a:spcPct val="115000"/>
                        </a:lnSpc>
                        <a:spcAft>
                          <a:spcPts val="0"/>
                        </a:spcAft>
                      </a:pPr>
                      <a:endParaRPr lang="ar-KW" sz="1000" dirty="0">
                        <a:effectLst/>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825449">
                <a:tc>
                  <a:txBody>
                    <a:bodyPr/>
                    <a:lstStyle/>
                    <a:p>
                      <a:pPr algn="ctr">
                        <a:lnSpc>
                          <a:spcPct val="115000"/>
                        </a:lnSpc>
                        <a:spcAft>
                          <a:spcPts val="0"/>
                        </a:spcAft>
                      </a:pPr>
                      <a:endParaRPr lang="en-US" sz="700" dirty="0">
                        <a:effectLst/>
                        <a:latin typeface="+mn-lt"/>
                        <a:ea typeface="Calibri"/>
                        <a:cs typeface="PT Bold Heading" pitchFamily="2" charset="-78"/>
                      </a:endParaRPr>
                    </a:p>
                    <a:p>
                      <a:pPr algn="ctr">
                        <a:lnSpc>
                          <a:spcPct val="115000"/>
                        </a:lnSpc>
                        <a:spcAft>
                          <a:spcPts val="0"/>
                        </a:spcAft>
                      </a:pPr>
                      <a:r>
                        <a:rPr lang="en-US" sz="700" dirty="0">
                          <a:effectLst/>
                          <a:latin typeface="+mn-lt"/>
                          <a:ea typeface="Calibri"/>
                          <a:cs typeface="PT Bold Heading" pitchFamily="2" charset="-78"/>
                        </a:rPr>
                        <a:t> </a:t>
                      </a:r>
                    </a:p>
                    <a:p>
                      <a:pPr algn="ctr">
                        <a:lnSpc>
                          <a:spcPct val="115000"/>
                        </a:lnSpc>
                        <a:spcAft>
                          <a:spcPts val="0"/>
                        </a:spcAft>
                      </a:pPr>
                      <a:r>
                        <a:rPr lang="en-US" sz="700" dirty="0">
                          <a:effectLst/>
                          <a:latin typeface="+mn-lt"/>
                          <a:ea typeface="Calibri"/>
                          <a:cs typeface="PT Bold Heading" pitchFamily="2" charset="-78"/>
                        </a:rPr>
                        <a:t>  </a:t>
                      </a:r>
                    </a:p>
                    <a:p>
                      <a:pPr algn="ctr">
                        <a:lnSpc>
                          <a:spcPct val="115000"/>
                        </a:lnSpc>
                        <a:spcAft>
                          <a:spcPts val="0"/>
                        </a:spcAft>
                      </a:pPr>
                      <a:endParaRPr lang="en-US" sz="700" dirty="0">
                        <a:effectLst/>
                        <a:latin typeface="+mn-lt"/>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endParaRPr lang="en-US" sz="7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r">
                        <a:lnSpc>
                          <a:spcPct val="115000"/>
                        </a:lnSpc>
                        <a:spcAft>
                          <a:spcPts val="0"/>
                        </a:spcAft>
                      </a:pPr>
                      <a:r>
                        <a:rPr lang="en-US" sz="800" dirty="0">
                          <a:solidFill>
                            <a:srgbClr val="FF0000"/>
                          </a:solidFill>
                          <a:effectLst/>
                          <a:cs typeface="PT Bold Heading" pitchFamily="2" charset="-78"/>
                        </a:rPr>
                        <a:t>*</a:t>
                      </a:r>
                      <a:r>
                        <a:rPr lang="ar-SA" sz="800" dirty="0">
                          <a:effectLst/>
                          <a:cs typeface="PT Bold Heading" pitchFamily="2" charset="-78"/>
                        </a:rPr>
                        <a:t>المسابقة</a:t>
                      </a:r>
                      <a:r>
                        <a:rPr lang="ar-KW" sz="800" dirty="0">
                          <a:effectLst/>
                          <a:cs typeface="PT Bold Heading" pitchFamily="2" charset="-78"/>
                        </a:rPr>
                        <a:t> الرياضية:</a:t>
                      </a:r>
                      <a:br>
                        <a:rPr lang="ar-KW" sz="800" dirty="0">
                          <a:effectLst/>
                          <a:cs typeface="PT Bold Heading" pitchFamily="2" charset="-78"/>
                        </a:rPr>
                      </a:br>
                      <a:r>
                        <a:rPr lang="en-US" sz="800" dirty="0">
                          <a:solidFill>
                            <a:srgbClr val="FF0000"/>
                          </a:solidFill>
                          <a:effectLst/>
                          <a:cs typeface="PT Bold Heading" pitchFamily="2" charset="-78"/>
                        </a:rPr>
                        <a:t>*</a:t>
                      </a:r>
                      <a:r>
                        <a:rPr lang="ar-KW" sz="800" dirty="0">
                          <a:effectLst/>
                          <a:cs typeface="PT Bold Heading" pitchFamily="2" charset="-78"/>
                        </a:rPr>
                        <a:t>استخدام لعبة الأطواق الصغيرة و مرجحة الذراعين</a:t>
                      </a:r>
                    </a:p>
                    <a:p>
                      <a:pPr algn="r">
                        <a:lnSpc>
                          <a:spcPct val="115000"/>
                        </a:lnSpc>
                        <a:spcAft>
                          <a:spcPts val="0"/>
                        </a:spcAft>
                      </a:pPr>
                      <a:r>
                        <a:rPr lang="ar-KW" sz="800" dirty="0">
                          <a:effectLst/>
                          <a:cs typeface="PT Bold Heading" pitchFamily="2" charset="-78"/>
                        </a:rPr>
                        <a:t>ثم رمي الطوق.</a:t>
                      </a:r>
                    </a:p>
                    <a:p>
                      <a:pPr algn="r">
                        <a:lnSpc>
                          <a:spcPct val="115000"/>
                        </a:lnSpc>
                        <a:spcAft>
                          <a:spcPts val="0"/>
                        </a:spcAft>
                      </a:pPr>
                      <a:r>
                        <a:rPr lang="en-US" sz="800" dirty="0">
                          <a:effectLst/>
                          <a:cs typeface="PT Bold Heading" pitchFamily="2" charset="-78"/>
                        </a:rPr>
                        <a:t> </a:t>
                      </a:r>
                      <a:endParaRPr lang="en-US" sz="7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endParaRPr lang="en-US" sz="1050" dirty="0">
                        <a:effectLst/>
                        <a:cs typeface="PT Bold Heading" pitchFamily="2" charset="-78"/>
                      </a:endParaRPr>
                    </a:p>
                    <a:p>
                      <a:pPr algn="ctr">
                        <a:lnSpc>
                          <a:spcPct val="115000"/>
                        </a:lnSpc>
                        <a:spcAft>
                          <a:spcPts val="0"/>
                        </a:spcAft>
                      </a:pPr>
                      <a:r>
                        <a:rPr lang="ar-KW" sz="1050" dirty="0">
                          <a:effectLst/>
                          <a:cs typeface="PT Bold Heading" pitchFamily="2" charset="-78"/>
                        </a:rPr>
                        <a:t>النشاط الختامي</a:t>
                      </a:r>
                    </a:p>
                    <a:p>
                      <a:pPr algn="ctr">
                        <a:lnSpc>
                          <a:spcPct val="115000"/>
                        </a:lnSpc>
                        <a:spcAft>
                          <a:spcPts val="0"/>
                        </a:spcAft>
                      </a:pPr>
                      <a:r>
                        <a:rPr lang="ar-KW" sz="1050" dirty="0">
                          <a:effectLst/>
                          <a:cs typeface="PT Bold Heading" pitchFamily="2" charset="-78"/>
                        </a:rPr>
                        <a:t>(المسابقة)</a:t>
                      </a:r>
                      <a:endParaRPr lang="en-US" sz="1000" dirty="0">
                        <a:effectLst/>
                        <a:cs typeface="PT Bold Heading" pitchFamily="2" charset="-78"/>
                      </a:endParaRPr>
                    </a:p>
                    <a:p>
                      <a:pPr algn="ctr">
                        <a:lnSpc>
                          <a:spcPct val="115000"/>
                        </a:lnSpc>
                        <a:spcAft>
                          <a:spcPts val="0"/>
                        </a:spcAft>
                      </a:pPr>
                      <a:r>
                        <a:rPr lang="ar-KW" sz="1050" dirty="0">
                          <a:effectLst/>
                          <a:cs typeface="PT Bold Heading" pitchFamily="2" charset="-78"/>
                        </a:rPr>
                        <a:t> (5) دقائق</a:t>
                      </a:r>
                      <a:endParaRPr lang="en-US" sz="10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endParaRPr lang="ar-KW" sz="900" dirty="0">
                        <a:effectLst/>
                        <a:latin typeface="Calibri"/>
                        <a:ea typeface="Calibri"/>
                        <a:cs typeface="PT Bold Heading" pitchFamily="2" charset="-78"/>
                      </a:endParaRPr>
                    </a:p>
                    <a:p>
                      <a:pPr algn="ctr">
                        <a:lnSpc>
                          <a:spcPct val="115000"/>
                        </a:lnSpc>
                        <a:spcAft>
                          <a:spcPts val="0"/>
                        </a:spcAft>
                      </a:pPr>
                      <a:r>
                        <a:rPr lang="ar-KW" sz="900" dirty="0">
                          <a:effectLst/>
                          <a:latin typeface="Calibri"/>
                          <a:ea typeface="Calibri"/>
                          <a:cs typeface="PT Bold Heading" pitchFamily="2" charset="-78"/>
                        </a:rPr>
                        <a:t>5-</a:t>
                      </a:r>
                      <a:endParaRPr lang="en-US" sz="9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1044135">
                <a:tc>
                  <a:txBody>
                    <a:bodyPr/>
                    <a:lstStyle/>
                    <a:p>
                      <a:pPr algn="ctr">
                        <a:lnSpc>
                          <a:spcPct val="115000"/>
                        </a:lnSpc>
                        <a:spcAft>
                          <a:spcPts val="0"/>
                        </a:spcAft>
                      </a:pPr>
                      <a:r>
                        <a:rPr lang="en-US" sz="600" dirty="0">
                          <a:effectLst/>
                          <a:latin typeface="+mn-lt"/>
                          <a:ea typeface="Calibri"/>
                          <a:cs typeface="PT Bold Heading" pitchFamily="2" charset="-78"/>
                        </a:rPr>
                        <a:t> ×      ×      × </a:t>
                      </a:r>
                    </a:p>
                    <a:p>
                      <a:pPr algn="ctr">
                        <a:lnSpc>
                          <a:spcPct val="115000"/>
                        </a:lnSpc>
                        <a:spcAft>
                          <a:spcPts val="0"/>
                        </a:spcAft>
                      </a:pPr>
                      <a:r>
                        <a:rPr lang="en-US" sz="600" dirty="0">
                          <a:effectLst/>
                          <a:latin typeface="+mn-lt"/>
                          <a:ea typeface="Calibri"/>
                          <a:cs typeface="PT Bold Heading" pitchFamily="2" charset="-78"/>
                        </a:rPr>
                        <a:t>×      ×       ×      × </a:t>
                      </a:r>
                    </a:p>
                    <a:p>
                      <a:pPr algn="ctr">
                        <a:lnSpc>
                          <a:spcPct val="115000"/>
                        </a:lnSpc>
                        <a:spcAft>
                          <a:spcPts val="0"/>
                        </a:spcAft>
                      </a:pPr>
                      <a:r>
                        <a:rPr lang="en-US" sz="600" dirty="0">
                          <a:effectLst/>
                          <a:latin typeface="+mn-lt"/>
                          <a:ea typeface="Calibri"/>
                          <a:cs typeface="PT Bold Heading" pitchFamily="2" charset="-78"/>
                        </a:rPr>
                        <a:t> ×      ×      × </a:t>
                      </a:r>
                    </a:p>
                    <a:p>
                      <a:pPr algn="ctr">
                        <a:lnSpc>
                          <a:spcPct val="115000"/>
                        </a:lnSpc>
                        <a:spcAft>
                          <a:spcPts val="0"/>
                        </a:spcAft>
                      </a:pPr>
                      <a:r>
                        <a:rPr lang="en-US" sz="600" dirty="0">
                          <a:effectLst/>
                          <a:latin typeface="+mn-lt"/>
                          <a:ea typeface="Calibri"/>
                          <a:cs typeface="PT Bold Heading" pitchFamily="2" charset="-78"/>
                        </a:rPr>
                        <a:t>×      ×       ×      ×    </a:t>
                      </a:r>
                    </a:p>
                    <a:p>
                      <a:pPr algn="ctr">
                        <a:lnSpc>
                          <a:spcPct val="115000"/>
                        </a:lnSpc>
                        <a:spcAft>
                          <a:spcPts val="0"/>
                        </a:spcAft>
                      </a:pPr>
                      <a:r>
                        <a:rPr lang="en-US" sz="600" dirty="0">
                          <a:effectLst/>
                          <a:latin typeface="+mn-lt"/>
                          <a:ea typeface="Calibri"/>
                          <a:cs typeface="PT Bold Heading" pitchFamily="2" charset="-78"/>
                        </a:rPr>
                        <a:t>×      ×      × </a:t>
                      </a:r>
                    </a:p>
                    <a:p>
                      <a:pPr algn="ctr">
                        <a:lnSpc>
                          <a:spcPct val="115000"/>
                        </a:lnSpc>
                        <a:spcAft>
                          <a:spcPts val="0"/>
                        </a:spcAft>
                      </a:pPr>
                      <a:r>
                        <a:rPr lang="en-US" sz="600" dirty="0">
                          <a:effectLst/>
                          <a:latin typeface="+mn-lt"/>
                          <a:ea typeface="Calibri"/>
                          <a:cs typeface="PT Bold Heading" pitchFamily="2" charset="-78"/>
                        </a:rPr>
                        <a:t>  </a:t>
                      </a:r>
                    </a:p>
                    <a:p>
                      <a:pPr algn="ctr">
                        <a:lnSpc>
                          <a:spcPct val="115000"/>
                        </a:lnSpc>
                        <a:spcAft>
                          <a:spcPts val="0"/>
                        </a:spcAft>
                      </a:pPr>
                      <a:endParaRPr lang="en-US" sz="600" dirty="0">
                        <a:effectLst/>
                        <a:latin typeface="+mn-lt"/>
                        <a:ea typeface="Calibri"/>
                        <a:cs typeface="PT Bold Heading" pitchFamily="2" charset="-78"/>
                      </a:endParaRPr>
                    </a:p>
                    <a:p>
                      <a:pPr algn="ctr">
                        <a:lnSpc>
                          <a:spcPct val="115000"/>
                        </a:lnSpc>
                        <a:spcAft>
                          <a:spcPts val="0"/>
                        </a:spcAft>
                      </a:pPr>
                      <a:r>
                        <a:rPr lang="en-US" sz="600" dirty="0">
                          <a:effectLst/>
                          <a:latin typeface="+mn-lt"/>
                          <a:ea typeface="Calibri"/>
                          <a:cs typeface="PT Bold Heading" pitchFamily="2" charset="-78"/>
                        </a:rPr>
                        <a:t>  </a:t>
                      </a:r>
                    </a:p>
                    <a:p>
                      <a:pPr algn="ctr">
                        <a:lnSpc>
                          <a:spcPct val="115000"/>
                        </a:lnSpc>
                        <a:spcAft>
                          <a:spcPts val="0"/>
                        </a:spcAft>
                      </a:pPr>
                      <a:endParaRPr lang="en-US" sz="600" dirty="0">
                        <a:effectLst/>
                        <a:latin typeface="+mn-lt"/>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endParaRPr lang="en-US" sz="7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r">
                        <a:lnSpc>
                          <a:spcPct val="115000"/>
                        </a:lnSpc>
                        <a:spcAft>
                          <a:spcPts val="0"/>
                        </a:spcAft>
                      </a:pPr>
                      <a:r>
                        <a:rPr lang="ar-KW" sz="800" dirty="0">
                          <a:solidFill>
                            <a:srgbClr val="FF0000"/>
                          </a:solidFill>
                          <a:effectLst/>
                          <a:cs typeface="PT Bold Heading" pitchFamily="2" charset="-78"/>
                        </a:rPr>
                        <a:t>*</a:t>
                      </a:r>
                      <a:r>
                        <a:rPr lang="ar-SA" sz="800" dirty="0">
                          <a:effectLst/>
                          <a:cs typeface="PT Bold Heading" pitchFamily="2" charset="-78"/>
                        </a:rPr>
                        <a:t>حركات الاسترخاء :استخدام الباراشوت</a:t>
                      </a:r>
                      <a:endParaRPr lang="en-US" sz="7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r>
                        <a:rPr lang="ar-KW" sz="1000" dirty="0">
                          <a:effectLst/>
                          <a:cs typeface="PT Bold Heading" pitchFamily="2" charset="-78"/>
                        </a:rPr>
                        <a:t>حركات (الاسترخاء)</a:t>
                      </a:r>
                      <a:endParaRPr lang="en-US" sz="900" dirty="0">
                        <a:effectLst/>
                        <a:latin typeface="+mn-lt"/>
                        <a:ea typeface="Calibri"/>
                        <a:cs typeface="PT Bold Heading" pitchFamily="2" charset="-78"/>
                      </a:endParaRPr>
                    </a:p>
                    <a:p>
                      <a:pPr algn="ctr">
                        <a:lnSpc>
                          <a:spcPct val="115000"/>
                        </a:lnSpc>
                        <a:spcAft>
                          <a:spcPts val="0"/>
                        </a:spcAft>
                      </a:pPr>
                      <a:endParaRPr lang="en-US" sz="10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5000"/>
                        </a:lnSpc>
                        <a:spcAft>
                          <a:spcPts val="0"/>
                        </a:spcAft>
                      </a:pPr>
                      <a:endParaRPr lang="en-US" sz="900" dirty="0">
                        <a:effectLst/>
                        <a:latin typeface="Calibri"/>
                        <a:ea typeface="Calibri"/>
                        <a:cs typeface="PT Bold Heading" pitchFamily="2" charset="-78"/>
                      </a:endParaRPr>
                    </a:p>
                  </a:txBody>
                  <a:tcPr marL="43806" marR="43806" marT="0" marB="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pSp>
        <p:nvGrpSpPr>
          <p:cNvPr id="2" name="مجموعة 1"/>
          <p:cNvGrpSpPr/>
          <p:nvPr/>
        </p:nvGrpSpPr>
        <p:grpSpPr>
          <a:xfrm>
            <a:off x="1627354" y="2868291"/>
            <a:ext cx="1048559" cy="5488395"/>
            <a:chOff x="1660361" y="2781557"/>
            <a:chExt cx="1048559" cy="5488395"/>
          </a:xfrm>
        </p:grpSpPr>
        <p:pic>
          <p:nvPicPr>
            <p:cNvPr id="18" name="Picture 1" descr="الوصف: E:\DCIM\100CANON\IMG_1262.JPG"/>
            <p:cNvPicPr>
              <a:picLocks noChangeAspect="1" noChangeArrowheads="1"/>
            </p:cNvPicPr>
            <p:nvPr/>
          </p:nvPicPr>
          <p:blipFill>
            <a:blip r:embed="rId8" cstate="print">
              <a:extLst>
                <a:ext uri="{28A0092B-C50C-407E-A947-70E740481C1C}">
                  <a14:useLocalDpi xmlns:a14="http://schemas.microsoft.com/office/drawing/2010/main" val="0"/>
                </a:ext>
              </a:extLst>
            </a:blip>
            <a:srcRect l="4834" t="10936" b="21307"/>
            <a:stretch>
              <a:fillRect/>
            </a:stretch>
          </p:blipFill>
          <p:spPr bwMode="auto">
            <a:xfrm>
              <a:off x="1660361" y="5372311"/>
              <a:ext cx="1008112" cy="927881"/>
            </a:xfrm>
            <a:prstGeom prst="rect">
              <a:avLst/>
            </a:prstGeom>
            <a:ln>
              <a:solidFill>
                <a:schemeClr val="accent6">
                  <a:lumMod val="50000"/>
                </a:schemeClr>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 name="Picture 22" descr="E:\DCIM\100CANON\IMG_0889.JPG"/>
            <p:cNvPicPr/>
            <p:nvPr/>
          </p:nvPicPr>
          <p:blipFill>
            <a:blip r:embed="rId9" cstate="print"/>
            <a:srcRect/>
            <a:stretch>
              <a:fillRect/>
            </a:stretch>
          </p:blipFill>
          <p:spPr bwMode="auto">
            <a:xfrm>
              <a:off x="1681308" y="2781557"/>
              <a:ext cx="993345" cy="350283"/>
            </a:xfrm>
            <a:prstGeom prst="rect">
              <a:avLst/>
            </a:prstGeom>
            <a:ln>
              <a:solidFill>
                <a:schemeClr val="accent6">
                  <a:lumMod val="50000"/>
                </a:schemeClr>
              </a:solidFill>
            </a:ln>
            <a:effectLst>
              <a:outerShdw blurRad="190500" algn="tl" rotWithShape="0">
                <a:srgbClr val="000000">
                  <a:alpha val="70000"/>
                </a:srgbClr>
              </a:outerShdw>
            </a:effectLst>
          </p:spPr>
        </p:pic>
        <p:pic>
          <p:nvPicPr>
            <p:cNvPr id="21" name="Picture 7" descr="E:\DCIM\100CANON\IMG_1269.JPG"/>
            <p:cNvPicPr/>
            <p:nvPr/>
          </p:nvPicPr>
          <p:blipFill rotWithShape="1">
            <a:blip r:embed="rId10" cstate="print"/>
            <a:srcRect l="8338"/>
            <a:stretch/>
          </p:blipFill>
          <p:spPr bwMode="auto">
            <a:xfrm rot="5400000">
              <a:off x="1584134" y="3591230"/>
              <a:ext cx="1241460" cy="1008112"/>
            </a:xfrm>
            <a:prstGeom prst="rect">
              <a:avLst/>
            </a:prstGeom>
            <a:ln>
              <a:solidFill>
                <a:schemeClr val="accent6">
                  <a:lumMod val="50000"/>
                </a:schemeClr>
              </a:solidFill>
            </a:ln>
            <a:effectLst>
              <a:outerShdw blurRad="190500" algn="tl" rotWithShape="0">
                <a:srgbClr val="000000">
                  <a:alpha val="70000"/>
                </a:srgbClr>
              </a:outerShdw>
            </a:effectLst>
          </p:spPr>
        </p:pic>
        <p:pic>
          <p:nvPicPr>
            <p:cNvPr id="36" name="Picture 33" descr="الوصف: E:\DCIM\100CANON\IMG_093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30341" y="7596336"/>
              <a:ext cx="978579" cy="673616"/>
            </a:xfrm>
            <a:prstGeom prst="rect">
              <a:avLst/>
            </a:prstGeom>
            <a:ln>
              <a:solidFill>
                <a:schemeClr val="accent6">
                  <a:lumMod val="50000"/>
                </a:schemeClr>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7" name="Picture 5"/>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6663" t="13764" r="15178" b="13285"/>
            <a:stretch/>
          </p:blipFill>
          <p:spPr bwMode="auto">
            <a:xfrm>
              <a:off x="1715575" y="6660232"/>
              <a:ext cx="993345" cy="649318"/>
            </a:xfrm>
            <a:prstGeom prst="rect">
              <a:avLst/>
            </a:prstGeom>
            <a:ln w="9525">
              <a:solidFill>
                <a:schemeClr val="accent6">
                  <a:lumMod val="50000"/>
                </a:schemeClr>
              </a:solid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grpSp>
      <p:pic>
        <p:nvPicPr>
          <p:cNvPr id="7172"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9519" y="3043432"/>
            <a:ext cx="422567" cy="4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6290" y="4303713"/>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5043" y="7112024"/>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6289" y="8044592"/>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5282" y="6656494"/>
            <a:ext cx="255588" cy="70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54916" y="6660232"/>
            <a:ext cx="255588" cy="695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5967" y="5148063"/>
            <a:ext cx="981075" cy="129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39015" y="4468018"/>
            <a:ext cx="165100" cy="143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3"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48860" y="2849538"/>
            <a:ext cx="165100"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182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16</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272496" y="82246"/>
            <a:ext cx="6177567" cy="8594210"/>
            <a:chOff x="272496" y="82246"/>
            <a:chExt cx="6177567" cy="8594210"/>
          </a:xfrm>
        </p:grpSpPr>
        <p:grpSp>
          <p:nvGrpSpPr>
            <p:cNvPr id="8" name="مجموعة 7"/>
            <p:cNvGrpSpPr/>
            <p:nvPr/>
          </p:nvGrpSpPr>
          <p:grpSpPr>
            <a:xfrm>
              <a:off x="272496" y="1619672"/>
              <a:ext cx="6177567" cy="7056784"/>
              <a:chOff x="413048" y="1761973"/>
              <a:chExt cx="6040288" cy="6554443"/>
            </a:xfrm>
          </p:grpSpPr>
          <p:sp>
            <p:nvSpPr>
              <p:cNvPr id="11" name="مستطيل 10"/>
              <p:cNvSpPr/>
              <p:nvPr/>
            </p:nvSpPr>
            <p:spPr>
              <a:xfrm>
                <a:off x="413048" y="1761973"/>
                <a:ext cx="6040288" cy="6554443"/>
              </a:xfrm>
              <a:prstGeom prst="rect">
                <a:avLst/>
              </a:prstGeom>
              <a:ln/>
              <a:effectLst>
                <a:glow rad="101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12" name="مستطيل 11"/>
              <p:cNvSpPr/>
              <p:nvPr/>
            </p:nvSpPr>
            <p:spPr>
              <a:xfrm>
                <a:off x="558319" y="1914373"/>
                <a:ext cx="5757738" cy="6258027"/>
              </a:xfrm>
              <a:prstGeom prst="rect">
                <a:avLst/>
              </a:prstGeom>
              <a:ln>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dirty="0"/>
              </a:p>
            </p:txBody>
          </p:sp>
        </p:grpSp>
        <p:pic>
          <p:nvPicPr>
            <p:cNvPr id="9" name="Picture 8" descr="C:\Users\froty\Desktop\ملفات جديدة\صور\0021b427_medium1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793" b="52483"/>
            <a:stretch/>
          </p:blipFill>
          <p:spPr bwMode="auto">
            <a:xfrm>
              <a:off x="610505" y="82246"/>
              <a:ext cx="5486400" cy="13312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78"/>
            <p:cNvSpPr txBox="1">
              <a:spLocks noChangeArrowheads="1"/>
            </p:cNvSpPr>
            <p:nvPr/>
          </p:nvSpPr>
          <p:spPr bwMode="auto">
            <a:xfrm>
              <a:off x="1983495" y="381039"/>
              <a:ext cx="2763741" cy="1022609"/>
            </a:xfrm>
            <a:prstGeom prst="rect">
              <a:avLst/>
            </a:prstGeom>
            <a:noFill/>
            <a:ln w="76200">
              <a:no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algn="ctr"/>
              <a:r>
                <a:rPr lang="ar-KW" sz="2800" b="1" dirty="0">
                  <a:solidFill>
                    <a:srgbClr val="FFFF00"/>
                  </a:solidFill>
                  <a:latin typeface="Monotype Koufi" pitchFamily="2" charset="-78"/>
                  <a:ea typeface="Monotype Koufi" pitchFamily="2" charset="-78"/>
                  <a:cs typeface="Monotype Koufi" pitchFamily="2" charset="-78"/>
                </a:rPr>
                <a:t>المهارات الحركية </a:t>
              </a:r>
            </a:p>
            <a:p>
              <a:pPr algn="ctr"/>
              <a:r>
                <a:rPr lang="ar-KW" sz="2800" b="1" dirty="0">
                  <a:solidFill>
                    <a:srgbClr val="FFFF00"/>
                  </a:solidFill>
                  <a:latin typeface="Monotype Koufi" pitchFamily="2" charset="-78"/>
                  <a:ea typeface="Monotype Koufi" pitchFamily="2" charset="-78"/>
                  <a:cs typeface="Monotype Koufi" pitchFamily="2" charset="-78"/>
                </a:rPr>
                <a:t>للمستوى الأول</a:t>
              </a:r>
              <a:endParaRPr lang="en-US" sz="2800" dirty="0">
                <a:solidFill>
                  <a:srgbClr val="FFFF00"/>
                </a:solidFill>
                <a:ea typeface="Monotype Koufi" pitchFamily="2" charset="-78"/>
                <a:cs typeface="Monotype Koufi" pitchFamily="2" charset="-78"/>
              </a:endParaRPr>
            </a:p>
          </p:txBody>
        </p:sp>
      </p:grpSp>
      <p:graphicFrame>
        <p:nvGraphicFramePr>
          <p:cNvPr id="13" name="جدول 12"/>
          <p:cNvGraphicFramePr>
            <a:graphicFrameLocks noGrp="1"/>
          </p:cNvGraphicFramePr>
          <p:nvPr>
            <p:extLst>
              <p:ext uri="{D42A27DB-BD31-4B8C-83A1-F6EECF244321}">
                <p14:modId xmlns:p14="http://schemas.microsoft.com/office/powerpoint/2010/main" val="997321947"/>
              </p:ext>
            </p:extLst>
          </p:nvPr>
        </p:nvGraphicFramePr>
        <p:xfrm>
          <a:off x="548680" y="1979712"/>
          <a:ext cx="5665639" cy="6363004"/>
        </p:xfrm>
        <a:graphic>
          <a:graphicData uri="http://schemas.openxmlformats.org/drawingml/2006/table">
            <a:tbl>
              <a:tblPr firstRow="1" firstCol="1" bandRow="1">
                <a:tableStyleId>{8799B23B-EC83-4686-B30A-512413B5E67A}</a:tableStyleId>
              </a:tblPr>
              <a:tblGrid>
                <a:gridCol w="1647350">
                  <a:extLst>
                    <a:ext uri="{9D8B030D-6E8A-4147-A177-3AD203B41FA5}">
                      <a16:colId xmlns:a16="http://schemas.microsoft.com/office/drawing/2014/main" val="20000"/>
                    </a:ext>
                  </a:extLst>
                </a:gridCol>
                <a:gridCol w="895242">
                  <a:extLst>
                    <a:ext uri="{9D8B030D-6E8A-4147-A177-3AD203B41FA5}">
                      <a16:colId xmlns:a16="http://schemas.microsoft.com/office/drawing/2014/main" val="20001"/>
                    </a:ext>
                  </a:extLst>
                </a:gridCol>
                <a:gridCol w="895242">
                  <a:extLst>
                    <a:ext uri="{9D8B030D-6E8A-4147-A177-3AD203B41FA5}">
                      <a16:colId xmlns:a16="http://schemas.microsoft.com/office/drawing/2014/main" val="20002"/>
                    </a:ext>
                  </a:extLst>
                </a:gridCol>
                <a:gridCol w="823411">
                  <a:extLst>
                    <a:ext uri="{9D8B030D-6E8A-4147-A177-3AD203B41FA5}">
                      <a16:colId xmlns:a16="http://schemas.microsoft.com/office/drawing/2014/main" val="20003"/>
                    </a:ext>
                  </a:extLst>
                </a:gridCol>
                <a:gridCol w="1121297">
                  <a:extLst>
                    <a:ext uri="{9D8B030D-6E8A-4147-A177-3AD203B41FA5}">
                      <a16:colId xmlns:a16="http://schemas.microsoft.com/office/drawing/2014/main" val="20004"/>
                    </a:ext>
                  </a:extLst>
                </a:gridCol>
                <a:gridCol w="283097">
                  <a:extLst>
                    <a:ext uri="{9D8B030D-6E8A-4147-A177-3AD203B41FA5}">
                      <a16:colId xmlns:a16="http://schemas.microsoft.com/office/drawing/2014/main" val="20005"/>
                    </a:ext>
                  </a:extLst>
                </a:gridCol>
              </a:tblGrid>
              <a:tr h="261442">
                <a:tc rowSpan="2">
                  <a:txBody>
                    <a:bodyPr/>
                    <a:lstStyle/>
                    <a:p>
                      <a:pPr algn="ctr">
                        <a:lnSpc>
                          <a:spcPct val="115000"/>
                        </a:lnSpc>
                        <a:spcAft>
                          <a:spcPts val="0"/>
                        </a:spcAft>
                      </a:pPr>
                      <a:endParaRPr lang="ar-KW" sz="1200" dirty="0">
                        <a:solidFill>
                          <a:srgbClr val="800000"/>
                        </a:solidFill>
                        <a:effectLst/>
                        <a:cs typeface="PT Bold Heading" pitchFamily="2" charset="-78"/>
                      </a:endParaRPr>
                    </a:p>
                    <a:p>
                      <a:pPr algn="ctr">
                        <a:lnSpc>
                          <a:spcPct val="115000"/>
                        </a:lnSpc>
                        <a:spcAft>
                          <a:spcPts val="0"/>
                        </a:spcAft>
                      </a:pPr>
                      <a:r>
                        <a:rPr lang="ar-KW" sz="1200" dirty="0">
                          <a:solidFill>
                            <a:srgbClr val="800000"/>
                          </a:solidFill>
                          <a:effectLst/>
                          <a:cs typeface="PT Bold Heading" pitchFamily="2" charset="-78"/>
                        </a:rPr>
                        <a:t>الأدوات الحركية المقترحة</a:t>
                      </a:r>
                      <a:endParaRPr lang="en-US" sz="800" dirty="0">
                        <a:solidFill>
                          <a:srgbClr val="800000"/>
                        </a:solidFill>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gridSpan="3">
                  <a:txBody>
                    <a:bodyPr/>
                    <a:lstStyle/>
                    <a:p>
                      <a:pPr algn="ctr">
                        <a:lnSpc>
                          <a:spcPct val="115000"/>
                        </a:lnSpc>
                        <a:spcAft>
                          <a:spcPts val="0"/>
                        </a:spcAft>
                      </a:pPr>
                      <a:r>
                        <a:rPr lang="ar-KW" sz="1300" dirty="0">
                          <a:solidFill>
                            <a:srgbClr val="800000"/>
                          </a:solidFill>
                          <a:effectLst/>
                          <a:cs typeface="PT Bold Heading" pitchFamily="2" charset="-78"/>
                        </a:rPr>
                        <a:t>المهارات الحركية</a:t>
                      </a:r>
                      <a:endParaRPr lang="en-US" sz="900" dirty="0">
                        <a:solidFill>
                          <a:srgbClr val="800000"/>
                        </a:solidFill>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hMerge="1">
                  <a:txBody>
                    <a:bodyPr/>
                    <a:lstStyle/>
                    <a:p>
                      <a:pPr rtl="1"/>
                      <a:endParaRPr lang="ar-KW"/>
                    </a:p>
                  </a:txBody>
                  <a:tcPr/>
                </a:tc>
                <a:tc hMerge="1">
                  <a:txBody>
                    <a:bodyPr/>
                    <a:lstStyle/>
                    <a:p>
                      <a:pPr rtl="1"/>
                      <a:endParaRPr lang="ar-KW"/>
                    </a:p>
                  </a:txBody>
                  <a:tcPr/>
                </a:tc>
                <a:tc rowSpan="2">
                  <a:txBody>
                    <a:bodyPr/>
                    <a:lstStyle/>
                    <a:p>
                      <a:pPr algn="ctr">
                        <a:lnSpc>
                          <a:spcPct val="115000"/>
                        </a:lnSpc>
                        <a:spcAft>
                          <a:spcPts val="0"/>
                        </a:spcAft>
                      </a:pPr>
                      <a:endParaRPr lang="ar-KW" sz="1200" dirty="0">
                        <a:solidFill>
                          <a:srgbClr val="800000"/>
                        </a:solidFill>
                        <a:effectLst/>
                        <a:cs typeface="PT Bold Heading" pitchFamily="2" charset="-78"/>
                      </a:endParaRPr>
                    </a:p>
                    <a:p>
                      <a:pPr algn="ctr">
                        <a:lnSpc>
                          <a:spcPct val="115000"/>
                        </a:lnSpc>
                        <a:spcAft>
                          <a:spcPts val="0"/>
                        </a:spcAft>
                      </a:pPr>
                      <a:r>
                        <a:rPr lang="ar-KW" sz="1200" dirty="0">
                          <a:solidFill>
                            <a:srgbClr val="800000"/>
                          </a:solidFill>
                          <a:effectLst/>
                          <a:cs typeface="PT Bold Heading" pitchFamily="2" charset="-78"/>
                        </a:rPr>
                        <a:t>الخبرات التربوية</a:t>
                      </a:r>
                      <a:endParaRPr lang="en-US" sz="800" dirty="0">
                        <a:solidFill>
                          <a:srgbClr val="800000"/>
                        </a:solidFill>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rowSpan="2">
                  <a:txBody>
                    <a:bodyPr/>
                    <a:lstStyle/>
                    <a:p>
                      <a:pPr algn="ctr">
                        <a:lnSpc>
                          <a:spcPct val="115000"/>
                        </a:lnSpc>
                        <a:spcAft>
                          <a:spcPts val="0"/>
                        </a:spcAft>
                      </a:pPr>
                      <a:endParaRPr lang="ar-KW" sz="1200" dirty="0">
                        <a:solidFill>
                          <a:srgbClr val="800000"/>
                        </a:solidFill>
                        <a:effectLst/>
                        <a:cs typeface="PT Bold Heading" pitchFamily="2" charset="-78"/>
                      </a:endParaRPr>
                    </a:p>
                    <a:p>
                      <a:pPr algn="ctr">
                        <a:lnSpc>
                          <a:spcPct val="115000"/>
                        </a:lnSpc>
                        <a:spcAft>
                          <a:spcPts val="0"/>
                        </a:spcAft>
                      </a:pPr>
                      <a:r>
                        <a:rPr lang="ar-KW" sz="1200" dirty="0">
                          <a:solidFill>
                            <a:srgbClr val="800000"/>
                          </a:solidFill>
                          <a:effectLst/>
                          <a:latin typeface="Calibri"/>
                          <a:ea typeface="Calibri"/>
                          <a:cs typeface="PT Bold Heading" pitchFamily="2" charset="-78"/>
                        </a:rPr>
                        <a:t>م</a:t>
                      </a:r>
                      <a:endParaRPr lang="en-US" sz="900" dirty="0">
                        <a:solidFill>
                          <a:srgbClr val="800000"/>
                        </a:solidFill>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66476">
                <a:tc vMerge="1">
                  <a:txBody>
                    <a:bodyPr/>
                    <a:lstStyle/>
                    <a:p>
                      <a:pPr rtl="1"/>
                      <a:endParaRPr lang="ar-KW"/>
                    </a:p>
                  </a:txBody>
                  <a:tcPr/>
                </a:tc>
                <a:tc>
                  <a:txBody>
                    <a:bodyPr/>
                    <a:lstStyle/>
                    <a:p>
                      <a:pPr algn="ctr">
                        <a:lnSpc>
                          <a:spcPct val="115000"/>
                        </a:lnSpc>
                        <a:spcAft>
                          <a:spcPts val="0"/>
                        </a:spcAft>
                      </a:pPr>
                      <a:r>
                        <a:rPr lang="ar-KW" sz="1300" dirty="0">
                          <a:solidFill>
                            <a:srgbClr val="C00000"/>
                          </a:solidFill>
                          <a:effectLst/>
                          <a:cs typeface="PT Bold Heading" pitchFamily="2" charset="-78"/>
                        </a:rPr>
                        <a:t>الأسبوع الثالث</a:t>
                      </a:r>
                      <a:endParaRPr lang="en-US" sz="900" dirty="0">
                        <a:solidFill>
                          <a:srgbClr val="C00000"/>
                        </a:solidFill>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300" dirty="0">
                          <a:solidFill>
                            <a:srgbClr val="C00000"/>
                          </a:solidFill>
                          <a:effectLst/>
                          <a:cs typeface="PT Bold Heading" pitchFamily="2" charset="-78"/>
                        </a:rPr>
                        <a:t>الأسبوع الثاني</a:t>
                      </a:r>
                      <a:endParaRPr lang="en-US" sz="900" dirty="0">
                        <a:solidFill>
                          <a:srgbClr val="C00000"/>
                        </a:solidFill>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300" dirty="0">
                          <a:solidFill>
                            <a:srgbClr val="C00000"/>
                          </a:solidFill>
                          <a:effectLst/>
                          <a:cs typeface="PT Bold Heading" pitchFamily="2" charset="-78"/>
                        </a:rPr>
                        <a:t>الأسبوع الأول</a:t>
                      </a:r>
                      <a:endParaRPr lang="en-US" sz="900" dirty="0">
                        <a:solidFill>
                          <a:srgbClr val="C00000"/>
                        </a:solidFill>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vMerge="1">
                  <a:txBody>
                    <a:bodyPr/>
                    <a:lstStyle/>
                    <a:p>
                      <a:pPr rtl="1"/>
                      <a:endParaRPr lang="ar-KW"/>
                    </a:p>
                  </a:txBody>
                  <a:tcPr/>
                </a:tc>
                <a:tc vMerge="1">
                  <a:txBody>
                    <a:bodyPr/>
                    <a:lstStyle/>
                    <a:p>
                      <a:pPr rtl="1"/>
                      <a:endParaRPr lang="ar-KW"/>
                    </a:p>
                  </a:txBody>
                  <a:tcPr/>
                </a:tc>
                <a:extLst>
                  <a:ext uri="{0D108BD9-81ED-4DB2-BD59-A6C34878D82A}">
                    <a16:rowId xmlns:a16="http://schemas.microsoft.com/office/drawing/2014/main" val="10001"/>
                  </a:ext>
                </a:extLst>
              </a:tr>
              <a:tr h="233238">
                <a:tc>
                  <a:txBody>
                    <a:bodyPr/>
                    <a:lstStyle/>
                    <a:p>
                      <a:pPr algn="ctr">
                        <a:lnSpc>
                          <a:spcPct val="115000"/>
                        </a:lnSpc>
                        <a:spcAft>
                          <a:spcPts val="0"/>
                        </a:spcAft>
                      </a:pPr>
                      <a:r>
                        <a:rPr lang="ar-KW" sz="1200" dirty="0">
                          <a:effectLst/>
                          <a:cs typeface="PT Bold Heading" pitchFamily="2" charset="-78"/>
                        </a:rPr>
                        <a:t>الحبل</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en-US" sz="1300" dirty="0">
                          <a:effectLst/>
                          <a:cs typeface="PT Bold Heading" pitchFamily="2" charset="-78"/>
                        </a:rPr>
                        <a:t> </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300" dirty="0">
                          <a:effectLst/>
                          <a:cs typeface="PT Bold Heading" pitchFamily="2" charset="-78"/>
                        </a:rPr>
                        <a:t>الجري</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300" dirty="0">
                          <a:effectLst/>
                          <a:cs typeface="PT Bold Heading" pitchFamily="2" charset="-78"/>
                        </a:rPr>
                        <a:t>المشي</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cs typeface="PT Bold Heading" pitchFamily="2" charset="-78"/>
                        </a:rPr>
                        <a:t>روضتي</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rtl="0">
                        <a:lnSpc>
                          <a:spcPct val="115000"/>
                        </a:lnSpc>
                        <a:spcAft>
                          <a:spcPts val="0"/>
                        </a:spcAft>
                      </a:pPr>
                      <a:r>
                        <a:rPr lang="ar-SA" sz="900" dirty="0">
                          <a:effectLst/>
                          <a:latin typeface="Calibri"/>
                          <a:ea typeface="Calibri"/>
                          <a:cs typeface="PT Bold Heading" pitchFamily="2" charset="-78"/>
                        </a:rPr>
                        <a:t>1-</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66476">
                <a:tc>
                  <a:txBody>
                    <a:bodyPr/>
                    <a:lstStyle/>
                    <a:p>
                      <a:pPr algn="justLow">
                        <a:lnSpc>
                          <a:spcPct val="115000"/>
                        </a:lnSpc>
                        <a:spcAft>
                          <a:spcPts val="0"/>
                        </a:spcAft>
                      </a:pPr>
                      <a:r>
                        <a:rPr lang="ar-KW" sz="1200" b="0" dirty="0">
                          <a:effectLst/>
                          <a:cs typeface="PT Bold Heading" pitchFamily="2" charset="-78"/>
                        </a:rPr>
                        <a:t>الأقماع- الحواجز من صندوق الحركية الشامل</a:t>
                      </a:r>
                      <a:endParaRPr lang="en-US" sz="800" b="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en-US" sz="1300" dirty="0">
                          <a:effectLst/>
                          <a:cs typeface="PT Bold Heading" pitchFamily="2" charset="-78"/>
                        </a:rPr>
                        <a:t> </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300" dirty="0">
                          <a:effectLst/>
                          <a:cs typeface="PT Bold Heading" pitchFamily="2" charset="-78"/>
                        </a:rPr>
                        <a:t>الجري</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300" dirty="0">
                          <a:effectLst/>
                          <a:cs typeface="PT Bold Heading" pitchFamily="2" charset="-78"/>
                        </a:rPr>
                        <a:t>المشي</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cs typeface="PT Bold Heading" pitchFamily="2" charset="-78"/>
                        </a:rPr>
                        <a:t>من أنا</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rtl="0">
                        <a:lnSpc>
                          <a:spcPct val="115000"/>
                        </a:lnSpc>
                        <a:spcAft>
                          <a:spcPts val="0"/>
                        </a:spcAft>
                      </a:pPr>
                      <a:r>
                        <a:rPr lang="ar-KW" sz="900" dirty="0">
                          <a:effectLst/>
                          <a:latin typeface="Calibri"/>
                          <a:ea typeface="Calibri"/>
                          <a:cs typeface="PT Bold Heading" pitchFamily="2" charset="-78"/>
                        </a:rPr>
                        <a:t>2-</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699715">
                <a:tc>
                  <a:txBody>
                    <a:bodyPr/>
                    <a:lstStyle/>
                    <a:p>
                      <a:pPr algn="justLow">
                        <a:lnSpc>
                          <a:spcPct val="115000"/>
                        </a:lnSpc>
                        <a:spcAft>
                          <a:spcPts val="0"/>
                        </a:spcAft>
                      </a:pPr>
                      <a:r>
                        <a:rPr lang="ar-KW" sz="1200" b="0" dirty="0">
                          <a:effectLst/>
                          <a:cs typeface="PT Bold Heading" pitchFamily="2" charset="-78"/>
                        </a:rPr>
                        <a:t>أطواق صغيرة من لعبة فليبر – كراكيش- أطواق مختلفة الأحجام – أكياس الحبوب</a:t>
                      </a:r>
                      <a:endParaRPr lang="en-US" sz="800" b="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en-US" sz="1300" dirty="0">
                          <a:effectLst/>
                          <a:cs typeface="PT Bold Heading" pitchFamily="2" charset="-78"/>
                        </a:rPr>
                        <a:t> </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indent="0" algn="ctr" defTabSz="914400" rtl="1" eaLnBrk="1" fontAlgn="auto" latinLnBrk="0" hangingPunct="1">
                        <a:lnSpc>
                          <a:spcPct val="115000"/>
                        </a:lnSpc>
                        <a:spcBef>
                          <a:spcPts val="0"/>
                        </a:spcBef>
                        <a:spcAft>
                          <a:spcPts val="0"/>
                        </a:spcAft>
                        <a:buClrTx/>
                        <a:buSzTx/>
                        <a:buFontTx/>
                        <a:buNone/>
                        <a:tabLst/>
                        <a:defRPr/>
                      </a:pPr>
                      <a:r>
                        <a:rPr lang="ar-KW" sz="1200" dirty="0">
                          <a:effectLst/>
                          <a:cs typeface="PT Bold Heading" pitchFamily="2" charset="-78"/>
                        </a:rPr>
                        <a:t>الاتزان</a:t>
                      </a:r>
                      <a:r>
                        <a:rPr lang="ar-KW" sz="1200" baseline="0" dirty="0">
                          <a:effectLst/>
                          <a:cs typeface="PT Bold Heading" pitchFamily="2" charset="-78"/>
                        </a:rPr>
                        <a:t> والارتكاز</a:t>
                      </a:r>
                      <a:endParaRPr lang="en-US" sz="1200" dirty="0">
                        <a:effectLst/>
                        <a:latin typeface="+mn-lt"/>
                        <a:ea typeface="Calibri"/>
                        <a:cs typeface="PT Bold Heading" pitchFamily="2" charset="-78"/>
                      </a:endParaRPr>
                    </a:p>
                    <a:p>
                      <a:pPr algn="ctr">
                        <a:lnSpc>
                          <a:spcPct val="115000"/>
                        </a:lnSpc>
                        <a:spcAft>
                          <a:spcPts val="0"/>
                        </a:spcAft>
                      </a:pPr>
                      <a:endParaRPr lang="en-US" sz="800" dirty="0">
                        <a:effectLst/>
                        <a:latin typeface="+mn-lt"/>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marL="0" marR="0" indent="0" algn="ctr" defTabSz="914400" rtl="1" eaLnBrk="1" fontAlgn="auto" latinLnBrk="0" hangingPunct="1">
                        <a:lnSpc>
                          <a:spcPct val="115000"/>
                        </a:lnSpc>
                        <a:spcBef>
                          <a:spcPts val="0"/>
                        </a:spcBef>
                        <a:spcAft>
                          <a:spcPts val="0"/>
                        </a:spcAft>
                        <a:buClrTx/>
                        <a:buSzTx/>
                        <a:buFontTx/>
                        <a:buNone/>
                        <a:tabLst/>
                        <a:defRPr/>
                      </a:pPr>
                      <a:r>
                        <a:rPr lang="ar-KW" sz="1400" dirty="0">
                          <a:effectLst/>
                          <a:cs typeface="PT Bold Heading" pitchFamily="2" charset="-78"/>
                        </a:rPr>
                        <a:t>مرجحة الذراعين</a:t>
                      </a:r>
                      <a:endParaRPr lang="en-US" sz="1400" dirty="0">
                        <a:effectLst/>
                        <a:latin typeface="+mn-lt"/>
                        <a:ea typeface="Calibri"/>
                        <a:cs typeface="PT Bold Heading" pitchFamily="2" charset="-78"/>
                      </a:endParaRPr>
                    </a:p>
                    <a:p>
                      <a:pPr algn="ctr">
                        <a:lnSpc>
                          <a:spcPct val="115000"/>
                        </a:lnSpc>
                        <a:spcAft>
                          <a:spcPts val="0"/>
                        </a:spcAft>
                      </a:pPr>
                      <a:endParaRPr lang="en-US" sz="1000" dirty="0">
                        <a:effectLst/>
                        <a:latin typeface="+mn-lt"/>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cs typeface="PT Bold Heading" pitchFamily="2" charset="-78"/>
                        </a:rPr>
                        <a:t>أسرتي و أقاربي و جيراني</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rtl="0">
                        <a:lnSpc>
                          <a:spcPct val="115000"/>
                        </a:lnSpc>
                        <a:spcAft>
                          <a:spcPts val="0"/>
                        </a:spcAft>
                      </a:pPr>
                      <a:r>
                        <a:rPr lang="ar-KW" sz="900" dirty="0">
                          <a:effectLst/>
                          <a:latin typeface="Calibri"/>
                          <a:ea typeface="Calibri"/>
                          <a:cs typeface="PT Bold Heading" pitchFamily="2" charset="-78"/>
                        </a:rPr>
                        <a:t>3-</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66476">
                <a:tc>
                  <a:txBody>
                    <a:bodyPr/>
                    <a:lstStyle/>
                    <a:p>
                      <a:pPr algn="justLow">
                        <a:lnSpc>
                          <a:spcPct val="115000"/>
                        </a:lnSpc>
                        <a:spcAft>
                          <a:spcPts val="0"/>
                        </a:spcAft>
                      </a:pPr>
                      <a:r>
                        <a:rPr lang="ar-KW" sz="1200" b="0" dirty="0">
                          <a:effectLst/>
                          <a:cs typeface="PT Bold Heading" pitchFamily="2" charset="-78"/>
                        </a:rPr>
                        <a:t>الحقيبة الابتكارية</a:t>
                      </a:r>
                      <a:endParaRPr lang="en-US" sz="800" b="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en-US" sz="1300" dirty="0">
                          <a:effectLst/>
                          <a:cs typeface="PT Bold Heading" pitchFamily="2" charset="-78"/>
                        </a:rPr>
                        <a:t> </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latin typeface="+mn-lt"/>
                          <a:ea typeface="Calibri"/>
                          <a:cs typeface="PT Bold Heading" pitchFamily="2" charset="-78"/>
                        </a:rPr>
                        <a:t>الوثب عاليا</a:t>
                      </a:r>
                      <a:endParaRPr lang="en-US" sz="1200" dirty="0">
                        <a:effectLst/>
                        <a:latin typeface="+mn-lt"/>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latin typeface="+mn-lt"/>
                          <a:ea typeface="Calibri"/>
                          <a:cs typeface="PT Bold Heading" pitchFamily="2" charset="-78"/>
                        </a:rPr>
                        <a:t>المشي</a:t>
                      </a:r>
                      <a:r>
                        <a:rPr lang="ar-KW" sz="1200" baseline="0" dirty="0">
                          <a:effectLst/>
                          <a:latin typeface="+mn-lt"/>
                          <a:ea typeface="Calibri"/>
                          <a:cs typeface="PT Bold Heading" pitchFamily="2" charset="-78"/>
                        </a:rPr>
                        <a:t> على العارضة</a:t>
                      </a:r>
                      <a:endParaRPr lang="en-US" sz="1200" dirty="0">
                        <a:effectLst/>
                        <a:latin typeface="+mn-lt"/>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cs typeface="PT Bold Heading" pitchFamily="2" charset="-78"/>
                        </a:rPr>
                        <a:t>صحتي وسلامتي</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rtl="0">
                        <a:lnSpc>
                          <a:spcPct val="115000"/>
                        </a:lnSpc>
                        <a:spcAft>
                          <a:spcPts val="0"/>
                        </a:spcAft>
                      </a:pPr>
                      <a:r>
                        <a:rPr lang="ar-KW" sz="900" dirty="0">
                          <a:effectLst/>
                          <a:latin typeface="Calibri"/>
                          <a:ea typeface="Calibri"/>
                          <a:cs typeface="PT Bold Heading" pitchFamily="2" charset="-78"/>
                        </a:rPr>
                        <a:t>4-</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66476">
                <a:tc>
                  <a:txBody>
                    <a:bodyPr/>
                    <a:lstStyle/>
                    <a:p>
                      <a:pPr algn="justLow">
                        <a:lnSpc>
                          <a:spcPct val="115000"/>
                        </a:lnSpc>
                        <a:spcAft>
                          <a:spcPts val="0"/>
                        </a:spcAft>
                      </a:pPr>
                      <a:r>
                        <a:rPr lang="ar-KW" sz="1200" b="0" dirty="0">
                          <a:effectLst/>
                          <a:cs typeface="PT Bold Heading" pitchFamily="2" charset="-78"/>
                        </a:rPr>
                        <a:t>حواجز: صندوق الحركية الشامل-الحقيبة الابتكارية</a:t>
                      </a:r>
                      <a:endParaRPr lang="en-US" sz="800" b="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en-US" sz="1300" dirty="0">
                          <a:effectLst/>
                          <a:cs typeface="PT Bold Heading" pitchFamily="2" charset="-78"/>
                        </a:rPr>
                        <a:t> </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cs typeface="PT Bold Heading" pitchFamily="2" charset="-78"/>
                        </a:rPr>
                        <a:t>الوثب إلى الأمام</a:t>
                      </a:r>
                      <a:endParaRPr lang="en-US" sz="800" dirty="0">
                        <a:effectLst/>
                        <a:latin typeface="+mn-lt"/>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cs typeface="PT Bold Heading" pitchFamily="2" charset="-78"/>
                        </a:rPr>
                        <a:t>الوثب العميق</a:t>
                      </a:r>
                      <a:endParaRPr lang="en-US" sz="800" dirty="0">
                        <a:effectLst/>
                        <a:latin typeface="+mn-lt"/>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cs typeface="PT Bold Heading" pitchFamily="2" charset="-78"/>
                        </a:rPr>
                        <a:t>الماء و الهواء</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rtl="0">
                        <a:lnSpc>
                          <a:spcPct val="115000"/>
                        </a:lnSpc>
                        <a:spcAft>
                          <a:spcPts val="0"/>
                        </a:spcAft>
                      </a:pPr>
                      <a:r>
                        <a:rPr lang="ar-KW" sz="900" dirty="0">
                          <a:effectLst/>
                          <a:latin typeface="Calibri"/>
                          <a:ea typeface="Calibri"/>
                          <a:cs typeface="PT Bold Heading" pitchFamily="2" charset="-78"/>
                        </a:rPr>
                        <a:t>5-</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233238">
                <a:tc>
                  <a:txBody>
                    <a:bodyPr/>
                    <a:lstStyle/>
                    <a:p>
                      <a:pPr algn="justLow">
                        <a:lnSpc>
                          <a:spcPct val="115000"/>
                        </a:lnSpc>
                        <a:spcAft>
                          <a:spcPts val="0"/>
                        </a:spcAft>
                      </a:pPr>
                      <a:r>
                        <a:rPr lang="ar-KW" sz="1200" b="0" dirty="0">
                          <a:effectLst/>
                          <a:cs typeface="PT Bold Heading" pitchFamily="2" charset="-78"/>
                        </a:rPr>
                        <a:t>  حواجز – أطواق- أقماع</a:t>
                      </a:r>
                      <a:endParaRPr lang="en-US" sz="800" b="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en-US" sz="1300" dirty="0">
                          <a:effectLst/>
                          <a:cs typeface="PT Bold Heading" pitchFamily="2" charset="-78"/>
                        </a:rPr>
                        <a:t> </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300" dirty="0">
                          <a:effectLst/>
                          <a:cs typeface="PT Bold Heading" pitchFamily="2" charset="-78"/>
                        </a:rPr>
                        <a:t>الحجل</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300" dirty="0">
                          <a:effectLst/>
                          <a:cs typeface="PT Bold Heading" pitchFamily="2" charset="-78"/>
                        </a:rPr>
                        <a:t>القفز</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cs typeface="PT Bold Heading" pitchFamily="2" charset="-78"/>
                        </a:rPr>
                        <a:t>حيوانات و نباتات</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rtl="0">
                        <a:lnSpc>
                          <a:spcPct val="115000"/>
                        </a:lnSpc>
                        <a:spcAft>
                          <a:spcPts val="0"/>
                        </a:spcAft>
                      </a:pPr>
                      <a:r>
                        <a:rPr lang="ar-KW" sz="900" dirty="0">
                          <a:effectLst/>
                          <a:latin typeface="Calibri"/>
                          <a:ea typeface="Calibri"/>
                          <a:cs typeface="PT Bold Heading" pitchFamily="2" charset="-78"/>
                        </a:rPr>
                        <a:t>6-</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233238">
                <a:tc gridSpan="4">
                  <a:txBody>
                    <a:bodyPr/>
                    <a:lstStyle/>
                    <a:p>
                      <a:pPr algn="ctr">
                        <a:lnSpc>
                          <a:spcPct val="115000"/>
                        </a:lnSpc>
                        <a:spcAft>
                          <a:spcPts val="0"/>
                        </a:spcAft>
                      </a:pPr>
                      <a:r>
                        <a:rPr lang="ar-KW" sz="1200" dirty="0">
                          <a:solidFill>
                            <a:srgbClr val="C00000"/>
                          </a:solidFill>
                          <a:effectLst/>
                          <a:cs typeface="PT Bold Heading" pitchFamily="2" charset="-78"/>
                        </a:rPr>
                        <a:t>مراجعة المهارات</a:t>
                      </a:r>
                      <a:endParaRPr lang="en-US" sz="800" dirty="0">
                        <a:solidFill>
                          <a:srgbClr val="C00000"/>
                        </a:solidFill>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hMerge="1">
                  <a:txBody>
                    <a:bodyPr/>
                    <a:lstStyle/>
                    <a:p>
                      <a:pPr rtl="1"/>
                      <a:endParaRPr lang="ar-KW"/>
                    </a:p>
                  </a:txBody>
                  <a:tcPr/>
                </a:tc>
                <a:tc hMerge="1">
                  <a:txBody>
                    <a:bodyPr/>
                    <a:lstStyle/>
                    <a:p>
                      <a:pPr rtl="1"/>
                      <a:endParaRPr lang="ar-KW"/>
                    </a:p>
                  </a:txBody>
                  <a:tcPr/>
                </a:tc>
                <a:tc hMerge="1">
                  <a:txBody>
                    <a:bodyPr/>
                    <a:lstStyle/>
                    <a:p>
                      <a:pPr rtl="1"/>
                      <a:endParaRPr lang="ar-KW"/>
                    </a:p>
                  </a:txBody>
                  <a:tcPr/>
                </a:tc>
                <a:tc>
                  <a:txBody>
                    <a:bodyPr/>
                    <a:lstStyle/>
                    <a:p>
                      <a:pPr algn="ctr">
                        <a:lnSpc>
                          <a:spcPct val="115000"/>
                        </a:lnSpc>
                        <a:spcAft>
                          <a:spcPts val="0"/>
                        </a:spcAft>
                      </a:pPr>
                      <a:r>
                        <a:rPr lang="ar-KW" sz="1200" dirty="0">
                          <a:solidFill>
                            <a:srgbClr val="C00000"/>
                          </a:solidFill>
                          <a:effectLst/>
                          <a:cs typeface="PT Bold Heading" pitchFamily="2" charset="-78"/>
                        </a:rPr>
                        <a:t>مراجعة الخبرات</a:t>
                      </a:r>
                      <a:endParaRPr lang="en-US" sz="800" dirty="0">
                        <a:solidFill>
                          <a:srgbClr val="C00000"/>
                        </a:solidFill>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rtl="0">
                        <a:lnSpc>
                          <a:spcPct val="115000"/>
                        </a:lnSpc>
                        <a:spcAft>
                          <a:spcPts val="0"/>
                        </a:spcAft>
                      </a:pPr>
                      <a:r>
                        <a:rPr lang="ar-KW" sz="900" dirty="0">
                          <a:effectLst/>
                          <a:latin typeface="Calibri"/>
                          <a:ea typeface="Calibri"/>
                          <a:cs typeface="PT Bold Heading" pitchFamily="2" charset="-78"/>
                        </a:rPr>
                        <a:t>7-</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08167">
                <a:tc>
                  <a:txBody>
                    <a:bodyPr/>
                    <a:lstStyle/>
                    <a:p>
                      <a:pPr algn="ctr">
                        <a:lnSpc>
                          <a:spcPct val="115000"/>
                        </a:lnSpc>
                        <a:spcAft>
                          <a:spcPts val="0"/>
                        </a:spcAft>
                      </a:pPr>
                      <a:r>
                        <a:rPr lang="ar-KW" sz="1200" b="0" dirty="0">
                          <a:effectLst/>
                          <a:cs typeface="PT Bold Heading" pitchFamily="2" charset="-78"/>
                        </a:rPr>
                        <a:t>  اطواق مختلفة الأحجام</a:t>
                      </a:r>
                      <a:endParaRPr lang="en-US" sz="900" b="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SA" sz="1100" dirty="0">
                          <a:effectLst/>
                          <a:cs typeface="PT Bold Heading" pitchFamily="2" charset="-78"/>
                        </a:rPr>
                        <a:t>استعمالات الطوق ب</a:t>
                      </a:r>
                      <a:r>
                        <a:rPr lang="ar-KW" sz="1100" dirty="0">
                          <a:effectLst/>
                          <a:cs typeface="PT Bold Heading" pitchFamily="2" charset="-78"/>
                        </a:rPr>
                        <a:t>الجذع</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SA" sz="1100" dirty="0">
                          <a:effectLst/>
                          <a:cs typeface="PT Bold Heading" pitchFamily="2" charset="-78"/>
                        </a:rPr>
                        <a:t>استعمالات الطوق </a:t>
                      </a:r>
                      <a:r>
                        <a:rPr lang="ar-KW" sz="1100" dirty="0">
                          <a:effectLst/>
                          <a:cs typeface="PT Bold Heading" pitchFamily="2" charset="-78"/>
                        </a:rPr>
                        <a:t>بالرجل</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100" dirty="0">
                          <a:effectLst/>
                          <a:cs typeface="PT Bold Heading" pitchFamily="2" charset="-78"/>
                        </a:rPr>
                        <a:t>استعمالات الطوق باليد</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100" dirty="0">
                          <a:effectLst/>
                          <a:cs typeface="PT Bold Heading" pitchFamily="2" charset="-78"/>
                        </a:rPr>
                        <a:t>أصوات و أشكال و ألوان</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rtl="0">
                        <a:lnSpc>
                          <a:spcPct val="115000"/>
                        </a:lnSpc>
                        <a:spcAft>
                          <a:spcPts val="0"/>
                        </a:spcAft>
                      </a:pPr>
                      <a:r>
                        <a:rPr lang="ar-KW" sz="900" dirty="0">
                          <a:effectLst/>
                          <a:latin typeface="Calibri"/>
                          <a:ea typeface="Calibri"/>
                          <a:cs typeface="PT Bold Heading" pitchFamily="2" charset="-78"/>
                        </a:rPr>
                        <a:t>8-</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09"/>
                  </a:ext>
                </a:extLst>
              </a:tr>
              <a:tr h="233238">
                <a:tc>
                  <a:txBody>
                    <a:bodyPr/>
                    <a:lstStyle/>
                    <a:p>
                      <a:pPr algn="ctr">
                        <a:lnSpc>
                          <a:spcPct val="115000"/>
                        </a:lnSpc>
                        <a:spcAft>
                          <a:spcPts val="0"/>
                        </a:spcAft>
                      </a:pPr>
                      <a:r>
                        <a:rPr lang="ar-KW" sz="1200" b="0" dirty="0">
                          <a:effectLst/>
                          <a:cs typeface="PT Bold Heading" pitchFamily="2" charset="-78"/>
                        </a:rPr>
                        <a:t>  مراتب - أطواق كبيرة</a:t>
                      </a:r>
                      <a:endParaRPr lang="en-US" sz="800" b="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en-US" sz="1300" dirty="0">
                          <a:effectLst/>
                          <a:cs typeface="PT Bold Heading" pitchFamily="2" charset="-78"/>
                        </a:rPr>
                        <a:t> </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300" dirty="0">
                          <a:effectLst/>
                          <a:cs typeface="PT Bold Heading" pitchFamily="2" charset="-78"/>
                        </a:rPr>
                        <a:t>التكور</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300" dirty="0">
                          <a:effectLst/>
                          <a:cs typeface="PT Bold Heading" pitchFamily="2" charset="-78"/>
                        </a:rPr>
                        <a:t>الامتداد</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cs typeface="PT Bold Heading" pitchFamily="2" charset="-78"/>
                        </a:rPr>
                        <a:t>بلدي الكويت</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rtl="0">
                        <a:lnSpc>
                          <a:spcPct val="115000"/>
                        </a:lnSpc>
                        <a:spcAft>
                          <a:spcPts val="0"/>
                        </a:spcAft>
                      </a:pPr>
                      <a:r>
                        <a:rPr lang="ar-KW" sz="900" dirty="0">
                          <a:effectLst/>
                          <a:latin typeface="Calibri"/>
                          <a:ea typeface="Calibri"/>
                          <a:cs typeface="PT Bold Heading" pitchFamily="2" charset="-78"/>
                        </a:rPr>
                        <a:t>9-</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r h="233238">
                <a:tc>
                  <a:txBody>
                    <a:bodyPr/>
                    <a:lstStyle/>
                    <a:p>
                      <a:pPr algn="ctr">
                        <a:lnSpc>
                          <a:spcPct val="115000"/>
                        </a:lnSpc>
                        <a:spcAft>
                          <a:spcPts val="0"/>
                        </a:spcAft>
                      </a:pPr>
                      <a:r>
                        <a:rPr lang="ar-KW" sz="1200" b="0" dirty="0">
                          <a:effectLst/>
                          <a:cs typeface="PT Bold Heading" pitchFamily="2" charset="-78"/>
                        </a:rPr>
                        <a:t>  كور مختلفة الأحجام</a:t>
                      </a:r>
                      <a:endParaRPr lang="en-US" sz="800" b="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en-US" sz="1300" dirty="0">
                          <a:effectLst/>
                          <a:cs typeface="PT Bold Heading" pitchFamily="2" charset="-78"/>
                        </a:rPr>
                        <a:t> </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cs typeface="PT Bold Heading" pitchFamily="2" charset="-78"/>
                        </a:rPr>
                        <a:t>التصويب على الهدف</a:t>
                      </a:r>
                      <a:endParaRPr lang="en-US" sz="800" dirty="0">
                        <a:effectLst/>
                        <a:latin typeface="+mn-lt"/>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050" dirty="0">
                          <a:effectLst/>
                          <a:cs typeface="PT Bold Heading" pitchFamily="2" charset="-78"/>
                        </a:rPr>
                        <a:t>رمي ولقف</a:t>
                      </a:r>
                      <a:r>
                        <a:rPr lang="ar-KW" sz="1050" baseline="0" dirty="0">
                          <a:effectLst/>
                          <a:cs typeface="PT Bold Heading" pitchFamily="2" charset="-78"/>
                        </a:rPr>
                        <a:t> </a:t>
                      </a:r>
                      <a:r>
                        <a:rPr lang="ar-KW" sz="1050" dirty="0">
                          <a:effectLst/>
                          <a:cs typeface="PT Bold Heading" pitchFamily="2" charset="-78"/>
                        </a:rPr>
                        <a:t>الكرة</a:t>
                      </a:r>
                      <a:endParaRPr lang="en-US" sz="600" dirty="0">
                        <a:effectLst/>
                        <a:latin typeface="+mn-lt"/>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cs typeface="PT Bold Heading" pitchFamily="2" charset="-78"/>
                        </a:rPr>
                        <a:t>البر</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rtl="0">
                        <a:lnSpc>
                          <a:spcPct val="115000"/>
                        </a:lnSpc>
                        <a:spcAft>
                          <a:spcPts val="0"/>
                        </a:spcAft>
                      </a:pPr>
                      <a:r>
                        <a:rPr lang="ar-KW" sz="900" dirty="0">
                          <a:effectLst/>
                          <a:latin typeface="Calibri"/>
                          <a:ea typeface="Calibri"/>
                          <a:cs typeface="PT Bold Heading" pitchFamily="2" charset="-78"/>
                        </a:rPr>
                        <a:t>10-</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11"/>
                  </a:ext>
                </a:extLst>
              </a:tr>
              <a:tr h="233238">
                <a:tc>
                  <a:txBody>
                    <a:bodyPr/>
                    <a:lstStyle/>
                    <a:p>
                      <a:pPr algn="ctr">
                        <a:lnSpc>
                          <a:spcPct val="115000"/>
                        </a:lnSpc>
                        <a:spcAft>
                          <a:spcPts val="0"/>
                        </a:spcAft>
                      </a:pPr>
                      <a:r>
                        <a:rPr lang="ar-KW" sz="1200" b="0" dirty="0">
                          <a:effectLst/>
                          <a:cs typeface="PT Bold Heading" pitchFamily="2" charset="-78"/>
                        </a:rPr>
                        <a:t>  كرة- الهدف المبتكر</a:t>
                      </a:r>
                      <a:endParaRPr lang="en-US" sz="800" b="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en-US" sz="1300" dirty="0">
                          <a:effectLst/>
                          <a:cs typeface="PT Bold Heading" pitchFamily="2" charset="-78"/>
                        </a:rPr>
                        <a:t> </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300" dirty="0">
                          <a:effectLst/>
                          <a:cs typeface="PT Bold Heading" pitchFamily="2" charset="-78"/>
                        </a:rPr>
                        <a:t>الصد</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300" dirty="0">
                          <a:effectLst/>
                          <a:cs typeface="PT Bold Heading" pitchFamily="2" charset="-78"/>
                        </a:rPr>
                        <a:t>الركل</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cs typeface="PT Bold Heading" pitchFamily="2" charset="-78"/>
                        </a:rPr>
                        <a:t>الجمعية التعاونية</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rtl="0">
                        <a:lnSpc>
                          <a:spcPct val="115000"/>
                        </a:lnSpc>
                        <a:spcAft>
                          <a:spcPts val="0"/>
                        </a:spcAft>
                      </a:pPr>
                      <a:r>
                        <a:rPr lang="ar-KW" sz="900" dirty="0">
                          <a:effectLst/>
                          <a:latin typeface="Calibri"/>
                          <a:ea typeface="Calibri"/>
                          <a:cs typeface="PT Bold Heading" pitchFamily="2" charset="-78"/>
                        </a:rPr>
                        <a:t>11-</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12"/>
                  </a:ext>
                </a:extLst>
              </a:tr>
              <a:tr h="699715">
                <a:tc>
                  <a:txBody>
                    <a:bodyPr/>
                    <a:lstStyle/>
                    <a:p>
                      <a:pPr algn="justLow">
                        <a:lnSpc>
                          <a:spcPct val="115000"/>
                        </a:lnSpc>
                        <a:spcAft>
                          <a:spcPts val="0"/>
                        </a:spcAft>
                      </a:pPr>
                      <a:r>
                        <a:rPr lang="ar-KW" sz="1200" b="0" dirty="0">
                          <a:effectLst/>
                          <a:cs typeface="PT Bold Heading" pitchFamily="2" charset="-78"/>
                        </a:rPr>
                        <a:t>أطواق مختلفة الأحجام- النرد من صندوق الحركية الشامل- أطباق ملونة</a:t>
                      </a:r>
                      <a:endParaRPr lang="en-US" sz="800" b="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en-US" sz="1300" dirty="0">
                          <a:effectLst/>
                          <a:cs typeface="PT Bold Heading" pitchFamily="2" charset="-78"/>
                        </a:rPr>
                        <a:t> </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300" dirty="0">
                          <a:effectLst/>
                          <a:cs typeface="PT Bold Heading" pitchFamily="2" charset="-78"/>
                        </a:rPr>
                        <a:t>الدوران</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300" dirty="0">
                          <a:effectLst/>
                          <a:cs typeface="PT Bold Heading" pitchFamily="2" charset="-78"/>
                        </a:rPr>
                        <a:t>اللف</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cs typeface="PT Bold Heading" pitchFamily="2" charset="-78"/>
                        </a:rPr>
                        <a:t>المواصلات</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rtl="0">
                        <a:lnSpc>
                          <a:spcPct val="115000"/>
                        </a:lnSpc>
                        <a:spcAft>
                          <a:spcPts val="0"/>
                        </a:spcAft>
                      </a:pPr>
                      <a:r>
                        <a:rPr lang="ar-KW" sz="900" dirty="0">
                          <a:effectLst/>
                          <a:latin typeface="Calibri"/>
                          <a:ea typeface="Calibri"/>
                          <a:cs typeface="PT Bold Heading" pitchFamily="2" charset="-78"/>
                        </a:rPr>
                        <a:t>12-</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13"/>
                  </a:ext>
                </a:extLst>
              </a:tr>
              <a:tr h="466476">
                <a:tc>
                  <a:txBody>
                    <a:bodyPr/>
                    <a:lstStyle/>
                    <a:p>
                      <a:pPr algn="justLow">
                        <a:lnSpc>
                          <a:spcPct val="115000"/>
                        </a:lnSpc>
                        <a:spcAft>
                          <a:spcPts val="0"/>
                        </a:spcAft>
                      </a:pPr>
                      <a:r>
                        <a:rPr lang="ar-KW" sz="1200" b="0" dirty="0">
                          <a:effectLst/>
                          <a:cs typeface="PT Bold Heading" pitchFamily="2" charset="-78"/>
                        </a:rPr>
                        <a:t>مراتب – حواجز-كور مختلفة الحجم-خندق</a:t>
                      </a:r>
                      <a:endParaRPr lang="en-US" sz="800" b="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en-US" sz="1300" dirty="0">
                          <a:effectLst/>
                          <a:cs typeface="PT Bold Heading" pitchFamily="2" charset="-78"/>
                        </a:rPr>
                        <a:t> </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SA" sz="1300" dirty="0">
                          <a:effectLst/>
                          <a:cs typeface="PT Bold Heading" pitchFamily="2" charset="-78"/>
                        </a:rPr>
                        <a:t>دحرجة الكرة</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300" dirty="0">
                          <a:effectLst/>
                          <a:cs typeface="PT Bold Heading" pitchFamily="2" charset="-78"/>
                        </a:rPr>
                        <a:t>الزحف</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cs typeface="PT Bold Heading" pitchFamily="2" charset="-78"/>
                        </a:rPr>
                        <a:t>البحر</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rtl="0">
                        <a:lnSpc>
                          <a:spcPct val="115000"/>
                        </a:lnSpc>
                        <a:spcAft>
                          <a:spcPts val="0"/>
                        </a:spcAft>
                      </a:pPr>
                      <a:r>
                        <a:rPr lang="ar-KW" sz="900" dirty="0">
                          <a:effectLst/>
                          <a:latin typeface="Calibri"/>
                          <a:ea typeface="Calibri"/>
                          <a:cs typeface="PT Bold Heading" pitchFamily="2" charset="-78"/>
                        </a:rPr>
                        <a:t>13-</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14"/>
                  </a:ext>
                </a:extLst>
              </a:tr>
              <a:tr h="233238">
                <a:tc>
                  <a:txBody>
                    <a:bodyPr/>
                    <a:lstStyle/>
                    <a:p>
                      <a:pPr algn="ctr">
                        <a:lnSpc>
                          <a:spcPct val="115000"/>
                        </a:lnSpc>
                        <a:spcAft>
                          <a:spcPts val="0"/>
                        </a:spcAft>
                      </a:pPr>
                      <a:r>
                        <a:rPr lang="en-US" sz="1200" dirty="0">
                          <a:effectLst/>
                          <a:cs typeface="PT Bold Heading" pitchFamily="2" charset="-78"/>
                        </a:rPr>
                        <a:t> </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gridSpan="3">
                  <a:txBody>
                    <a:bodyPr/>
                    <a:lstStyle/>
                    <a:p>
                      <a:pPr algn="ctr">
                        <a:lnSpc>
                          <a:spcPct val="115000"/>
                        </a:lnSpc>
                        <a:spcAft>
                          <a:spcPts val="0"/>
                        </a:spcAft>
                      </a:pPr>
                      <a:r>
                        <a:rPr lang="ar-KW" sz="1300" dirty="0">
                          <a:effectLst/>
                          <a:cs typeface="PT Bold Heading" pitchFamily="2" charset="-78"/>
                        </a:rPr>
                        <a:t>مراجعة المهارات</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hMerge="1">
                  <a:txBody>
                    <a:bodyPr/>
                    <a:lstStyle/>
                    <a:p>
                      <a:pPr rtl="1"/>
                      <a:endParaRPr lang="ar-KW"/>
                    </a:p>
                  </a:txBody>
                  <a:tcPr/>
                </a:tc>
                <a:tc hMerge="1">
                  <a:txBody>
                    <a:bodyPr/>
                    <a:lstStyle/>
                    <a:p>
                      <a:pPr rtl="1"/>
                      <a:endParaRPr lang="ar-KW"/>
                    </a:p>
                  </a:txBody>
                  <a:tcPr/>
                </a:tc>
                <a:tc>
                  <a:txBody>
                    <a:bodyPr/>
                    <a:lstStyle/>
                    <a:p>
                      <a:pPr algn="ctr">
                        <a:lnSpc>
                          <a:spcPct val="115000"/>
                        </a:lnSpc>
                        <a:spcAft>
                          <a:spcPts val="0"/>
                        </a:spcAft>
                      </a:pPr>
                      <a:r>
                        <a:rPr lang="ar-KW" sz="1200" dirty="0">
                          <a:effectLst/>
                          <a:cs typeface="PT Bold Heading" pitchFamily="2" charset="-78"/>
                        </a:rPr>
                        <a:t>خبرة حرة</a:t>
                      </a:r>
                      <a:endParaRPr lang="en-US" sz="8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tc>
                  <a:txBody>
                    <a:bodyPr/>
                    <a:lstStyle/>
                    <a:p>
                      <a:pPr algn="ctr" rtl="0">
                        <a:lnSpc>
                          <a:spcPct val="115000"/>
                        </a:lnSpc>
                        <a:spcAft>
                          <a:spcPts val="0"/>
                        </a:spcAft>
                      </a:pPr>
                      <a:r>
                        <a:rPr lang="ar-KW" sz="900" dirty="0">
                          <a:effectLst/>
                          <a:latin typeface="Calibri"/>
                          <a:ea typeface="Calibri"/>
                          <a:cs typeface="PT Bold Heading" pitchFamily="2" charset="-78"/>
                        </a:rPr>
                        <a:t>14-</a:t>
                      </a:r>
                      <a:endParaRPr lang="en-US" sz="900" dirty="0">
                        <a:effectLst/>
                        <a:latin typeface="Calibri"/>
                        <a:ea typeface="Calibri"/>
                        <a:cs typeface="PT Bold Heading" pitchFamily="2" charset="-78"/>
                      </a:endParaRPr>
                    </a:p>
                  </a:txBody>
                  <a:tcPr marL="57042" marR="57042" marT="0" marB="0">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2" name="مستطيل 1"/>
          <p:cNvSpPr/>
          <p:nvPr/>
        </p:nvSpPr>
        <p:spPr>
          <a:xfrm>
            <a:off x="2206966" y="2915816"/>
            <a:ext cx="864096" cy="2448272"/>
          </a:xfrm>
          <a:prstGeom prst="rect">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ar-KW"/>
          </a:p>
        </p:txBody>
      </p:sp>
      <p:sp>
        <p:nvSpPr>
          <p:cNvPr id="14" name="مستطيل 13"/>
          <p:cNvSpPr/>
          <p:nvPr/>
        </p:nvSpPr>
        <p:spPr>
          <a:xfrm>
            <a:off x="2206966" y="6084168"/>
            <a:ext cx="864096" cy="2016224"/>
          </a:xfrm>
          <a:prstGeom prst="rect">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ar-KW"/>
          </a:p>
        </p:txBody>
      </p:sp>
      <p:sp>
        <p:nvSpPr>
          <p:cNvPr id="16" name="مربع نص 15"/>
          <p:cNvSpPr txBox="1"/>
          <p:nvPr/>
        </p:nvSpPr>
        <p:spPr>
          <a:xfrm rot="16200000">
            <a:off x="1396807" y="3806334"/>
            <a:ext cx="2448272" cy="523220"/>
          </a:xfrm>
          <a:prstGeom prst="rect">
            <a:avLst/>
          </a:prstGeom>
          <a:noFill/>
          <a:ln w="12700">
            <a:solidFill>
              <a:schemeClr val="tx1"/>
            </a:solidFill>
          </a:ln>
        </p:spPr>
        <p:txBody>
          <a:bodyPr wrap="square" rtlCol="1">
            <a:spAutoFit/>
          </a:bodyPr>
          <a:lstStyle/>
          <a:p>
            <a:r>
              <a:rPr lang="ar-KW" sz="2800" b="1" dirty="0"/>
              <a:t>مراجعة المهارات</a:t>
            </a: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1762" y="6012160"/>
            <a:ext cx="749300"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182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17</a:t>
              </a:r>
              <a:endParaRPr lang="en-US" sz="1000" b="1" dirty="0">
                <a:ln w="11430"/>
                <a:effectLst>
                  <a:outerShdw blurRad="50800" dist="39000" dir="5460000" algn="tl">
                    <a:srgbClr val="000000">
                      <a:alpha val="38000"/>
                    </a:srgbClr>
                  </a:outerShdw>
                </a:effectLst>
                <a:latin typeface="Times New Roman"/>
                <a:ea typeface="Times New Roman"/>
              </a:endParaRPr>
            </a:p>
          </p:txBody>
        </p:sp>
      </p:grpSp>
      <p:pic>
        <p:nvPicPr>
          <p:cNvPr id="7" name="Picture 1" descr="C:\Users\froty\Desktop\صور\0021b427_medium1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4997"/>
          <a:stretch/>
        </p:blipFill>
        <p:spPr bwMode="auto">
          <a:xfrm>
            <a:off x="685800" y="1"/>
            <a:ext cx="5486400" cy="140364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مجموعة 7"/>
          <p:cNvGrpSpPr/>
          <p:nvPr/>
        </p:nvGrpSpPr>
        <p:grpSpPr>
          <a:xfrm>
            <a:off x="207184" y="1536626"/>
            <a:ext cx="6336704" cy="7283846"/>
            <a:chOff x="342072" y="1761973"/>
            <a:chExt cx="6245892" cy="6554443"/>
          </a:xfrm>
        </p:grpSpPr>
        <p:sp>
          <p:nvSpPr>
            <p:cNvPr id="9" name="مستطيل 8"/>
            <p:cNvSpPr/>
            <p:nvPr/>
          </p:nvSpPr>
          <p:spPr>
            <a:xfrm>
              <a:off x="342072" y="1761973"/>
              <a:ext cx="6245892" cy="6554443"/>
            </a:xfrm>
            <a:prstGeom prst="rect">
              <a:avLst/>
            </a:prstGeom>
            <a:ln/>
            <a:effectLst>
              <a:glow rad="139700">
                <a:schemeClr val="accent5">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1" anchor="ctr"/>
            <a:lstStyle/>
            <a:p>
              <a:pPr algn="ctr"/>
              <a:endParaRPr lang="ar-KW" dirty="0"/>
            </a:p>
          </p:txBody>
        </p:sp>
        <p:sp>
          <p:nvSpPr>
            <p:cNvPr id="10" name="مستطيل 9"/>
            <p:cNvSpPr/>
            <p:nvPr/>
          </p:nvSpPr>
          <p:spPr>
            <a:xfrm>
              <a:off x="484024" y="1914373"/>
              <a:ext cx="5961988" cy="6258027"/>
            </a:xfrm>
            <a:prstGeom prst="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dirty="0"/>
            </a:p>
          </p:txBody>
        </p:sp>
      </p:grpSp>
      <p:sp>
        <p:nvSpPr>
          <p:cNvPr id="11" name="Text Box 78"/>
          <p:cNvSpPr txBox="1">
            <a:spLocks noChangeArrowheads="1"/>
          </p:cNvSpPr>
          <p:nvPr/>
        </p:nvSpPr>
        <p:spPr bwMode="auto">
          <a:xfrm>
            <a:off x="2400290" y="395536"/>
            <a:ext cx="2057419" cy="521435"/>
          </a:xfrm>
          <a:prstGeom prst="rect">
            <a:avLst/>
          </a:prstGeom>
          <a:noFill/>
          <a:ln w="76200">
            <a:no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algn="ctr"/>
            <a:r>
              <a:rPr lang="ar-KW" sz="2200" b="1" dirty="0">
                <a:latin typeface="Monotype Koufi" pitchFamily="2" charset="-78"/>
                <a:ea typeface="Monotype Koufi" pitchFamily="2" charset="-78"/>
                <a:cs typeface="Monotype Koufi" pitchFamily="2" charset="-78"/>
              </a:rPr>
              <a:t>المهارات الحركية للمستوى الثاني</a:t>
            </a:r>
            <a:endParaRPr lang="en-US" sz="2200" dirty="0">
              <a:ea typeface="Monotype Koufi" pitchFamily="2" charset="-78"/>
              <a:cs typeface="Monotype Koufi" pitchFamily="2" charset="-78"/>
            </a:endParaRPr>
          </a:p>
        </p:txBody>
      </p:sp>
      <p:graphicFrame>
        <p:nvGraphicFramePr>
          <p:cNvPr id="12" name="جدول 11"/>
          <p:cNvGraphicFramePr>
            <a:graphicFrameLocks noGrp="1"/>
          </p:cNvGraphicFramePr>
          <p:nvPr>
            <p:extLst>
              <p:ext uri="{D42A27DB-BD31-4B8C-83A1-F6EECF244321}">
                <p14:modId xmlns:p14="http://schemas.microsoft.com/office/powerpoint/2010/main" val="392627019"/>
              </p:ext>
            </p:extLst>
          </p:nvPr>
        </p:nvGraphicFramePr>
        <p:xfrm>
          <a:off x="459211" y="1932138"/>
          <a:ext cx="5832649" cy="6366182"/>
        </p:xfrm>
        <a:graphic>
          <a:graphicData uri="http://schemas.openxmlformats.org/drawingml/2006/table">
            <a:tbl>
              <a:tblPr firstRow="1" firstCol="1" bandRow="1">
                <a:tableStyleId>{E8B1032C-EA38-4F05-BA0D-38AFFFC7BED3}</a:tableStyleId>
              </a:tblPr>
              <a:tblGrid>
                <a:gridCol w="1653837">
                  <a:extLst>
                    <a:ext uri="{9D8B030D-6E8A-4147-A177-3AD203B41FA5}">
                      <a16:colId xmlns:a16="http://schemas.microsoft.com/office/drawing/2014/main" val="20000"/>
                    </a:ext>
                  </a:extLst>
                </a:gridCol>
                <a:gridCol w="931005">
                  <a:extLst>
                    <a:ext uri="{9D8B030D-6E8A-4147-A177-3AD203B41FA5}">
                      <a16:colId xmlns:a16="http://schemas.microsoft.com/office/drawing/2014/main" val="20001"/>
                    </a:ext>
                  </a:extLst>
                </a:gridCol>
                <a:gridCol w="931005">
                  <a:extLst>
                    <a:ext uri="{9D8B030D-6E8A-4147-A177-3AD203B41FA5}">
                      <a16:colId xmlns:a16="http://schemas.microsoft.com/office/drawing/2014/main" val="20002"/>
                    </a:ext>
                  </a:extLst>
                </a:gridCol>
                <a:gridCol w="856305">
                  <a:extLst>
                    <a:ext uri="{9D8B030D-6E8A-4147-A177-3AD203B41FA5}">
                      <a16:colId xmlns:a16="http://schemas.microsoft.com/office/drawing/2014/main" val="20003"/>
                    </a:ext>
                  </a:extLst>
                </a:gridCol>
                <a:gridCol w="1166091">
                  <a:extLst>
                    <a:ext uri="{9D8B030D-6E8A-4147-A177-3AD203B41FA5}">
                      <a16:colId xmlns:a16="http://schemas.microsoft.com/office/drawing/2014/main" val="20004"/>
                    </a:ext>
                  </a:extLst>
                </a:gridCol>
                <a:gridCol w="294406">
                  <a:extLst>
                    <a:ext uri="{9D8B030D-6E8A-4147-A177-3AD203B41FA5}">
                      <a16:colId xmlns:a16="http://schemas.microsoft.com/office/drawing/2014/main" val="20005"/>
                    </a:ext>
                  </a:extLst>
                </a:gridCol>
              </a:tblGrid>
              <a:tr h="288032">
                <a:tc rowSpan="3">
                  <a:txBody>
                    <a:bodyPr/>
                    <a:lstStyle/>
                    <a:p>
                      <a:pPr algn="ctr">
                        <a:lnSpc>
                          <a:spcPct val="115000"/>
                        </a:lnSpc>
                        <a:spcAft>
                          <a:spcPts val="0"/>
                        </a:spcAft>
                      </a:pPr>
                      <a:endParaRPr lang="ar-KW" sz="1050" dirty="0">
                        <a:solidFill>
                          <a:srgbClr val="800000"/>
                        </a:solidFill>
                        <a:effectLst/>
                        <a:cs typeface="PT Bold Heading" pitchFamily="2" charset="-78"/>
                      </a:endParaRPr>
                    </a:p>
                    <a:p>
                      <a:pPr algn="ctr">
                        <a:lnSpc>
                          <a:spcPct val="115000"/>
                        </a:lnSpc>
                        <a:spcAft>
                          <a:spcPts val="0"/>
                        </a:spcAft>
                      </a:pPr>
                      <a:endParaRPr lang="ar-KW" sz="1050" dirty="0">
                        <a:solidFill>
                          <a:srgbClr val="800000"/>
                        </a:solidFill>
                        <a:effectLst/>
                        <a:cs typeface="PT Bold Heading" pitchFamily="2" charset="-78"/>
                      </a:endParaRPr>
                    </a:p>
                    <a:p>
                      <a:pPr algn="ctr">
                        <a:lnSpc>
                          <a:spcPct val="115000"/>
                        </a:lnSpc>
                        <a:spcAft>
                          <a:spcPts val="0"/>
                        </a:spcAft>
                      </a:pPr>
                      <a:r>
                        <a:rPr lang="ar-KW" sz="1050" dirty="0">
                          <a:solidFill>
                            <a:srgbClr val="800000"/>
                          </a:solidFill>
                          <a:effectLst/>
                          <a:cs typeface="PT Bold Heading" pitchFamily="2" charset="-78"/>
                        </a:rPr>
                        <a:t>الأدوات الحركية المقترحة</a:t>
                      </a:r>
                      <a:endParaRPr lang="en-US" sz="700" dirty="0">
                        <a:solidFill>
                          <a:srgbClr val="800000"/>
                        </a:solidFill>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gridSpan="3">
                  <a:txBody>
                    <a:bodyPr/>
                    <a:lstStyle/>
                    <a:p>
                      <a:pPr algn="ctr">
                        <a:lnSpc>
                          <a:spcPct val="115000"/>
                        </a:lnSpc>
                        <a:spcAft>
                          <a:spcPts val="0"/>
                        </a:spcAft>
                      </a:pPr>
                      <a:r>
                        <a:rPr lang="ar-KW" sz="1100" dirty="0">
                          <a:solidFill>
                            <a:srgbClr val="800000"/>
                          </a:solidFill>
                          <a:effectLst/>
                          <a:cs typeface="PT Bold Heading" pitchFamily="2" charset="-78"/>
                        </a:rPr>
                        <a:t>المهارات الحركية</a:t>
                      </a:r>
                      <a:endParaRPr lang="en-US" sz="1100" dirty="0">
                        <a:solidFill>
                          <a:srgbClr val="800000"/>
                        </a:solidFill>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hMerge="1">
                  <a:txBody>
                    <a:bodyPr/>
                    <a:lstStyle/>
                    <a:p>
                      <a:pPr rtl="1"/>
                      <a:endParaRPr lang="ar-KW"/>
                    </a:p>
                  </a:txBody>
                  <a:tcPr/>
                </a:tc>
                <a:tc hMerge="1">
                  <a:txBody>
                    <a:bodyPr/>
                    <a:lstStyle/>
                    <a:p>
                      <a:pPr rtl="1"/>
                      <a:endParaRPr lang="ar-KW"/>
                    </a:p>
                  </a:txBody>
                  <a:tcPr/>
                </a:tc>
                <a:tc rowSpan="3">
                  <a:txBody>
                    <a:bodyPr/>
                    <a:lstStyle/>
                    <a:p>
                      <a:pPr marL="0" marR="0" indent="0" algn="ctr" defTabSz="914400" rtl="1" eaLnBrk="1" fontAlgn="auto" latinLnBrk="0" hangingPunct="1">
                        <a:lnSpc>
                          <a:spcPct val="115000"/>
                        </a:lnSpc>
                        <a:spcBef>
                          <a:spcPts val="0"/>
                        </a:spcBef>
                        <a:spcAft>
                          <a:spcPts val="0"/>
                        </a:spcAft>
                        <a:buClrTx/>
                        <a:buSzTx/>
                        <a:buFontTx/>
                        <a:buNone/>
                        <a:tabLst/>
                        <a:defRPr/>
                      </a:pPr>
                      <a:endParaRPr lang="ar-KW" sz="1050" dirty="0">
                        <a:solidFill>
                          <a:srgbClr val="800000"/>
                        </a:solidFill>
                        <a:effectLst/>
                        <a:cs typeface="PT Bold Heading" pitchFamily="2" charset="-78"/>
                      </a:endParaRPr>
                    </a:p>
                    <a:p>
                      <a:pPr marL="0" marR="0" indent="0" algn="ctr" defTabSz="914400" rtl="1" eaLnBrk="1" fontAlgn="auto" latinLnBrk="0" hangingPunct="1">
                        <a:lnSpc>
                          <a:spcPct val="115000"/>
                        </a:lnSpc>
                        <a:spcBef>
                          <a:spcPts val="0"/>
                        </a:spcBef>
                        <a:spcAft>
                          <a:spcPts val="0"/>
                        </a:spcAft>
                        <a:buClrTx/>
                        <a:buSzTx/>
                        <a:buFontTx/>
                        <a:buNone/>
                        <a:tabLst/>
                        <a:defRPr/>
                      </a:pPr>
                      <a:endParaRPr lang="ar-KW" sz="1050" dirty="0">
                        <a:solidFill>
                          <a:srgbClr val="800000"/>
                        </a:solidFill>
                        <a:effectLst/>
                        <a:cs typeface="PT Bold Heading" pitchFamily="2" charset="-78"/>
                      </a:endParaRPr>
                    </a:p>
                    <a:p>
                      <a:pPr marL="0" marR="0" indent="0" algn="ctr" defTabSz="914400" rtl="1" eaLnBrk="1" fontAlgn="auto" latinLnBrk="0" hangingPunct="1">
                        <a:lnSpc>
                          <a:spcPct val="115000"/>
                        </a:lnSpc>
                        <a:spcBef>
                          <a:spcPts val="0"/>
                        </a:spcBef>
                        <a:spcAft>
                          <a:spcPts val="0"/>
                        </a:spcAft>
                        <a:buClrTx/>
                        <a:buSzTx/>
                        <a:buFontTx/>
                        <a:buNone/>
                        <a:tabLst/>
                        <a:defRPr/>
                      </a:pPr>
                      <a:r>
                        <a:rPr lang="ar-KW" sz="1050" dirty="0">
                          <a:solidFill>
                            <a:srgbClr val="800000"/>
                          </a:solidFill>
                          <a:effectLst/>
                          <a:cs typeface="PT Bold Heading" pitchFamily="2" charset="-78"/>
                        </a:rPr>
                        <a:t>الخبرات التربوية</a:t>
                      </a:r>
                      <a:endParaRPr lang="en-US" sz="600" dirty="0">
                        <a:solidFill>
                          <a:srgbClr val="800000"/>
                        </a:solidFill>
                        <a:effectLst/>
                        <a:latin typeface="+mn-lt"/>
                        <a:ea typeface="Calibri"/>
                        <a:cs typeface="PT Bold Heading" pitchFamily="2" charset="-78"/>
                      </a:endParaRPr>
                    </a:p>
                    <a:p>
                      <a:pPr algn="ctr">
                        <a:lnSpc>
                          <a:spcPct val="115000"/>
                        </a:lnSpc>
                        <a:spcAft>
                          <a:spcPts val="0"/>
                        </a:spcAft>
                      </a:pPr>
                      <a:endParaRPr lang="en-US" sz="105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rowSpan="2">
                  <a:txBody>
                    <a:bodyPr/>
                    <a:lstStyle/>
                    <a:p>
                      <a:pPr algn="ctr">
                        <a:lnSpc>
                          <a:spcPct val="115000"/>
                        </a:lnSpc>
                        <a:spcAft>
                          <a:spcPts val="0"/>
                        </a:spcAft>
                      </a:pPr>
                      <a:endParaRPr lang="ar-KW" sz="1100" dirty="0">
                        <a:solidFill>
                          <a:srgbClr val="800000"/>
                        </a:solidFill>
                        <a:effectLst/>
                        <a:cs typeface="PT Bold Heading" pitchFamily="2" charset="-78"/>
                      </a:endParaRPr>
                    </a:p>
                    <a:p>
                      <a:pPr algn="ctr">
                        <a:lnSpc>
                          <a:spcPct val="115000"/>
                        </a:lnSpc>
                        <a:spcAft>
                          <a:spcPts val="0"/>
                        </a:spcAft>
                      </a:pPr>
                      <a:r>
                        <a:rPr lang="ar-KW" sz="1100" dirty="0">
                          <a:solidFill>
                            <a:srgbClr val="800000"/>
                          </a:solidFill>
                          <a:effectLst/>
                          <a:latin typeface="Calibri"/>
                          <a:ea typeface="Calibri"/>
                          <a:cs typeface="PT Bold Heading" pitchFamily="2" charset="-78"/>
                        </a:rPr>
                        <a:t>م</a:t>
                      </a:r>
                      <a:endParaRPr lang="en-US" sz="800" dirty="0">
                        <a:solidFill>
                          <a:srgbClr val="800000"/>
                        </a:solidFill>
                        <a:effectLst/>
                        <a:latin typeface="Calibri"/>
                        <a:ea typeface="Calibri"/>
                        <a:cs typeface="PT Bold Heading" pitchFamily="2" charset="-78"/>
                      </a:endParaRPr>
                    </a:p>
                  </a:txBody>
                  <a:tcPr marL="57042" marR="57042"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132592">
                <a:tc vMerge="1">
                  <a:txBody>
                    <a:bodyPr/>
                    <a:lstStyle/>
                    <a:p>
                      <a:pPr rtl="1"/>
                      <a:endParaRPr lang="ar-KW"/>
                    </a:p>
                  </a:txBody>
                  <a:tcPr/>
                </a:tc>
                <a:tc rowSpan="2">
                  <a:txBody>
                    <a:bodyPr/>
                    <a:lstStyle/>
                    <a:p>
                      <a:pPr algn="ctr">
                        <a:lnSpc>
                          <a:spcPct val="115000"/>
                        </a:lnSpc>
                        <a:spcAft>
                          <a:spcPts val="0"/>
                        </a:spcAft>
                      </a:pPr>
                      <a:r>
                        <a:rPr lang="ar-KW" sz="1300" dirty="0">
                          <a:solidFill>
                            <a:srgbClr val="C00000"/>
                          </a:solidFill>
                          <a:effectLst/>
                          <a:cs typeface="PT Bold Heading" pitchFamily="2" charset="-78"/>
                        </a:rPr>
                        <a:t>الأسبوع الثالث</a:t>
                      </a:r>
                      <a:endParaRPr lang="en-US" sz="1300" dirty="0">
                        <a:solidFill>
                          <a:srgbClr val="C00000"/>
                        </a:solidFill>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rowSpan="2">
                  <a:txBody>
                    <a:bodyPr/>
                    <a:lstStyle/>
                    <a:p>
                      <a:pPr algn="ctr">
                        <a:lnSpc>
                          <a:spcPct val="115000"/>
                        </a:lnSpc>
                        <a:spcAft>
                          <a:spcPts val="0"/>
                        </a:spcAft>
                      </a:pPr>
                      <a:r>
                        <a:rPr lang="ar-KW" sz="1200" dirty="0">
                          <a:solidFill>
                            <a:srgbClr val="C00000"/>
                          </a:solidFill>
                          <a:effectLst/>
                          <a:cs typeface="PT Bold Heading" pitchFamily="2" charset="-78"/>
                        </a:rPr>
                        <a:t>الأسبوع الثاني</a:t>
                      </a:r>
                      <a:endParaRPr lang="en-US" sz="1200" dirty="0">
                        <a:solidFill>
                          <a:srgbClr val="C00000"/>
                        </a:solidFill>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rowSpan="2">
                  <a:txBody>
                    <a:bodyPr/>
                    <a:lstStyle/>
                    <a:p>
                      <a:pPr algn="ctr">
                        <a:lnSpc>
                          <a:spcPct val="115000"/>
                        </a:lnSpc>
                        <a:spcAft>
                          <a:spcPts val="0"/>
                        </a:spcAft>
                      </a:pPr>
                      <a:r>
                        <a:rPr lang="ar-KW" sz="1200" dirty="0">
                          <a:solidFill>
                            <a:srgbClr val="C00000"/>
                          </a:solidFill>
                          <a:effectLst/>
                          <a:cs typeface="PT Bold Heading" pitchFamily="2" charset="-78"/>
                        </a:rPr>
                        <a:t>الأسبوع الأول</a:t>
                      </a:r>
                      <a:endParaRPr lang="en-US" sz="1200" dirty="0">
                        <a:solidFill>
                          <a:srgbClr val="C00000"/>
                        </a:solidFill>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vMerge="1">
                  <a:txBody>
                    <a:bodyPr/>
                    <a:lstStyle/>
                    <a:p>
                      <a:pPr rtl="1"/>
                      <a:endParaRPr lang="ar-KW"/>
                    </a:p>
                  </a:txBody>
                  <a:tcPr/>
                </a:tc>
                <a:tc vMerge="1">
                  <a:txBody>
                    <a:bodyPr/>
                    <a:lstStyle/>
                    <a:p>
                      <a:pPr rtl="1"/>
                      <a:endParaRPr lang="ar-KW"/>
                    </a:p>
                  </a:txBody>
                  <a:tcPr/>
                </a:tc>
                <a:extLst>
                  <a:ext uri="{0D108BD9-81ED-4DB2-BD59-A6C34878D82A}">
                    <a16:rowId xmlns:a16="http://schemas.microsoft.com/office/drawing/2014/main" val="10001"/>
                  </a:ext>
                </a:extLst>
              </a:tr>
              <a:tr h="374901">
                <a:tc vMerge="1">
                  <a:txBody>
                    <a:bodyPr/>
                    <a:lstStyle/>
                    <a:p>
                      <a:pPr rtl="1"/>
                      <a:endParaRPr lang="ar-KW"/>
                    </a:p>
                  </a:txBody>
                  <a:tcPr/>
                </a:tc>
                <a:tc vMerge="1">
                  <a:txBody>
                    <a:bodyPr/>
                    <a:lstStyle/>
                    <a:p>
                      <a:pPr algn="ctr">
                        <a:lnSpc>
                          <a:spcPct val="115000"/>
                        </a:lnSpc>
                        <a:spcAft>
                          <a:spcPts val="0"/>
                        </a:spcAft>
                      </a:pPr>
                      <a:endParaRPr lang="en-US" sz="10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vMerge="1">
                  <a:txBody>
                    <a:bodyPr/>
                    <a:lstStyle/>
                    <a:p>
                      <a:pPr algn="ctr">
                        <a:lnSpc>
                          <a:spcPct val="115000"/>
                        </a:lnSpc>
                        <a:spcAft>
                          <a:spcPts val="0"/>
                        </a:spcAft>
                      </a:pPr>
                      <a:endParaRPr lang="en-US" sz="10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vMerge="1">
                  <a:txBody>
                    <a:bodyPr/>
                    <a:lstStyle/>
                    <a:p>
                      <a:pPr algn="ctr">
                        <a:lnSpc>
                          <a:spcPct val="115000"/>
                        </a:lnSpc>
                        <a:spcAft>
                          <a:spcPts val="0"/>
                        </a:spcAft>
                      </a:pPr>
                      <a:endParaRPr lang="en-US" sz="10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vMerge="1">
                  <a:txBody>
                    <a:bodyPr/>
                    <a:lstStyle/>
                    <a:p>
                      <a:pPr rtl="1"/>
                      <a:endParaRPr lang="ar-KW"/>
                    </a:p>
                  </a:txBody>
                  <a:tcPr/>
                </a:tc>
                <a:tc>
                  <a:txBody>
                    <a:bodyPr/>
                    <a:lstStyle/>
                    <a:p>
                      <a:pPr algn="ctr" rtl="1"/>
                      <a:endParaRPr lang="ar-KW" sz="1600" dirty="0"/>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224592">
                <a:tc>
                  <a:txBody>
                    <a:bodyPr/>
                    <a:lstStyle/>
                    <a:p>
                      <a:pPr algn="justLow">
                        <a:lnSpc>
                          <a:spcPct val="115000"/>
                        </a:lnSpc>
                        <a:spcAft>
                          <a:spcPts val="0"/>
                        </a:spcAft>
                      </a:pPr>
                      <a:r>
                        <a:rPr lang="ar-KW" sz="1050" dirty="0">
                          <a:effectLst/>
                          <a:cs typeface="PT Bold Heading" pitchFamily="2" charset="-78"/>
                        </a:rPr>
                        <a:t>      الحبل – الأقماع</a:t>
                      </a:r>
                      <a:endParaRPr lang="en-US" sz="7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en-US" sz="1400">
                          <a:effectLst/>
                          <a:cs typeface="PT Bold Heading" pitchFamily="2" charset="-78"/>
                        </a:rPr>
                        <a:t> </a:t>
                      </a:r>
                      <a:endParaRPr lang="en-US" sz="10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200">
                          <a:effectLst/>
                          <a:cs typeface="PT Bold Heading" pitchFamily="2" charset="-78"/>
                        </a:rPr>
                        <a:t>الجري</a:t>
                      </a:r>
                      <a:endParaRPr lang="en-US" sz="9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200">
                          <a:effectLst/>
                          <a:cs typeface="PT Bold Heading" pitchFamily="2" charset="-78"/>
                        </a:rPr>
                        <a:t>المشي</a:t>
                      </a:r>
                      <a:endParaRPr lang="en-US" sz="9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dirty="0">
                          <a:effectLst/>
                          <a:cs typeface="PT Bold Heading" pitchFamily="2" charset="-78"/>
                        </a:rPr>
                        <a:t>الحاسوب في روضتي</a:t>
                      </a:r>
                      <a:endParaRPr lang="en-US" sz="8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rtl="0">
                        <a:lnSpc>
                          <a:spcPct val="115000"/>
                        </a:lnSpc>
                        <a:spcAft>
                          <a:spcPts val="0"/>
                        </a:spcAft>
                      </a:pPr>
                      <a:r>
                        <a:rPr lang="ar-SA" sz="800" dirty="0">
                          <a:effectLst/>
                          <a:latin typeface="Calibri"/>
                          <a:ea typeface="Calibri"/>
                          <a:cs typeface="PT Bold Heading" pitchFamily="2" charset="-78"/>
                        </a:rPr>
                        <a:t>1-</a:t>
                      </a:r>
                      <a:endParaRPr lang="en-US" sz="800" dirty="0">
                        <a:effectLst/>
                        <a:latin typeface="Calibri"/>
                        <a:ea typeface="Calibri"/>
                        <a:cs typeface="PT Bold Heading" pitchFamily="2" charset="-78"/>
                      </a:endParaRPr>
                    </a:p>
                  </a:txBody>
                  <a:tcPr marL="57042" marR="57042"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49183">
                <a:tc>
                  <a:txBody>
                    <a:bodyPr/>
                    <a:lstStyle/>
                    <a:p>
                      <a:pPr algn="justLow">
                        <a:lnSpc>
                          <a:spcPct val="115000"/>
                        </a:lnSpc>
                        <a:spcAft>
                          <a:spcPts val="0"/>
                        </a:spcAft>
                      </a:pPr>
                      <a:r>
                        <a:rPr lang="ar-KW" sz="1050" dirty="0">
                          <a:effectLst/>
                          <a:cs typeface="PT Bold Heading" pitchFamily="2" charset="-78"/>
                        </a:rPr>
                        <a:t>الأقماع- الحواجز من صندوق الحركية الشامل</a:t>
                      </a:r>
                      <a:endParaRPr lang="en-US" sz="7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en-US" sz="1400">
                          <a:effectLst/>
                          <a:cs typeface="PT Bold Heading" pitchFamily="2" charset="-78"/>
                        </a:rPr>
                        <a:t> </a:t>
                      </a:r>
                      <a:endParaRPr lang="en-US" sz="10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200">
                          <a:effectLst/>
                          <a:cs typeface="PT Bold Heading" pitchFamily="2" charset="-78"/>
                        </a:rPr>
                        <a:t>الجري</a:t>
                      </a:r>
                      <a:endParaRPr lang="en-US" sz="9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200">
                          <a:effectLst/>
                          <a:cs typeface="PT Bold Heading" pitchFamily="2" charset="-78"/>
                        </a:rPr>
                        <a:t>المشي</a:t>
                      </a:r>
                      <a:endParaRPr lang="en-US" sz="9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dirty="0">
                          <a:effectLst/>
                          <a:cs typeface="PT Bold Heading" pitchFamily="2" charset="-78"/>
                        </a:rPr>
                        <a:t>أنا الإنسان</a:t>
                      </a:r>
                      <a:endParaRPr lang="en-US" sz="8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rtl="0">
                        <a:lnSpc>
                          <a:spcPct val="115000"/>
                        </a:lnSpc>
                        <a:spcAft>
                          <a:spcPts val="0"/>
                        </a:spcAft>
                      </a:pPr>
                      <a:r>
                        <a:rPr lang="ar-KW" sz="800" dirty="0">
                          <a:effectLst/>
                          <a:latin typeface="Calibri"/>
                          <a:ea typeface="Calibri"/>
                          <a:cs typeface="PT Bold Heading" pitchFamily="2" charset="-78"/>
                        </a:rPr>
                        <a:t>2-</a:t>
                      </a:r>
                      <a:endParaRPr lang="en-US" sz="800" dirty="0">
                        <a:effectLst/>
                        <a:latin typeface="Calibri"/>
                        <a:ea typeface="Calibri"/>
                        <a:cs typeface="PT Bold Heading" pitchFamily="2" charset="-78"/>
                      </a:endParaRPr>
                    </a:p>
                  </a:txBody>
                  <a:tcPr marL="57042" marR="57042"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49183">
                <a:tc>
                  <a:txBody>
                    <a:bodyPr/>
                    <a:lstStyle/>
                    <a:p>
                      <a:pPr marL="0" marR="0" indent="0" algn="justLow" defTabSz="914400" rtl="1" eaLnBrk="1" fontAlgn="auto" latinLnBrk="0" hangingPunct="1">
                        <a:lnSpc>
                          <a:spcPct val="115000"/>
                        </a:lnSpc>
                        <a:spcBef>
                          <a:spcPts val="0"/>
                        </a:spcBef>
                        <a:spcAft>
                          <a:spcPts val="0"/>
                        </a:spcAft>
                        <a:buClrTx/>
                        <a:buSzTx/>
                        <a:buFontTx/>
                        <a:buNone/>
                        <a:tabLst/>
                        <a:defRPr/>
                      </a:pPr>
                      <a:r>
                        <a:rPr lang="ar-KW" sz="900" dirty="0">
                          <a:effectLst/>
                          <a:cs typeface="PT Bold Heading" pitchFamily="2" charset="-78"/>
                        </a:rPr>
                        <a:t>أطواق صغيرة من لعبة فليبر– الباراشوت- </a:t>
                      </a:r>
                      <a:r>
                        <a:rPr lang="ar-KW" sz="900" dirty="0" err="1">
                          <a:effectLst/>
                          <a:cs typeface="PT Bold Heading" pitchFamily="2" charset="-78"/>
                        </a:rPr>
                        <a:t>كراكيش</a:t>
                      </a:r>
                      <a:r>
                        <a:rPr lang="ar-KW" sz="900" dirty="0">
                          <a:effectLst/>
                          <a:cs typeface="PT Bold Heading" pitchFamily="2" charset="-78"/>
                        </a:rPr>
                        <a:t> -بيضة التوازن-مكعبات بلاستيكية للتوازن</a:t>
                      </a:r>
                      <a:endParaRPr lang="en-US" sz="900" dirty="0">
                        <a:effectLst/>
                        <a:latin typeface="+mn-lt"/>
                        <a:ea typeface="Calibri"/>
                        <a:cs typeface="PT Bold Heading" pitchFamily="2" charset="-78"/>
                      </a:endParaRPr>
                    </a:p>
                    <a:p>
                      <a:pPr algn="justLow">
                        <a:lnSpc>
                          <a:spcPct val="115000"/>
                        </a:lnSpc>
                        <a:spcAft>
                          <a:spcPts val="0"/>
                        </a:spcAft>
                      </a:pPr>
                      <a:endParaRPr lang="en-US" sz="9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en-US" sz="1400">
                          <a:effectLst/>
                          <a:cs typeface="PT Bold Heading" pitchFamily="2" charset="-78"/>
                        </a:rPr>
                        <a:t> </a:t>
                      </a:r>
                      <a:endParaRPr lang="en-US" sz="10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marL="0" marR="0" indent="0" algn="ctr" defTabSz="914400" rtl="1" eaLnBrk="1" fontAlgn="auto" latinLnBrk="0" hangingPunct="1">
                        <a:lnSpc>
                          <a:spcPct val="115000"/>
                        </a:lnSpc>
                        <a:spcBef>
                          <a:spcPts val="0"/>
                        </a:spcBef>
                        <a:spcAft>
                          <a:spcPts val="0"/>
                        </a:spcAft>
                        <a:buClrTx/>
                        <a:buSzTx/>
                        <a:buFontTx/>
                        <a:buNone/>
                        <a:tabLst/>
                        <a:defRPr/>
                      </a:pPr>
                      <a:r>
                        <a:rPr lang="ar-KW" sz="1050" dirty="0">
                          <a:effectLst/>
                          <a:cs typeface="PT Bold Heading" pitchFamily="2" charset="-78"/>
                        </a:rPr>
                        <a:t>الاتزان و</a:t>
                      </a:r>
                      <a:endParaRPr lang="en-US" sz="1050" dirty="0">
                        <a:effectLst/>
                        <a:latin typeface="+mn-lt"/>
                        <a:ea typeface="Calibri"/>
                        <a:cs typeface="PT Bold Heading" pitchFamily="2" charset="-78"/>
                      </a:endParaRPr>
                    </a:p>
                    <a:p>
                      <a:pPr marL="0" marR="0" indent="0" algn="ctr" defTabSz="914400" rtl="1" eaLnBrk="1" fontAlgn="auto" latinLnBrk="0" hangingPunct="1">
                        <a:lnSpc>
                          <a:spcPct val="115000"/>
                        </a:lnSpc>
                        <a:spcBef>
                          <a:spcPts val="0"/>
                        </a:spcBef>
                        <a:spcAft>
                          <a:spcPts val="0"/>
                        </a:spcAft>
                        <a:buClrTx/>
                        <a:buSzTx/>
                        <a:buFontTx/>
                        <a:buNone/>
                        <a:tabLst/>
                        <a:defRPr/>
                      </a:pPr>
                      <a:r>
                        <a:rPr lang="ar-KW" sz="1050" dirty="0">
                          <a:effectLst/>
                          <a:cs typeface="PT Bold Heading" pitchFamily="2" charset="-78"/>
                        </a:rPr>
                        <a:t>الارتكاز</a:t>
                      </a:r>
                      <a:endParaRPr lang="en-US" sz="1050" dirty="0">
                        <a:effectLst/>
                        <a:latin typeface="+mn-lt"/>
                        <a:ea typeface="Calibri"/>
                        <a:cs typeface="PT Bold Heading" pitchFamily="2" charset="-78"/>
                      </a:endParaRPr>
                    </a:p>
                    <a:p>
                      <a:pPr algn="ctr">
                        <a:lnSpc>
                          <a:spcPct val="115000"/>
                        </a:lnSpc>
                        <a:spcAft>
                          <a:spcPts val="0"/>
                        </a:spcAft>
                      </a:pPr>
                      <a:endParaRPr lang="en-US" sz="700" dirty="0">
                        <a:effectLst/>
                        <a:latin typeface="+mn-lt"/>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marL="0" marR="0" indent="0" algn="ctr" defTabSz="914400" rtl="1" eaLnBrk="1" fontAlgn="auto" latinLnBrk="0" hangingPunct="1">
                        <a:lnSpc>
                          <a:spcPct val="115000"/>
                        </a:lnSpc>
                        <a:spcBef>
                          <a:spcPts val="0"/>
                        </a:spcBef>
                        <a:spcAft>
                          <a:spcPts val="0"/>
                        </a:spcAft>
                        <a:buClrTx/>
                        <a:buSzTx/>
                        <a:buFontTx/>
                        <a:buNone/>
                        <a:tabLst/>
                        <a:defRPr/>
                      </a:pPr>
                      <a:r>
                        <a:rPr lang="ar-KW" sz="1050" dirty="0">
                          <a:effectLst/>
                          <a:cs typeface="PT Bold Heading" pitchFamily="2" charset="-78"/>
                        </a:rPr>
                        <a:t>مرجحة الذراعين</a:t>
                      </a:r>
                      <a:endParaRPr lang="en-US" sz="1050" dirty="0">
                        <a:effectLst/>
                        <a:latin typeface="+mn-lt"/>
                        <a:ea typeface="Calibri"/>
                        <a:cs typeface="PT Bold Heading" pitchFamily="2" charset="-78"/>
                      </a:endParaRPr>
                    </a:p>
                    <a:p>
                      <a:pPr algn="ctr">
                        <a:lnSpc>
                          <a:spcPct val="115000"/>
                        </a:lnSpc>
                        <a:spcAft>
                          <a:spcPts val="0"/>
                        </a:spcAft>
                      </a:pPr>
                      <a:endParaRPr lang="en-US" sz="700" dirty="0">
                        <a:effectLst/>
                        <a:latin typeface="+mn-lt"/>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a:effectLst/>
                          <a:cs typeface="PT Bold Heading" pitchFamily="2" charset="-78"/>
                        </a:rPr>
                        <a:t>الناس يعملون</a:t>
                      </a:r>
                      <a:endParaRPr lang="en-US" sz="8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rtl="0">
                        <a:lnSpc>
                          <a:spcPct val="115000"/>
                        </a:lnSpc>
                        <a:spcAft>
                          <a:spcPts val="0"/>
                        </a:spcAft>
                      </a:pPr>
                      <a:r>
                        <a:rPr lang="ar-KW" sz="800" dirty="0">
                          <a:effectLst/>
                          <a:latin typeface="Calibri"/>
                          <a:ea typeface="Calibri"/>
                          <a:cs typeface="PT Bold Heading" pitchFamily="2" charset="-78"/>
                        </a:rPr>
                        <a:t>3-</a:t>
                      </a:r>
                      <a:endParaRPr lang="en-US" sz="800" dirty="0">
                        <a:effectLst/>
                        <a:latin typeface="Calibri"/>
                        <a:ea typeface="Calibri"/>
                        <a:cs typeface="PT Bold Heading" pitchFamily="2" charset="-78"/>
                      </a:endParaRPr>
                    </a:p>
                  </a:txBody>
                  <a:tcPr marL="57042" marR="57042"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673775">
                <a:tc>
                  <a:txBody>
                    <a:bodyPr/>
                    <a:lstStyle/>
                    <a:p>
                      <a:pPr algn="justLow">
                        <a:lnSpc>
                          <a:spcPct val="115000"/>
                        </a:lnSpc>
                        <a:spcAft>
                          <a:spcPts val="0"/>
                        </a:spcAft>
                      </a:pPr>
                      <a:r>
                        <a:rPr lang="ar-KW" sz="900" dirty="0">
                          <a:effectLst/>
                          <a:cs typeface="PT Bold Heading" pitchFamily="2" charset="-78"/>
                        </a:rPr>
                        <a:t>الحقيبة الابتكارية -  المقعد</a:t>
                      </a:r>
                      <a:r>
                        <a:rPr lang="ar-KW" sz="900" baseline="0" dirty="0">
                          <a:effectLst/>
                          <a:cs typeface="PT Bold Heading" pitchFamily="2" charset="-78"/>
                        </a:rPr>
                        <a:t> السويدي</a:t>
                      </a:r>
                      <a:endParaRPr lang="en-US" sz="500" dirty="0">
                        <a:effectLst/>
                        <a:latin typeface="+mn-lt"/>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en-US" sz="1400">
                          <a:effectLst/>
                          <a:cs typeface="PT Bold Heading" pitchFamily="2" charset="-78"/>
                        </a:rPr>
                        <a:t> </a:t>
                      </a:r>
                      <a:endParaRPr lang="en-US" sz="10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dirty="0">
                          <a:effectLst/>
                          <a:latin typeface="+mn-lt"/>
                          <a:ea typeface="Calibri"/>
                          <a:cs typeface="PT Bold Heading" pitchFamily="2" charset="-78"/>
                        </a:rPr>
                        <a:t>الوثب عاليا</a:t>
                      </a:r>
                      <a:endParaRPr lang="en-US" sz="1100" dirty="0">
                        <a:effectLst/>
                        <a:latin typeface="+mn-lt"/>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dirty="0">
                          <a:effectLst/>
                          <a:latin typeface="+mn-lt"/>
                          <a:ea typeface="Calibri"/>
                          <a:cs typeface="PT Bold Heading" pitchFamily="2" charset="-78"/>
                        </a:rPr>
                        <a:t>المشي على العارضة</a:t>
                      </a:r>
                      <a:endParaRPr lang="en-US" sz="1100" dirty="0">
                        <a:effectLst/>
                        <a:latin typeface="+mn-lt"/>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a:effectLst/>
                          <a:cs typeface="PT Bold Heading" pitchFamily="2" charset="-78"/>
                        </a:rPr>
                        <a:t>غذائي</a:t>
                      </a:r>
                      <a:endParaRPr lang="en-US" sz="8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rtl="0">
                        <a:lnSpc>
                          <a:spcPct val="115000"/>
                        </a:lnSpc>
                        <a:spcAft>
                          <a:spcPts val="0"/>
                        </a:spcAft>
                      </a:pPr>
                      <a:r>
                        <a:rPr lang="ar-KW" sz="800" dirty="0">
                          <a:effectLst/>
                          <a:latin typeface="Calibri"/>
                          <a:ea typeface="Calibri"/>
                          <a:cs typeface="PT Bold Heading" pitchFamily="2" charset="-78"/>
                        </a:rPr>
                        <a:t>4-</a:t>
                      </a:r>
                      <a:endParaRPr lang="en-US" sz="800" dirty="0">
                        <a:effectLst/>
                        <a:latin typeface="Calibri"/>
                        <a:ea typeface="Calibri"/>
                        <a:cs typeface="PT Bold Heading" pitchFamily="2" charset="-78"/>
                      </a:endParaRPr>
                    </a:p>
                  </a:txBody>
                  <a:tcPr marL="57042" marR="57042"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49183">
                <a:tc>
                  <a:txBody>
                    <a:bodyPr/>
                    <a:lstStyle/>
                    <a:p>
                      <a:pPr algn="justLow">
                        <a:lnSpc>
                          <a:spcPct val="115000"/>
                        </a:lnSpc>
                        <a:spcAft>
                          <a:spcPts val="0"/>
                        </a:spcAft>
                      </a:pPr>
                      <a:r>
                        <a:rPr lang="ar-KW" sz="1000" dirty="0">
                          <a:effectLst/>
                          <a:cs typeface="PT Bold Heading" pitchFamily="2" charset="-78"/>
                        </a:rPr>
                        <a:t>حواجز: صندوق الحركية الشامل-الحقيبة الابتكارية</a:t>
                      </a:r>
                      <a:endParaRPr lang="en-US" sz="6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en-US" sz="1400">
                          <a:effectLst/>
                          <a:cs typeface="PT Bold Heading" pitchFamily="2" charset="-78"/>
                        </a:rPr>
                        <a:t> </a:t>
                      </a:r>
                      <a:endParaRPr lang="en-US" sz="10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dirty="0">
                          <a:effectLst/>
                          <a:cs typeface="PT Bold Heading" pitchFamily="2" charset="-78"/>
                        </a:rPr>
                        <a:t>الوثب إلى</a:t>
                      </a:r>
                      <a:r>
                        <a:rPr lang="ar-KW" sz="1100" baseline="0" dirty="0">
                          <a:effectLst/>
                          <a:cs typeface="PT Bold Heading" pitchFamily="2" charset="-78"/>
                        </a:rPr>
                        <a:t> </a:t>
                      </a:r>
                      <a:r>
                        <a:rPr lang="ar-KW" sz="1100" dirty="0">
                          <a:effectLst/>
                          <a:cs typeface="PT Bold Heading" pitchFamily="2" charset="-78"/>
                        </a:rPr>
                        <a:t>الأمام</a:t>
                      </a:r>
                      <a:endParaRPr lang="en-US" sz="800" dirty="0">
                        <a:effectLst/>
                        <a:latin typeface="+mn-lt"/>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dirty="0">
                          <a:effectLst/>
                          <a:cs typeface="PT Bold Heading" pitchFamily="2" charset="-78"/>
                        </a:rPr>
                        <a:t>الوثب العميق</a:t>
                      </a:r>
                      <a:endParaRPr lang="en-US" sz="800" dirty="0">
                        <a:effectLst/>
                        <a:latin typeface="+mn-lt"/>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a:effectLst/>
                          <a:cs typeface="PT Bold Heading" pitchFamily="2" charset="-78"/>
                        </a:rPr>
                        <a:t>الماء و الهواء</a:t>
                      </a:r>
                      <a:endParaRPr lang="en-US" sz="8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rtl="0">
                        <a:lnSpc>
                          <a:spcPct val="115000"/>
                        </a:lnSpc>
                        <a:spcAft>
                          <a:spcPts val="0"/>
                        </a:spcAft>
                      </a:pPr>
                      <a:r>
                        <a:rPr lang="ar-KW" sz="800" dirty="0">
                          <a:effectLst/>
                          <a:latin typeface="Calibri"/>
                          <a:ea typeface="Calibri"/>
                          <a:cs typeface="PT Bold Heading" pitchFamily="2" charset="-78"/>
                        </a:rPr>
                        <a:t>5-</a:t>
                      </a:r>
                      <a:endParaRPr lang="en-US" sz="800" dirty="0">
                        <a:effectLst/>
                        <a:latin typeface="Calibri"/>
                        <a:ea typeface="Calibri"/>
                        <a:cs typeface="PT Bold Heading" pitchFamily="2" charset="-78"/>
                      </a:endParaRPr>
                    </a:p>
                  </a:txBody>
                  <a:tcPr marL="57042" marR="57042"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224592">
                <a:tc>
                  <a:txBody>
                    <a:bodyPr/>
                    <a:lstStyle/>
                    <a:p>
                      <a:pPr algn="ctr">
                        <a:lnSpc>
                          <a:spcPct val="115000"/>
                        </a:lnSpc>
                        <a:spcAft>
                          <a:spcPts val="0"/>
                        </a:spcAft>
                      </a:pPr>
                      <a:r>
                        <a:rPr lang="ar-KW" sz="1050" dirty="0">
                          <a:effectLst/>
                          <a:cs typeface="PT Bold Heading" pitchFamily="2" charset="-78"/>
                        </a:rPr>
                        <a:t>حواجز – أطواق</a:t>
                      </a:r>
                      <a:endParaRPr lang="en-US" sz="7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en-US" sz="1400">
                          <a:effectLst/>
                          <a:cs typeface="PT Bold Heading" pitchFamily="2" charset="-78"/>
                        </a:rPr>
                        <a:t> </a:t>
                      </a:r>
                      <a:endParaRPr lang="en-US" sz="10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200">
                          <a:effectLst/>
                          <a:cs typeface="PT Bold Heading" pitchFamily="2" charset="-78"/>
                        </a:rPr>
                        <a:t>الحجل</a:t>
                      </a:r>
                      <a:endParaRPr lang="en-US" sz="9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200">
                          <a:effectLst/>
                          <a:cs typeface="PT Bold Heading" pitchFamily="2" charset="-78"/>
                        </a:rPr>
                        <a:t>القفز</a:t>
                      </a:r>
                      <a:endParaRPr lang="en-US" sz="9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a:effectLst/>
                          <a:cs typeface="PT Bold Heading" pitchFamily="2" charset="-78"/>
                        </a:rPr>
                        <a:t>حيوانات و نباتات</a:t>
                      </a:r>
                      <a:endParaRPr lang="en-US" sz="8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rtl="0">
                        <a:lnSpc>
                          <a:spcPct val="115000"/>
                        </a:lnSpc>
                        <a:spcAft>
                          <a:spcPts val="0"/>
                        </a:spcAft>
                      </a:pPr>
                      <a:r>
                        <a:rPr lang="ar-KW" sz="800" dirty="0">
                          <a:effectLst/>
                          <a:latin typeface="Calibri"/>
                          <a:ea typeface="Calibri"/>
                          <a:cs typeface="PT Bold Heading" pitchFamily="2" charset="-78"/>
                        </a:rPr>
                        <a:t>6-</a:t>
                      </a:r>
                      <a:endParaRPr lang="en-US" sz="800" dirty="0">
                        <a:effectLst/>
                        <a:latin typeface="Calibri"/>
                        <a:ea typeface="Calibri"/>
                        <a:cs typeface="PT Bold Heading" pitchFamily="2" charset="-78"/>
                      </a:endParaRPr>
                    </a:p>
                  </a:txBody>
                  <a:tcPr marL="57042" marR="57042"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224592">
                <a:tc gridSpan="4">
                  <a:txBody>
                    <a:bodyPr/>
                    <a:lstStyle/>
                    <a:p>
                      <a:pPr algn="ctr">
                        <a:lnSpc>
                          <a:spcPct val="115000"/>
                        </a:lnSpc>
                        <a:spcAft>
                          <a:spcPts val="0"/>
                        </a:spcAft>
                      </a:pPr>
                      <a:r>
                        <a:rPr lang="ar-KW" sz="1100" dirty="0">
                          <a:solidFill>
                            <a:srgbClr val="800000"/>
                          </a:solidFill>
                          <a:effectLst/>
                          <a:cs typeface="PT Bold Heading" pitchFamily="2" charset="-78"/>
                        </a:rPr>
                        <a:t>مراجعة المهارات</a:t>
                      </a:r>
                      <a:endParaRPr lang="en-US" sz="800" dirty="0">
                        <a:solidFill>
                          <a:srgbClr val="800000"/>
                        </a:solidFill>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hMerge="1">
                  <a:txBody>
                    <a:bodyPr/>
                    <a:lstStyle/>
                    <a:p>
                      <a:pPr rtl="1"/>
                      <a:endParaRPr lang="ar-KW"/>
                    </a:p>
                  </a:txBody>
                  <a:tcPr/>
                </a:tc>
                <a:tc hMerge="1">
                  <a:txBody>
                    <a:bodyPr/>
                    <a:lstStyle/>
                    <a:p>
                      <a:pPr rtl="1"/>
                      <a:endParaRPr lang="ar-KW"/>
                    </a:p>
                  </a:txBody>
                  <a:tcPr/>
                </a:tc>
                <a:tc hMerge="1">
                  <a:txBody>
                    <a:bodyPr/>
                    <a:lstStyle/>
                    <a:p>
                      <a:pPr rtl="1"/>
                      <a:endParaRPr lang="ar-KW"/>
                    </a:p>
                  </a:txBody>
                  <a:tcPr/>
                </a:tc>
                <a:tc>
                  <a:txBody>
                    <a:bodyPr/>
                    <a:lstStyle/>
                    <a:p>
                      <a:pPr algn="ctr">
                        <a:lnSpc>
                          <a:spcPct val="115000"/>
                        </a:lnSpc>
                        <a:spcAft>
                          <a:spcPts val="0"/>
                        </a:spcAft>
                      </a:pPr>
                      <a:r>
                        <a:rPr lang="ar-KW" sz="1100" dirty="0">
                          <a:solidFill>
                            <a:srgbClr val="800000"/>
                          </a:solidFill>
                          <a:effectLst/>
                          <a:cs typeface="PT Bold Heading" pitchFamily="2" charset="-78"/>
                        </a:rPr>
                        <a:t>مراجعة الخبرات</a:t>
                      </a:r>
                      <a:endParaRPr lang="en-US" sz="800" dirty="0">
                        <a:solidFill>
                          <a:srgbClr val="800000"/>
                        </a:solidFill>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rtl="0">
                        <a:lnSpc>
                          <a:spcPct val="115000"/>
                        </a:lnSpc>
                        <a:spcAft>
                          <a:spcPts val="0"/>
                        </a:spcAft>
                      </a:pPr>
                      <a:r>
                        <a:rPr lang="ar-KW" sz="800" dirty="0">
                          <a:effectLst/>
                          <a:latin typeface="Calibri"/>
                          <a:ea typeface="Calibri"/>
                          <a:cs typeface="PT Bold Heading" pitchFamily="2" charset="-78"/>
                        </a:rPr>
                        <a:t>7-</a:t>
                      </a:r>
                      <a:endParaRPr lang="en-US" sz="800" dirty="0">
                        <a:effectLst/>
                        <a:latin typeface="Calibri"/>
                        <a:ea typeface="Calibri"/>
                        <a:cs typeface="PT Bold Heading" pitchFamily="2" charset="-78"/>
                      </a:endParaRPr>
                    </a:p>
                  </a:txBody>
                  <a:tcPr marL="57042" marR="57042"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9"/>
                  </a:ext>
                </a:extLst>
              </a:tr>
              <a:tr h="449183">
                <a:tc>
                  <a:txBody>
                    <a:bodyPr/>
                    <a:lstStyle/>
                    <a:p>
                      <a:pPr algn="justLow">
                        <a:lnSpc>
                          <a:spcPct val="115000"/>
                        </a:lnSpc>
                        <a:spcAft>
                          <a:spcPts val="0"/>
                        </a:spcAft>
                      </a:pPr>
                      <a:r>
                        <a:rPr lang="ar-KW" sz="1000" dirty="0">
                          <a:effectLst/>
                          <a:cs typeface="PT Bold Heading" pitchFamily="2" charset="-78"/>
                        </a:rPr>
                        <a:t>  اطواق مختلفة الأحجام</a:t>
                      </a:r>
                      <a:endParaRPr lang="en-US" sz="6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SA" sz="1200" dirty="0">
                          <a:effectLst/>
                          <a:cs typeface="PT Bold Heading" pitchFamily="2" charset="-78"/>
                        </a:rPr>
                        <a:t>استعمالات الطوق ب</a:t>
                      </a:r>
                      <a:r>
                        <a:rPr lang="ar-KW" sz="1200" dirty="0">
                          <a:effectLst/>
                          <a:cs typeface="PT Bold Heading" pitchFamily="2" charset="-78"/>
                        </a:rPr>
                        <a:t>الجذع</a:t>
                      </a:r>
                      <a:endParaRPr lang="en-US" sz="9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SA" sz="1100" dirty="0">
                          <a:effectLst/>
                          <a:cs typeface="PT Bold Heading" pitchFamily="2" charset="-78"/>
                        </a:rPr>
                        <a:t>استعمالات الطوق </a:t>
                      </a:r>
                      <a:r>
                        <a:rPr lang="ar-KW" sz="1100" dirty="0">
                          <a:effectLst/>
                          <a:cs typeface="PT Bold Heading" pitchFamily="2" charset="-78"/>
                        </a:rPr>
                        <a:t>بالرجل</a:t>
                      </a:r>
                      <a:endParaRPr lang="en-US" sz="8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a:effectLst/>
                          <a:cs typeface="PT Bold Heading" pitchFamily="2" charset="-78"/>
                        </a:rPr>
                        <a:t>استعمالات الطوق باليد</a:t>
                      </a:r>
                      <a:endParaRPr lang="en-US" sz="8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050">
                          <a:effectLst/>
                          <a:cs typeface="PT Bold Heading" pitchFamily="2" charset="-78"/>
                        </a:rPr>
                        <a:t>الفصول الأربعة</a:t>
                      </a:r>
                      <a:endParaRPr lang="en-US" sz="7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rtl="0">
                        <a:lnSpc>
                          <a:spcPct val="115000"/>
                        </a:lnSpc>
                        <a:spcAft>
                          <a:spcPts val="0"/>
                        </a:spcAft>
                      </a:pPr>
                      <a:r>
                        <a:rPr lang="ar-KW" sz="700" dirty="0">
                          <a:effectLst/>
                          <a:latin typeface="Calibri"/>
                          <a:ea typeface="Calibri"/>
                          <a:cs typeface="PT Bold Heading" pitchFamily="2" charset="-78"/>
                        </a:rPr>
                        <a:t>8-</a:t>
                      </a:r>
                      <a:endParaRPr lang="en-US" sz="700" dirty="0">
                        <a:effectLst/>
                        <a:latin typeface="Calibri"/>
                        <a:ea typeface="Calibri"/>
                        <a:cs typeface="PT Bold Heading" pitchFamily="2" charset="-78"/>
                      </a:endParaRPr>
                    </a:p>
                  </a:txBody>
                  <a:tcPr marL="57042" marR="57042"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r h="449183">
                <a:tc>
                  <a:txBody>
                    <a:bodyPr/>
                    <a:lstStyle/>
                    <a:p>
                      <a:pPr algn="justLow">
                        <a:lnSpc>
                          <a:spcPct val="115000"/>
                        </a:lnSpc>
                        <a:spcAft>
                          <a:spcPts val="0"/>
                        </a:spcAft>
                      </a:pPr>
                      <a:r>
                        <a:rPr lang="ar-KW" sz="1050" dirty="0">
                          <a:effectLst/>
                          <a:cs typeface="PT Bold Heading" pitchFamily="2" charset="-78"/>
                        </a:rPr>
                        <a:t>مراتب - أطواق كبيرة -الباراشوت</a:t>
                      </a:r>
                      <a:endParaRPr lang="en-US" sz="7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en-US" sz="1400">
                          <a:effectLst/>
                          <a:cs typeface="PT Bold Heading" pitchFamily="2" charset="-78"/>
                        </a:rPr>
                        <a:t> </a:t>
                      </a:r>
                      <a:endParaRPr lang="en-US" sz="10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200" dirty="0">
                          <a:effectLst/>
                          <a:cs typeface="PT Bold Heading" pitchFamily="2" charset="-78"/>
                        </a:rPr>
                        <a:t>التكور</a:t>
                      </a:r>
                      <a:endParaRPr lang="en-US" sz="9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200">
                          <a:effectLst/>
                          <a:cs typeface="PT Bold Heading" pitchFamily="2" charset="-78"/>
                        </a:rPr>
                        <a:t>الامتداد</a:t>
                      </a:r>
                      <a:endParaRPr lang="en-US" sz="9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a:effectLst/>
                          <a:cs typeface="PT Bold Heading" pitchFamily="2" charset="-78"/>
                        </a:rPr>
                        <a:t>بلدي الكويت</a:t>
                      </a:r>
                      <a:endParaRPr lang="en-US" sz="8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rtl="0">
                        <a:lnSpc>
                          <a:spcPct val="115000"/>
                        </a:lnSpc>
                        <a:spcAft>
                          <a:spcPts val="0"/>
                        </a:spcAft>
                      </a:pPr>
                      <a:r>
                        <a:rPr lang="ar-KW" sz="800" dirty="0">
                          <a:effectLst/>
                          <a:latin typeface="Calibri"/>
                          <a:ea typeface="Calibri"/>
                          <a:cs typeface="PT Bold Heading" pitchFamily="2" charset="-78"/>
                        </a:rPr>
                        <a:t>9-</a:t>
                      </a:r>
                      <a:endParaRPr lang="en-US" sz="800" dirty="0">
                        <a:effectLst/>
                        <a:latin typeface="Calibri"/>
                        <a:ea typeface="Calibri"/>
                        <a:cs typeface="PT Bold Heading" pitchFamily="2" charset="-78"/>
                      </a:endParaRPr>
                    </a:p>
                  </a:txBody>
                  <a:tcPr marL="57042" marR="57042"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11"/>
                  </a:ext>
                </a:extLst>
              </a:tr>
              <a:tr h="224592">
                <a:tc>
                  <a:txBody>
                    <a:bodyPr/>
                    <a:lstStyle/>
                    <a:p>
                      <a:pPr algn="justLow">
                        <a:lnSpc>
                          <a:spcPct val="115000"/>
                        </a:lnSpc>
                        <a:spcAft>
                          <a:spcPts val="0"/>
                        </a:spcAft>
                      </a:pPr>
                      <a:r>
                        <a:rPr lang="ar-KW" sz="1050" dirty="0">
                          <a:effectLst/>
                          <a:cs typeface="PT Bold Heading" pitchFamily="2" charset="-78"/>
                        </a:rPr>
                        <a:t>     كور مختلفة الأحجام</a:t>
                      </a:r>
                      <a:endParaRPr lang="en-US" sz="7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en-US" sz="1400" dirty="0">
                          <a:effectLst/>
                          <a:cs typeface="PT Bold Heading" pitchFamily="2" charset="-78"/>
                        </a:rPr>
                        <a:t> </a:t>
                      </a:r>
                      <a:endParaRPr lang="en-US" sz="10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dirty="0">
                          <a:effectLst/>
                          <a:cs typeface="PT Bold Heading" pitchFamily="2" charset="-78"/>
                        </a:rPr>
                        <a:t>التصويب على</a:t>
                      </a:r>
                      <a:r>
                        <a:rPr lang="ar-KW" sz="1100" baseline="0" dirty="0">
                          <a:effectLst/>
                          <a:cs typeface="PT Bold Heading" pitchFamily="2" charset="-78"/>
                        </a:rPr>
                        <a:t> الهدف</a:t>
                      </a:r>
                      <a:endParaRPr lang="en-US" sz="800" dirty="0">
                        <a:effectLst/>
                        <a:latin typeface="+mn-lt"/>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050" dirty="0">
                          <a:effectLst/>
                          <a:cs typeface="PT Bold Heading" pitchFamily="2" charset="-78"/>
                        </a:rPr>
                        <a:t>رمي ولقف الكرة</a:t>
                      </a:r>
                      <a:endParaRPr lang="en-US" sz="700" dirty="0">
                        <a:effectLst/>
                        <a:latin typeface="+mn-lt"/>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a:effectLst/>
                          <a:cs typeface="PT Bold Heading" pitchFamily="2" charset="-78"/>
                        </a:rPr>
                        <a:t>النفط</a:t>
                      </a:r>
                      <a:endParaRPr lang="en-US" sz="8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rtl="0">
                        <a:lnSpc>
                          <a:spcPct val="115000"/>
                        </a:lnSpc>
                        <a:spcAft>
                          <a:spcPts val="0"/>
                        </a:spcAft>
                      </a:pPr>
                      <a:r>
                        <a:rPr lang="ar-KW" sz="800" dirty="0">
                          <a:effectLst/>
                          <a:latin typeface="Calibri"/>
                          <a:ea typeface="Calibri"/>
                          <a:cs typeface="PT Bold Heading" pitchFamily="2" charset="-78"/>
                        </a:rPr>
                        <a:t>10-</a:t>
                      </a:r>
                      <a:endParaRPr lang="en-US" sz="800" dirty="0">
                        <a:effectLst/>
                        <a:latin typeface="Calibri"/>
                        <a:ea typeface="Calibri"/>
                        <a:cs typeface="PT Bold Heading" pitchFamily="2" charset="-78"/>
                      </a:endParaRPr>
                    </a:p>
                  </a:txBody>
                  <a:tcPr marL="57042" marR="57042"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12"/>
                  </a:ext>
                </a:extLst>
              </a:tr>
              <a:tr h="224592">
                <a:tc>
                  <a:txBody>
                    <a:bodyPr/>
                    <a:lstStyle/>
                    <a:p>
                      <a:pPr algn="justLow">
                        <a:lnSpc>
                          <a:spcPct val="115000"/>
                        </a:lnSpc>
                        <a:spcAft>
                          <a:spcPts val="0"/>
                        </a:spcAft>
                      </a:pPr>
                      <a:r>
                        <a:rPr lang="ar-KW" sz="1050" dirty="0">
                          <a:effectLst/>
                          <a:cs typeface="PT Bold Heading" pitchFamily="2" charset="-78"/>
                        </a:rPr>
                        <a:t>     كرة- الهدف المبتكر</a:t>
                      </a:r>
                      <a:endParaRPr lang="en-US" sz="7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en-US" sz="1400">
                          <a:effectLst/>
                          <a:cs typeface="PT Bold Heading" pitchFamily="2" charset="-78"/>
                        </a:rPr>
                        <a:t> </a:t>
                      </a:r>
                      <a:endParaRPr lang="en-US" sz="10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200">
                          <a:effectLst/>
                          <a:cs typeface="PT Bold Heading" pitchFamily="2" charset="-78"/>
                        </a:rPr>
                        <a:t>الصد</a:t>
                      </a:r>
                      <a:endParaRPr lang="en-US" sz="9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200">
                          <a:effectLst/>
                          <a:cs typeface="PT Bold Heading" pitchFamily="2" charset="-78"/>
                        </a:rPr>
                        <a:t>الركل</a:t>
                      </a:r>
                      <a:endParaRPr lang="en-US" sz="9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a:effectLst/>
                          <a:cs typeface="PT Bold Heading" pitchFamily="2" charset="-78"/>
                        </a:rPr>
                        <a:t>الإسلام ديني</a:t>
                      </a:r>
                      <a:endParaRPr lang="en-US" sz="8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rtl="0">
                        <a:lnSpc>
                          <a:spcPct val="115000"/>
                        </a:lnSpc>
                        <a:spcAft>
                          <a:spcPts val="0"/>
                        </a:spcAft>
                      </a:pPr>
                      <a:r>
                        <a:rPr lang="ar-KW" sz="800" dirty="0">
                          <a:effectLst/>
                          <a:latin typeface="Calibri"/>
                          <a:ea typeface="Calibri"/>
                          <a:cs typeface="PT Bold Heading" pitchFamily="2" charset="-78"/>
                        </a:rPr>
                        <a:t>11-</a:t>
                      </a:r>
                      <a:endParaRPr lang="en-US" sz="800" dirty="0">
                        <a:effectLst/>
                        <a:latin typeface="Calibri"/>
                        <a:ea typeface="Calibri"/>
                        <a:cs typeface="PT Bold Heading" pitchFamily="2" charset="-78"/>
                      </a:endParaRPr>
                    </a:p>
                  </a:txBody>
                  <a:tcPr marL="57042" marR="57042"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13"/>
                  </a:ext>
                </a:extLst>
              </a:tr>
              <a:tr h="449183">
                <a:tc>
                  <a:txBody>
                    <a:bodyPr/>
                    <a:lstStyle/>
                    <a:p>
                      <a:pPr algn="justLow">
                        <a:lnSpc>
                          <a:spcPct val="115000"/>
                        </a:lnSpc>
                        <a:spcAft>
                          <a:spcPts val="0"/>
                        </a:spcAft>
                      </a:pPr>
                      <a:r>
                        <a:rPr lang="ar-KW" sz="1050" dirty="0">
                          <a:effectLst/>
                          <a:cs typeface="PT Bold Heading" pitchFamily="2" charset="-78"/>
                        </a:rPr>
                        <a:t>كرة مختلفة الأحجام - النرد من صندوق الحركية الشامل</a:t>
                      </a:r>
                      <a:endParaRPr lang="en-US" sz="7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en-US" sz="1400">
                          <a:effectLst/>
                          <a:cs typeface="PT Bold Heading" pitchFamily="2" charset="-78"/>
                        </a:rPr>
                        <a:t> </a:t>
                      </a:r>
                      <a:endParaRPr lang="en-US" sz="10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200">
                          <a:effectLst/>
                          <a:cs typeface="PT Bold Heading" pitchFamily="2" charset="-78"/>
                        </a:rPr>
                        <a:t>الدوران</a:t>
                      </a:r>
                      <a:endParaRPr lang="en-US" sz="9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200">
                          <a:effectLst/>
                          <a:cs typeface="PT Bold Heading" pitchFamily="2" charset="-78"/>
                        </a:rPr>
                        <a:t>اللف</a:t>
                      </a:r>
                      <a:endParaRPr lang="en-US" sz="9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dirty="0">
                          <a:effectLst/>
                          <a:cs typeface="PT Bold Heading" pitchFamily="2" charset="-78"/>
                        </a:rPr>
                        <a:t>الاتصالات</a:t>
                      </a:r>
                      <a:endParaRPr lang="en-US" sz="8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rtl="0">
                        <a:lnSpc>
                          <a:spcPct val="115000"/>
                        </a:lnSpc>
                        <a:spcAft>
                          <a:spcPts val="0"/>
                        </a:spcAft>
                      </a:pPr>
                      <a:r>
                        <a:rPr lang="ar-KW" sz="800" dirty="0">
                          <a:effectLst/>
                          <a:latin typeface="Calibri"/>
                          <a:ea typeface="Calibri"/>
                          <a:cs typeface="PT Bold Heading" pitchFamily="2" charset="-78"/>
                        </a:rPr>
                        <a:t>12-</a:t>
                      </a:r>
                      <a:endParaRPr lang="en-US" sz="800" dirty="0">
                        <a:effectLst/>
                        <a:latin typeface="Calibri"/>
                        <a:ea typeface="Calibri"/>
                        <a:cs typeface="PT Bold Heading" pitchFamily="2" charset="-78"/>
                      </a:endParaRPr>
                    </a:p>
                  </a:txBody>
                  <a:tcPr marL="57042" marR="57042"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14"/>
                  </a:ext>
                </a:extLst>
              </a:tr>
              <a:tr h="449183">
                <a:tc>
                  <a:txBody>
                    <a:bodyPr/>
                    <a:lstStyle/>
                    <a:p>
                      <a:pPr algn="justLow">
                        <a:lnSpc>
                          <a:spcPct val="115000"/>
                        </a:lnSpc>
                        <a:spcAft>
                          <a:spcPts val="0"/>
                        </a:spcAft>
                      </a:pPr>
                      <a:r>
                        <a:rPr lang="ar-KW" sz="1050" dirty="0">
                          <a:effectLst/>
                          <a:cs typeface="PT Bold Heading" pitchFamily="2" charset="-78"/>
                        </a:rPr>
                        <a:t>مراتب – كور مختلفة الحجم-أقماع-حواجز</a:t>
                      </a:r>
                      <a:endParaRPr lang="en-US" sz="7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en-US" sz="1400">
                          <a:effectLst/>
                          <a:cs typeface="PT Bold Heading" pitchFamily="2" charset="-78"/>
                        </a:rPr>
                        <a:t> </a:t>
                      </a:r>
                      <a:endParaRPr lang="en-US" sz="10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SA" sz="1200">
                          <a:effectLst/>
                          <a:cs typeface="PT Bold Heading" pitchFamily="2" charset="-78"/>
                        </a:rPr>
                        <a:t>دحرجة الكرة</a:t>
                      </a:r>
                      <a:endParaRPr lang="en-US" sz="9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SA" sz="1200">
                          <a:effectLst/>
                          <a:cs typeface="PT Bold Heading" pitchFamily="2" charset="-78"/>
                        </a:rPr>
                        <a:t>الزحف</a:t>
                      </a:r>
                      <a:endParaRPr lang="en-US" sz="90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a:lnSpc>
                          <a:spcPct val="115000"/>
                        </a:lnSpc>
                        <a:spcAft>
                          <a:spcPts val="0"/>
                        </a:spcAft>
                      </a:pPr>
                      <a:r>
                        <a:rPr lang="ar-KW" sz="1100" dirty="0">
                          <a:effectLst/>
                          <a:cs typeface="PT Bold Heading" pitchFamily="2" charset="-78"/>
                        </a:rPr>
                        <a:t>البحر</a:t>
                      </a:r>
                      <a:endParaRPr lang="en-US" sz="8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rtl="0">
                        <a:lnSpc>
                          <a:spcPct val="115000"/>
                        </a:lnSpc>
                        <a:spcAft>
                          <a:spcPts val="0"/>
                        </a:spcAft>
                      </a:pPr>
                      <a:r>
                        <a:rPr lang="ar-KW" sz="800" dirty="0">
                          <a:effectLst/>
                          <a:latin typeface="Calibri"/>
                          <a:ea typeface="Calibri"/>
                          <a:cs typeface="PT Bold Heading" pitchFamily="2" charset="-78"/>
                        </a:rPr>
                        <a:t>13-</a:t>
                      </a:r>
                      <a:endParaRPr lang="en-US" sz="800" dirty="0">
                        <a:effectLst/>
                        <a:latin typeface="Calibri"/>
                        <a:ea typeface="Calibri"/>
                        <a:cs typeface="PT Bold Heading" pitchFamily="2" charset="-78"/>
                      </a:endParaRPr>
                    </a:p>
                  </a:txBody>
                  <a:tcPr marL="57042" marR="57042"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15"/>
                  </a:ext>
                </a:extLst>
              </a:tr>
              <a:tr h="224592">
                <a:tc gridSpan="4">
                  <a:txBody>
                    <a:bodyPr/>
                    <a:lstStyle/>
                    <a:p>
                      <a:pPr algn="ctr">
                        <a:lnSpc>
                          <a:spcPct val="115000"/>
                        </a:lnSpc>
                        <a:spcAft>
                          <a:spcPts val="0"/>
                        </a:spcAft>
                      </a:pPr>
                      <a:r>
                        <a:rPr lang="ar-KW" sz="1100" dirty="0">
                          <a:effectLst/>
                          <a:cs typeface="PT Bold Heading" pitchFamily="2" charset="-78"/>
                        </a:rPr>
                        <a:t>مراجعة المهارات</a:t>
                      </a:r>
                      <a:endParaRPr lang="en-US" sz="8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hMerge="1">
                  <a:txBody>
                    <a:bodyPr/>
                    <a:lstStyle/>
                    <a:p>
                      <a:pPr rtl="1"/>
                      <a:endParaRPr lang="ar-KW"/>
                    </a:p>
                  </a:txBody>
                  <a:tcPr/>
                </a:tc>
                <a:tc hMerge="1">
                  <a:txBody>
                    <a:bodyPr/>
                    <a:lstStyle/>
                    <a:p>
                      <a:pPr rtl="1"/>
                      <a:endParaRPr lang="ar-KW"/>
                    </a:p>
                  </a:txBody>
                  <a:tcPr/>
                </a:tc>
                <a:tc hMerge="1">
                  <a:txBody>
                    <a:bodyPr/>
                    <a:lstStyle/>
                    <a:p>
                      <a:pPr rtl="1"/>
                      <a:endParaRPr lang="ar-KW"/>
                    </a:p>
                  </a:txBody>
                  <a:tcPr/>
                </a:tc>
                <a:tc>
                  <a:txBody>
                    <a:bodyPr/>
                    <a:lstStyle/>
                    <a:p>
                      <a:pPr algn="ctr">
                        <a:lnSpc>
                          <a:spcPct val="115000"/>
                        </a:lnSpc>
                        <a:spcAft>
                          <a:spcPts val="0"/>
                        </a:spcAft>
                      </a:pPr>
                      <a:r>
                        <a:rPr lang="ar-KW" sz="1100" dirty="0">
                          <a:effectLst/>
                          <a:cs typeface="PT Bold Heading" pitchFamily="2" charset="-78"/>
                        </a:rPr>
                        <a:t>المدرسة الابتدائية</a:t>
                      </a:r>
                      <a:endParaRPr lang="en-US" sz="800" dirty="0">
                        <a:effectLst/>
                        <a:latin typeface="Calibri"/>
                        <a:ea typeface="Calibri"/>
                        <a:cs typeface="PT Bold Heading" pitchFamily="2" charset="-78"/>
                      </a:endParaRPr>
                    </a:p>
                  </a:txBody>
                  <a:tcPr marL="62774" marR="62774"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lgn="ctr" rtl="0">
                        <a:lnSpc>
                          <a:spcPct val="115000"/>
                        </a:lnSpc>
                        <a:spcAft>
                          <a:spcPts val="0"/>
                        </a:spcAft>
                      </a:pPr>
                      <a:r>
                        <a:rPr lang="ar-KW" sz="800" dirty="0">
                          <a:effectLst/>
                          <a:latin typeface="Calibri"/>
                          <a:ea typeface="Calibri"/>
                          <a:cs typeface="PT Bold Heading" pitchFamily="2" charset="-78"/>
                        </a:rPr>
                        <a:t>14-</a:t>
                      </a:r>
                      <a:endParaRPr lang="en-US" sz="800" dirty="0">
                        <a:effectLst/>
                        <a:latin typeface="Calibri"/>
                        <a:ea typeface="Calibri"/>
                        <a:cs typeface="PT Bold Heading" pitchFamily="2" charset="-78"/>
                      </a:endParaRPr>
                    </a:p>
                  </a:txBody>
                  <a:tcPr marL="57042" marR="57042" marT="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
        <p:nvSpPr>
          <p:cNvPr id="13" name="مستطيل 12"/>
          <p:cNvSpPr/>
          <p:nvPr/>
        </p:nvSpPr>
        <p:spPr>
          <a:xfrm>
            <a:off x="2131797" y="2840436"/>
            <a:ext cx="918447" cy="2570508"/>
          </a:xfrm>
          <a:prstGeom prst="rect">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ar-KW"/>
          </a:p>
        </p:txBody>
      </p:sp>
      <p:sp>
        <p:nvSpPr>
          <p:cNvPr id="15" name="مستطيل 14"/>
          <p:cNvSpPr/>
          <p:nvPr/>
        </p:nvSpPr>
        <p:spPr>
          <a:xfrm>
            <a:off x="2184745" y="6444208"/>
            <a:ext cx="843795" cy="1512168"/>
          </a:xfrm>
          <a:prstGeom prst="rect">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ar-KW"/>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9240" y="2804379"/>
            <a:ext cx="7493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4745" y="6372200"/>
            <a:ext cx="843795"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182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18</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369229" y="190078"/>
            <a:ext cx="6270378" cy="8232523"/>
            <a:chOff x="332656" y="155901"/>
            <a:chExt cx="6270378" cy="8232523"/>
          </a:xfrm>
        </p:grpSpPr>
        <p:grpSp>
          <p:nvGrpSpPr>
            <p:cNvPr id="8" name="مجموعة 7"/>
            <p:cNvGrpSpPr/>
            <p:nvPr/>
          </p:nvGrpSpPr>
          <p:grpSpPr>
            <a:xfrm>
              <a:off x="332656" y="443960"/>
              <a:ext cx="5776192" cy="7944464"/>
              <a:chOff x="404664" y="443960"/>
              <a:chExt cx="5776192" cy="7944464"/>
            </a:xfrm>
          </p:grpSpPr>
          <p:grpSp>
            <p:nvGrpSpPr>
              <p:cNvPr id="30" name="مجموعة 29"/>
              <p:cNvGrpSpPr/>
              <p:nvPr/>
            </p:nvGrpSpPr>
            <p:grpSpPr>
              <a:xfrm>
                <a:off x="404664" y="1475656"/>
                <a:ext cx="5776192" cy="6912768"/>
                <a:chOff x="404664" y="1475656"/>
                <a:chExt cx="5776192" cy="6912768"/>
              </a:xfrm>
            </p:grpSpPr>
            <p:sp>
              <p:nvSpPr>
                <p:cNvPr id="32" name="مستطيل 31"/>
                <p:cNvSpPr/>
                <p:nvPr/>
              </p:nvSpPr>
              <p:spPr>
                <a:xfrm>
                  <a:off x="404664" y="1475656"/>
                  <a:ext cx="5760640" cy="6912768"/>
                </a:xfrm>
                <a:prstGeom prst="rect">
                  <a:avLst/>
                </a:prstGeom>
                <a:solidFill>
                  <a:srgbClr val="FF3399"/>
                </a:solidFill>
                <a:ln>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rtlCol="1" anchor="ctr"/>
                <a:lstStyle/>
                <a:p>
                  <a:pPr algn="ctr"/>
                  <a:endParaRPr lang="ar-KW" dirty="0"/>
                </a:p>
              </p:txBody>
            </p:sp>
            <p:sp>
              <p:nvSpPr>
                <p:cNvPr id="33" name="مستطيل 32"/>
                <p:cNvSpPr/>
                <p:nvPr/>
              </p:nvSpPr>
              <p:spPr>
                <a:xfrm rot="20988424">
                  <a:off x="852264" y="1475656"/>
                  <a:ext cx="5328592" cy="6912768"/>
                </a:xfrm>
                <a:prstGeom prst="rect">
                  <a:avLst/>
                </a:prstGeom>
                <a:solidFill>
                  <a:srgbClr val="FFFF66"/>
                </a:solidFill>
                <a:ln>
                  <a:solidFill>
                    <a:schemeClr val="accent6">
                      <a:lumMod val="50000"/>
                    </a:schemeClr>
                  </a:solidFill>
                </a:ln>
                <a:effectLst>
                  <a:glow rad="139700">
                    <a:schemeClr val="accent6">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dirty="0"/>
                </a:p>
              </p:txBody>
            </p:sp>
            <p:sp>
              <p:nvSpPr>
                <p:cNvPr id="34" name="مستطيل 33"/>
                <p:cNvSpPr/>
                <p:nvPr/>
              </p:nvSpPr>
              <p:spPr>
                <a:xfrm>
                  <a:off x="764704" y="1628056"/>
                  <a:ext cx="5184576" cy="6544344"/>
                </a:xfrm>
                <a:prstGeom prst="rect">
                  <a:avLst/>
                </a:prstGeom>
                <a:ln>
                  <a:solidFill>
                    <a:schemeClr val="accent4">
                      <a:lumMod val="50000"/>
                    </a:schemeClr>
                  </a:solidFill>
                </a:ln>
                <a:effectLst>
                  <a:glow rad="1397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grpSp>
          <p:pic>
            <p:nvPicPr>
              <p:cNvPr id="31" name="Picture 2" descr="C:\Users\froty\Desktop\ملفات جديدة\صور\3345V.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3690"/>
              <a:stretch/>
            </p:blipFill>
            <p:spPr bwMode="auto">
              <a:xfrm rot="8201091">
                <a:off x="1142549" y="443960"/>
                <a:ext cx="1873344" cy="1867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مجموعة 8"/>
            <p:cNvGrpSpPr/>
            <p:nvPr/>
          </p:nvGrpSpPr>
          <p:grpSpPr>
            <a:xfrm>
              <a:off x="692696" y="1907704"/>
              <a:ext cx="5184578" cy="984885"/>
              <a:chOff x="692696" y="1907704"/>
              <a:chExt cx="5184578" cy="984885"/>
            </a:xfrm>
          </p:grpSpPr>
          <p:sp>
            <p:nvSpPr>
              <p:cNvPr id="28" name="مربع نص 27"/>
              <p:cNvSpPr txBox="1"/>
              <p:nvPr/>
            </p:nvSpPr>
            <p:spPr>
              <a:xfrm>
                <a:off x="692696" y="1907704"/>
                <a:ext cx="5184576" cy="984885"/>
              </a:xfrm>
              <a:prstGeom prst="rect">
                <a:avLst/>
              </a:prstGeom>
              <a:noFill/>
            </p:spPr>
            <p:txBody>
              <a:bodyPr wrap="square" rtlCol="1">
                <a:spAutoFit/>
              </a:bodyPr>
              <a:lstStyle/>
              <a:p>
                <a:r>
                  <a:rPr lang="ar-KW" sz="1600" b="1" dirty="0">
                    <a:solidFill>
                      <a:srgbClr val="D60093"/>
                    </a:solidFill>
                    <a:latin typeface="Monotype Koufi" pitchFamily="2" charset="-78"/>
                    <a:ea typeface="Monotype Koufi" pitchFamily="2" charset="-78"/>
                    <a:cs typeface="Monotype Koufi" pitchFamily="2" charset="-78"/>
                  </a:rPr>
                  <a:t>مهارة المشي:</a:t>
                </a:r>
                <a:endParaRPr lang="ar-SA" sz="1600" dirty="0">
                  <a:solidFill>
                    <a:srgbClr val="D60093"/>
                  </a:solidFill>
                  <a:ea typeface="Monotype Koufi" pitchFamily="2" charset="-78"/>
                  <a:cs typeface="Monotype Koufi" pitchFamily="2" charset="-78"/>
                </a:endParaRPr>
              </a:p>
              <a:p>
                <a:endParaRPr lang="ar-SA" sz="1400" b="1" dirty="0">
                  <a:ea typeface="Monotype Koufi" pitchFamily="2" charset="-78"/>
                  <a:cs typeface="Monotype Koufi" pitchFamily="2" charset="-78"/>
                </a:endParaRPr>
              </a:p>
              <a:p>
                <a:pPr algn="just"/>
                <a:r>
                  <a:rPr lang="ar-SA" sz="1400" b="1" dirty="0">
                    <a:ea typeface="Calibri"/>
                  </a:rPr>
                  <a:t>هي تحريك القدمين بطريقة تبادلية أثناء الأداء والجسم في وضع عمودي ، يتم من خلالها مرجحة الذراعين بطريقة تلقائية .</a:t>
                </a:r>
                <a:endParaRPr lang="en-US" sz="1000" dirty="0">
                  <a:ea typeface="Calibri"/>
                  <a:cs typeface="Arial"/>
                </a:endParaRPr>
              </a:p>
            </p:txBody>
          </p:sp>
          <p:cxnSp>
            <p:nvCxnSpPr>
              <p:cNvPr id="29" name="رابط مستقيم 28"/>
              <p:cNvCxnSpPr/>
              <p:nvPr/>
            </p:nvCxnSpPr>
            <p:spPr>
              <a:xfrm flipH="1">
                <a:off x="4581128" y="2267744"/>
                <a:ext cx="1296146" cy="0"/>
              </a:xfrm>
              <a:prstGeom prst="line">
                <a:avLst/>
              </a:prstGeom>
            </p:spPr>
            <p:style>
              <a:lnRef idx="3">
                <a:schemeClr val="accent4"/>
              </a:lnRef>
              <a:fillRef idx="0">
                <a:schemeClr val="accent4"/>
              </a:fillRef>
              <a:effectRef idx="2">
                <a:schemeClr val="accent4"/>
              </a:effectRef>
              <a:fontRef idx="minor">
                <a:schemeClr val="tx1"/>
              </a:fontRef>
            </p:style>
          </p:cxnSp>
        </p:grpSp>
        <p:grpSp>
          <p:nvGrpSpPr>
            <p:cNvPr id="10" name="مجموعة 9"/>
            <p:cNvGrpSpPr/>
            <p:nvPr/>
          </p:nvGrpSpPr>
          <p:grpSpPr>
            <a:xfrm>
              <a:off x="692696" y="6084168"/>
              <a:ext cx="5256584" cy="2160240"/>
              <a:chOff x="692696" y="6084168"/>
              <a:chExt cx="5256584" cy="2160240"/>
            </a:xfrm>
          </p:grpSpPr>
          <p:grpSp>
            <p:nvGrpSpPr>
              <p:cNvPr id="20" name="مجموعة 19"/>
              <p:cNvGrpSpPr/>
              <p:nvPr/>
            </p:nvGrpSpPr>
            <p:grpSpPr>
              <a:xfrm>
                <a:off x="692696" y="6084168"/>
                <a:ext cx="5184576" cy="2088232"/>
                <a:chOff x="692696" y="6084168"/>
                <a:chExt cx="5184576" cy="2088232"/>
              </a:xfrm>
            </p:grpSpPr>
            <p:cxnSp>
              <p:nvCxnSpPr>
                <p:cNvPr id="26" name="رابط مستقيم 25"/>
                <p:cNvCxnSpPr/>
                <p:nvPr/>
              </p:nvCxnSpPr>
              <p:spPr>
                <a:xfrm flipH="1">
                  <a:off x="692696" y="6084168"/>
                  <a:ext cx="5184576"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7" name="رابط مستقيم 26"/>
                <p:cNvCxnSpPr/>
                <p:nvPr/>
              </p:nvCxnSpPr>
              <p:spPr>
                <a:xfrm>
                  <a:off x="3429000" y="6084168"/>
                  <a:ext cx="0" cy="2088232"/>
                </a:xfrm>
                <a:prstGeom prst="line">
                  <a:avLst/>
                </a:prstGeom>
              </p:spPr>
              <p:style>
                <a:lnRef idx="3">
                  <a:schemeClr val="accent4"/>
                </a:lnRef>
                <a:fillRef idx="0">
                  <a:schemeClr val="accent4"/>
                </a:fillRef>
                <a:effectRef idx="2">
                  <a:schemeClr val="accent4"/>
                </a:effectRef>
                <a:fontRef idx="minor">
                  <a:schemeClr val="tx1"/>
                </a:fontRef>
              </p:style>
            </p:cxnSp>
          </p:grpSp>
          <p:grpSp>
            <p:nvGrpSpPr>
              <p:cNvPr id="21" name="مجموعة 20"/>
              <p:cNvGrpSpPr/>
              <p:nvPr/>
            </p:nvGrpSpPr>
            <p:grpSpPr>
              <a:xfrm>
                <a:off x="692696" y="6228184"/>
                <a:ext cx="5256584" cy="2016224"/>
                <a:chOff x="692696" y="6228184"/>
                <a:chExt cx="5256584" cy="2016224"/>
              </a:xfrm>
            </p:grpSpPr>
            <p:sp>
              <p:nvSpPr>
                <p:cNvPr id="22" name="مربع نص 21"/>
                <p:cNvSpPr txBox="1"/>
                <p:nvPr/>
              </p:nvSpPr>
              <p:spPr>
                <a:xfrm>
                  <a:off x="3717032" y="6228184"/>
                  <a:ext cx="2232248" cy="1461939"/>
                </a:xfrm>
                <a:prstGeom prst="rect">
                  <a:avLst/>
                </a:prstGeom>
                <a:noFill/>
              </p:spPr>
              <p:txBody>
                <a:bodyPr wrap="square" rtlCol="1">
                  <a:spAutoFit/>
                </a:bodyPr>
                <a:lstStyle/>
                <a:p>
                  <a:pPr algn="ctr" rtl="0"/>
                  <a:r>
                    <a:rPr lang="ar-KW" sz="1200" b="1" dirty="0">
                      <a:solidFill>
                        <a:srgbClr val="D60093"/>
                      </a:solidFill>
                      <a:latin typeface="Monotype Koufi" pitchFamily="2" charset="-78"/>
                      <a:ea typeface="Monotype Koufi" pitchFamily="2" charset="-78"/>
                      <a:cs typeface="Monotype Koufi" pitchFamily="2" charset="-78"/>
                    </a:rPr>
                    <a:t>       نماذج النشاط التعليمي</a:t>
                  </a:r>
                  <a:r>
                    <a:rPr lang="en-US" sz="1200" b="1" dirty="0">
                      <a:solidFill>
                        <a:srgbClr val="D60093"/>
                      </a:solidFill>
                      <a:latin typeface="Monotype Koufi" pitchFamily="2" charset="-78"/>
                      <a:ea typeface="Monotype Koufi" pitchFamily="2" charset="-78"/>
                      <a:cs typeface="Monotype Koufi" pitchFamily="2" charset="-78"/>
                    </a:rPr>
                    <a:t>  </a:t>
                  </a:r>
                  <a:endParaRPr lang="ar-KW" sz="1200" dirty="0">
                    <a:solidFill>
                      <a:srgbClr val="D60093"/>
                    </a:solidFill>
                    <a:latin typeface="Monotype Koufi" pitchFamily="2" charset="-78"/>
                    <a:ea typeface="Monotype Koufi" pitchFamily="2" charset="-78"/>
                    <a:cs typeface="Monotype Koufi" pitchFamily="2" charset="-78"/>
                  </a:endParaRPr>
                </a:p>
                <a:p>
                  <a:pPr rtl="0"/>
                  <a:endParaRPr lang="ar-KW" sz="1600" b="1" dirty="0"/>
                </a:p>
                <a:p>
                  <a:pPr rtl="0"/>
                  <a:r>
                    <a:rPr lang="ar-KW" sz="1200" b="1" dirty="0">
                      <a:solidFill>
                        <a:srgbClr val="FF3399"/>
                      </a:solidFill>
                    </a:rPr>
                    <a:t>* </a:t>
                  </a:r>
                  <a:r>
                    <a:rPr lang="ar-KW" sz="1100" b="1" dirty="0"/>
                    <a:t>المشي في  خط مستقيم. </a:t>
                  </a:r>
                  <a:endParaRPr lang="en-US" sz="1100" dirty="0"/>
                </a:p>
                <a:p>
                  <a:pPr rtl="0"/>
                  <a:r>
                    <a:rPr lang="ar-KW" sz="1200" b="1" dirty="0">
                      <a:solidFill>
                        <a:srgbClr val="FF3399"/>
                      </a:solidFill>
                    </a:rPr>
                    <a:t>*</a:t>
                  </a:r>
                  <a:r>
                    <a:rPr lang="ar-KW" sz="1200" b="1" dirty="0"/>
                    <a:t> </a:t>
                  </a:r>
                  <a:r>
                    <a:rPr lang="ar-KW" sz="1100" b="1" dirty="0"/>
                    <a:t>المشي بسرعات مختلفة .</a:t>
                  </a:r>
                  <a:endParaRPr lang="en-US" sz="1100" dirty="0"/>
                </a:p>
                <a:p>
                  <a:pPr lvl="0" rtl="0"/>
                  <a:r>
                    <a:rPr lang="ar-KW" sz="1200" b="1" dirty="0">
                      <a:solidFill>
                        <a:srgbClr val="FF3399"/>
                      </a:solidFill>
                    </a:rPr>
                    <a:t>*</a:t>
                  </a:r>
                  <a:r>
                    <a:rPr lang="ar-KW" sz="1200" b="1" dirty="0"/>
                    <a:t> </a:t>
                  </a:r>
                  <a:r>
                    <a:rPr lang="ar-KW" sz="1100" b="1" dirty="0"/>
                    <a:t>المشي في اتجاهات مختلفة مع تغيير الاتجاه حسب الإشارة </a:t>
                  </a:r>
                  <a:endParaRPr lang="en-US" sz="1100" dirty="0"/>
                </a:p>
                <a:p>
                  <a:pPr lvl="0" rtl="0"/>
                  <a:r>
                    <a:rPr lang="ar-KW" sz="1200" b="1" dirty="0">
                      <a:solidFill>
                        <a:srgbClr val="FF3399"/>
                      </a:solidFill>
                    </a:rPr>
                    <a:t>* </a:t>
                  </a:r>
                  <a:r>
                    <a:rPr lang="ar-KW" sz="1100" b="1" dirty="0"/>
                    <a:t>المشي على الأشكال الهندسية</a:t>
                  </a:r>
                  <a:r>
                    <a:rPr lang="ar-KW" sz="1400" b="1" dirty="0"/>
                    <a:t>.</a:t>
                  </a:r>
                  <a:endParaRPr lang="en-US" sz="1600" dirty="0"/>
                </a:p>
              </p:txBody>
            </p:sp>
            <p:cxnSp>
              <p:nvCxnSpPr>
                <p:cNvPr id="23" name="رابط مستقيم 22"/>
                <p:cNvCxnSpPr/>
                <p:nvPr/>
              </p:nvCxnSpPr>
              <p:spPr>
                <a:xfrm flipH="1">
                  <a:off x="3901580" y="6516216"/>
                  <a:ext cx="1584176" cy="0"/>
                </a:xfrm>
                <a:prstGeom prst="line">
                  <a:avLst/>
                </a:prstGeom>
              </p:spPr>
              <p:style>
                <a:lnRef idx="2">
                  <a:schemeClr val="accent4"/>
                </a:lnRef>
                <a:fillRef idx="0">
                  <a:schemeClr val="accent4"/>
                </a:fillRef>
                <a:effectRef idx="1">
                  <a:schemeClr val="accent4"/>
                </a:effectRef>
                <a:fontRef idx="minor">
                  <a:schemeClr val="tx1"/>
                </a:fontRef>
              </p:style>
            </p:cxnSp>
            <p:sp>
              <p:nvSpPr>
                <p:cNvPr id="24" name="مربع نص 23"/>
                <p:cNvSpPr txBox="1"/>
                <p:nvPr/>
              </p:nvSpPr>
              <p:spPr>
                <a:xfrm>
                  <a:off x="692696" y="6228472"/>
                  <a:ext cx="2736304" cy="2015936"/>
                </a:xfrm>
                <a:prstGeom prst="rect">
                  <a:avLst/>
                </a:prstGeom>
                <a:noFill/>
              </p:spPr>
              <p:txBody>
                <a:bodyPr wrap="square" rtlCol="1">
                  <a:spAutoFit/>
                </a:bodyPr>
                <a:lstStyle/>
                <a:p>
                  <a:pPr algn="ctr" rtl="0"/>
                  <a:r>
                    <a:rPr lang="ar-KW" sz="1200" b="1" dirty="0">
                      <a:solidFill>
                        <a:srgbClr val="D60093"/>
                      </a:solidFill>
                      <a:latin typeface="Monotype Koufi" pitchFamily="2" charset="-78"/>
                      <a:ea typeface="Monotype Koufi" pitchFamily="2" charset="-78"/>
                      <a:cs typeface="Monotype Koufi" pitchFamily="2" charset="-78"/>
                    </a:rPr>
                    <a:t>نماذج النشاط التطبيقي</a:t>
                  </a:r>
                  <a:endParaRPr lang="ar-KW" sz="300" b="1" dirty="0"/>
                </a:p>
                <a:p>
                  <a:pPr rtl="0"/>
                  <a:endParaRPr lang="ar-KW" sz="1200" b="1" dirty="0"/>
                </a:p>
                <a:p>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يمشي داخل الحواجز.</a:t>
                  </a:r>
                  <a:endParaRPr lang="en-US" sz="1100" dirty="0"/>
                </a:p>
                <a:p>
                  <a:pPr rtl="0"/>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pPr rtl="0"/>
                  <a:r>
                    <a:rPr lang="ar-KW" sz="1100" b="1" dirty="0"/>
                    <a:t>أن يمشي بين  المكعبات البلاستيكية ثم الدخول بالخندق</a:t>
                  </a:r>
                  <a:r>
                    <a:rPr lang="ar-KW" sz="1200" b="1" dirty="0"/>
                    <a:t>.</a:t>
                  </a:r>
                  <a:endParaRPr lang="en-US" sz="1000" dirty="0"/>
                </a:p>
                <a:p>
                  <a:pPr rtl="0"/>
                  <a:r>
                    <a:rPr lang="ar-SA" sz="1200" b="1" dirty="0">
                      <a:solidFill>
                        <a:srgbClr val="FF3399"/>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en-US" sz="1200" b="1" dirty="0"/>
                    <a:t>.</a:t>
                  </a:r>
                  <a:r>
                    <a:rPr lang="ar-KW" sz="1200" b="1" dirty="0"/>
                    <a:t> أن يمشي بين الأعمدة (صندوق الحركية الشامل)</a:t>
                  </a:r>
                  <a:endParaRPr lang="en-US" sz="1200" dirty="0"/>
                </a:p>
                <a:p>
                  <a:pPr rtl="0"/>
                  <a:r>
                    <a:rPr lang="ar-KW" sz="1400" b="1" dirty="0">
                      <a:solidFill>
                        <a:srgbClr val="FF3399"/>
                      </a:solidFill>
                      <a:latin typeface="Monotype Koufi" pitchFamily="2" charset="-78"/>
                      <a:ea typeface="Monotype Koufi" pitchFamily="2" charset="-78"/>
                    </a:rPr>
                    <a:t>*</a:t>
                  </a:r>
                  <a:r>
                    <a:rPr lang="ar-KW" sz="1400" dirty="0">
                      <a:solidFill>
                        <a:srgbClr val="FF3399"/>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p>
                <a:p>
                  <a:pPr rtl="0"/>
                  <a:r>
                    <a:rPr lang="en-US" sz="1200" b="1" dirty="0"/>
                    <a:t>.</a:t>
                  </a:r>
                  <a:r>
                    <a:rPr lang="ar-KW" sz="1200" b="1" dirty="0"/>
                    <a:t>  لعب حر</a:t>
                  </a:r>
                  <a:endParaRPr lang="en-US" sz="1200" dirty="0"/>
                </a:p>
              </p:txBody>
            </p:sp>
            <p:cxnSp>
              <p:nvCxnSpPr>
                <p:cNvPr id="25" name="رابط مستقيم 24"/>
                <p:cNvCxnSpPr/>
                <p:nvPr/>
              </p:nvCxnSpPr>
              <p:spPr>
                <a:xfrm flipH="1">
                  <a:off x="1124744" y="6516216"/>
                  <a:ext cx="1728192" cy="0"/>
                </a:xfrm>
                <a:prstGeom prst="line">
                  <a:avLst/>
                </a:prstGeom>
              </p:spPr>
              <p:style>
                <a:lnRef idx="2">
                  <a:schemeClr val="accent4"/>
                </a:lnRef>
                <a:fillRef idx="0">
                  <a:schemeClr val="accent4"/>
                </a:fillRef>
                <a:effectRef idx="1">
                  <a:schemeClr val="accent4"/>
                </a:effectRef>
                <a:fontRef idx="minor">
                  <a:schemeClr val="tx1"/>
                </a:fontRef>
              </p:style>
            </p:cxnSp>
          </p:grpSp>
        </p:grpSp>
        <p:sp>
          <p:nvSpPr>
            <p:cNvPr id="11" name="مستطيل 10"/>
            <p:cNvSpPr/>
            <p:nvPr/>
          </p:nvSpPr>
          <p:spPr>
            <a:xfrm>
              <a:off x="980728" y="2915816"/>
              <a:ext cx="4680520" cy="3058016"/>
            </a:xfrm>
            <a:prstGeom prst="rect">
              <a:avLst/>
            </a:prstGeom>
            <a:effectLst>
              <a:glow rad="635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pPr algn="ctr"/>
              <a:endParaRPr lang="ar-KW" dirty="0"/>
            </a:p>
          </p:txBody>
        </p:sp>
        <p:sp>
          <p:nvSpPr>
            <p:cNvPr id="12" name="مستطيل 11"/>
            <p:cNvSpPr/>
            <p:nvPr/>
          </p:nvSpPr>
          <p:spPr>
            <a:xfrm>
              <a:off x="1044735" y="2987824"/>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grpSp>
          <p:nvGrpSpPr>
            <p:cNvPr id="13" name="مجموعة 12"/>
            <p:cNvGrpSpPr/>
            <p:nvPr/>
          </p:nvGrpSpPr>
          <p:grpSpPr>
            <a:xfrm>
              <a:off x="1124744" y="3070550"/>
              <a:ext cx="4361012" cy="1457420"/>
              <a:chOff x="648081" y="3031667"/>
              <a:chExt cx="5261707" cy="1867233"/>
            </a:xfrm>
          </p:grpSpPr>
          <p:pic>
            <p:nvPicPr>
              <p:cNvPr id="18" name="Picture 6" descr="E:\DCIM\100CANON\IMG_1575.JPG"/>
              <p:cNvPicPr/>
              <p:nvPr/>
            </p:nvPicPr>
            <p:blipFill>
              <a:blip r:embed="rId4" cstate="print"/>
              <a:srcRect/>
              <a:stretch>
                <a:fillRect/>
              </a:stretch>
            </p:blipFill>
            <p:spPr bwMode="auto">
              <a:xfrm rot="5400000">
                <a:off x="1058719" y="2621030"/>
                <a:ext cx="1867230" cy="2688505"/>
              </a:xfrm>
              <a:prstGeom prst="rect">
                <a:avLst/>
              </a:prstGeom>
              <a:ln>
                <a:solidFill>
                  <a:schemeClr val="accent4">
                    <a:lumMod val="75000"/>
                  </a:schemeClr>
                </a:solidFill>
              </a:ln>
              <a:effectLst>
                <a:outerShdw blurRad="190500" algn="tl" rotWithShape="0">
                  <a:srgbClr val="000000">
                    <a:alpha val="70000"/>
                  </a:srgbClr>
                </a:outerShdw>
              </a:effectLst>
            </p:spPr>
          </p:pic>
          <p:pic>
            <p:nvPicPr>
              <p:cNvPr id="19" name="Picture 3" descr="E:\DCIM\100CANON\IMG_1563.JPG"/>
              <p:cNvPicPr/>
              <p:nvPr/>
            </p:nvPicPr>
            <p:blipFill>
              <a:blip r:embed="rId5" cstate="print"/>
              <a:srcRect/>
              <a:stretch>
                <a:fillRect/>
              </a:stretch>
            </p:blipFill>
            <p:spPr bwMode="auto">
              <a:xfrm rot="5400000">
                <a:off x="3744781" y="2733894"/>
                <a:ext cx="1867233" cy="2462780"/>
              </a:xfrm>
              <a:prstGeom prst="rect">
                <a:avLst/>
              </a:prstGeom>
              <a:ln>
                <a:solidFill>
                  <a:schemeClr val="accent4">
                    <a:lumMod val="75000"/>
                  </a:schemeClr>
                </a:solidFill>
              </a:ln>
              <a:effectLst>
                <a:outerShdw blurRad="190500" algn="tl" rotWithShape="0">
                  <a:srgbClr val="000000">
                    <a:alpha val="70000"/>
                  </a:srgbClr>
                </a:outerShdw>
              </a:effectLst>
            </p:spPr>
          </p:pic>
        </p:grpSp>
        <p:pic>
          <p:nvPicPr>
            <p:cNvPr id="14" name="Picture 12" descr="E:\DCIM\100CANON\IMG_1633.JPG"/>
            <p:cNvPicPr/>
            <p:nvPr/>
          </p:nvPicPr>
          <p:blipFill>
            <a:blip r:embed="rId6" cstate="print"/>
            <a:srcRect/>
            <a:stretch>
              <a:fillRect/>
            </a:stretch>
          </p:blipFill>
          <p:spPr bwMode="auto">
            <a:xfrm>
              <a:off x="2380466" y="4749696"/>
              <a:ext cx="1912630" cy="1066961"/>
            </a:xfrm>
            <a:prstGeom prst="rect">
              <a:avLst/>
            </a:prstGeom>
            <a:ln>
              <a:solidFill>
                <a:schemeClr val="accent4">
                  <a:lumMod val="75000"/>
                </a:schemeClr>
              </a:solidFill>
            </a:ln>
            <a:effectLst>
              <a:outerShdw blurRad="190500" algn="tl" rotWithShape="0">
                <a:srgbClr val="000000">
                  <a:alpha val="70000"/>
                </a:srgbClr>
              </a:outerShdw>
            </a:effectLst>
          </p:spPr>
        </p:pic>
        <p:grpSp>
          <p:nvGrpSpPr>
            <p:cNvPr id="15" name="مجموعة 14"/>
            <p:cNvGrpSpPr/>
            <p:nvPr/>
          </p:nvGrpSpPr>
          <p:grpSpPr>
            <a:xfrm>
              <a:off x="5949280" y="155901"/>
              <a:ext cx="653754" cy="830997"/>
              <a:chOff x="5949280" y="155901"/>
              <a:chExt cx="653754" cy="830997"/>
            </a:xfrm>
          </p:grpSpPr>
          <p:sp>
            <p:nvSpPr>
              <p:cNvPr id="16" name="شكل بيضاوي 15"/>
              <p:cNvSpPr/>
              <p:nvPr/>
            </p:nvSpPr>
            <p:spPr>
              <a:xfrm>
                <a:off x="5949280" y="223325"/>
                <a:ext cx="653754" cy="676267"/>
              </a:xfrm>
              <a:prstGeom prst="ellipse">
                <a:avLst/>
              </a:prstGeom>
              <a:solidFill>
                <a:srgbClr val="FF3399"/>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dirty="0"/>
              </a:p>
            </p:txBody>
          </p:sp>
          <p:sp>
            <p:nvSpPr>
              <p:cNvPr id="17" name="مستطيل 16"/>
              <p:cNvSpPr/>
              <p:nvPr/>
            </p:nvSpPr>
            <p:spPr>
              <a:xfrm>
                <a:off x="6010699" y="155901"/>
                <a:ext cx="530915"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grpSp>
    </p:spTree>
    <p:extLst>
      <p:ext uri="{BB962C8B-B14F-4D97-AF65-F5344CB8AC3E}">
        <p14:creationId xmlns:p14="http://schemas.microsoft.com/office/powerpoint/2010/main" val="2696182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19</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1" y="155901"/>
            <a:ext cx="6603033" cy="9168288"/>
            <a:chOff x="1" y="155901"/>
            <a:chExt cx="6603033" cy="9168288"/>
          </a:xfrm>
        </p:grpSpPr>
        <p:grpSp>
          <p:nvGrpSpPr>
            <p:cNvPr id="8" name="مجموعة 7"/>
            <p:cNvGrpSpPr/>
            <p:nvPr/>
          </p:nvGrpSpPr>
          <p:grpSpPr>
            <a:xfrm>
              <a:off x="1" y="443363"/>
              <a:ext cx="6534912" cy="8880826"/>
              <a:chOff x="1" y="443363"/>
              <a:chExt cx="6534912" cy="8880826"/>
            </a:xfrm>
          </p:grpSpPr>
          <p:pic>
            <p:nvPicPr>
              <p:cNvPr id="28" name="Picture 6" descr="C:\Users\froty\Desktop\ملفات جديدة\صور\post-it-notes3.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2660" t="24892" r="35175" b="14855"/>
              <a:stretch/>
            </p:blipFill>
            <p:spPr bwMode="auto">
              <a:xfrm>
                <a:off x="1" y="443363"/>
                <a:ext cx="6534912" cy="8880826"/>
              </a:xfrm>
              <a:prstGeom prst="rect">
                <a:avLst/>
              </a:prstGeom>
              <a:noFill/>
              <a:extLst>
                <a:ext uri="{909E8E84-426E-40DD-AFC4-6F175D3DCCD1}">
                  <a14:hiddenFill xmlns:a14="http://schemas.microsoft.com/office/drawing/2010/main">
                    <a:solidFill>
                      <a:srgbClr val="FFFFFF"/>
                    </a:solidFill>
                  </a14:hiddenFill>
                </a:ext>
              </a:extLst>
            </p:spPr>
          </p:pic>
          <p:sp>
            <p:nvSpPr>
              <p:cNvPr id="29" name="مستطيل 28"/>
              <p:cNvSpPr/>
              <p:nvPr/>
            </p:nvSpPr>
            <p:spPr>
              <a:xfrm>
                <a:off x="869429" y="1403648"/>
                <a:ext cx="4968552" cy="6793001"/>
              </a:xfrm>
              <a:prstGeom prst="rect">
                <a:avLst/>
              </a:prstGeom>
              <a:ln w="28575">
                <a:solidFill>
                  <a:schemeClr val="accent3">
                    <a:lumMod val="50000"/>
                  </a:schemeClr>
                </a:solidFill>
              </a:ln>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1" anchor="ctr"/>
              <a:lstStyle/>
              <a:p>
                <a:pPr algn="ctr"/>
                <a:endParaRPr lang="ar-KW" dirty="0"/>
              </a:p>
            </p:txBody>
          </p:sp>
          <p:pic>
            <p:nvPicPr>
              <p:cNvPr id="30" name="Picture 7" descr="C:\Users\froty\Desktop\ملفات جديدة\صور\pi5r46a4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357567">
                <a:off x="645379" y="654599"/>
                <a:ext cx="2161933" cy="18277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مجموعة 8"/>
            <p:cNvGrpSpPr/>
            <p:nvPr/>
          </p:nvGrpSpPr>
          <p:grpSpPr>
            <a:xfrm>
              <a:off x="5949280" y="155901"/>
              <a:ext cx="653754" cy="830997"/>
              <a:chOff x="5949280" y="155901"/>
              <a:chExt cx="653754" cy="830997"/>
            </a:xfrm>
          </p:grpSpPr>
          <p:sp>
            <p:nvSpPr>
              <p:cNvPr id="26" name="شكل بيضاوي 25"/>
              <p:cNvSpPr/>
              <p:nvPr/>
            </p:nvSpPr>
            <p:spPr>
              <a:xfrm>
                <a:off x="5949280" y="223325"/>
                <a:ext cx="653754" cy="676267"/>
              </a:xfrm>
              <a:prstGeom prst="ellipse">
                <a:avLst/>
              </a:prstGeom>
              <a:ln/>
              <a:effectLst>
                <a:glow rad="63500">
                  <a:schemeClr val="accent6">
                    <a:satMod val="175000"/>
                    <a:alpha val="40000"/>
                  </a:scheme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rtlCol="1" anchor="ctr"/>
              <a:lstStyle/>
              <a:p>
                <a:pPr algn="ctr"/>
                <a:endParaRPr lang="ar-KW" dirty="0"/>
              </a:p>
            </p:txBody>
          </p:sp>
          <p:sp>
            <p:nvSpPr>
              <p:cNvPr id="27" name="مستطيل 26"/>
              <p:cNvSpPr/>
              <p:nvPr/>
            </p:nvSpPr>
            <p:spPr>
              <a:xfrm>
                <a:off x="6010699" y="155901"/>
                <a:ext cx="530915"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2</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sp>
          <p:nvSpPr>
            <p:cNvPr id="10" name="مربع نص 9"/>
            <p:cNvSpPr txBox="1"/>
            <p:nvPr/>
          </p:nvSpPr>
          <p:spPr>
            <a:xfrm>
              <a:off x="869428" y="1930931"/>
              <a:ext cx="5007843" cy="984885"/>
            </a:xfrm>
            <a:prstGeom prst="rect">
              <a:avLst/>
            </a:prstGeom>
            <a:noFill/>
          </p:spPr>
          <p:txBody>
            <a:bodyPr wrap="square" rtlCol="1">
              <a:spAutoFit/>
            </a:bodyPr>
            <a:lstStyle/>
            <a:p>
              <a:r>
                <a:rPr lang="ar-KW" sz="1600" b="1" dirty="0">
                  <a:solidFill>
                    <a:schemeClr val="accent6">
                      <a:lumMod val="50000"/>
                    </a:schemeClr>
                  </a:solidFill>
                  <a:latin typeface="Monotype Koufi" pitchFamily="2" charset="-78"/>
                  <a:ea typeface="Monotype Koufi" pitchFamily="2" charset="-78"/>
                  <a:cs typeface="Monotype Koufi" pitchFamily="2" charset="-78"/>
                </a:rPr>
                <a:t>مهارة الجري:</a:t>
              </a:r>
              <a:endParaRPr lang="ar-SA" sz="1600" dirty="0">
                <a:solidFill>
                  <a:schemeClr val="accent6">
                    <a:lumMod val="50000"/>
                  </a:schemeClr>
                </a:solidFill>
                <a:ea typeface="Monotype Koufi" pitchFamily="2" charset="-78"/>
                <a:cs typeface="Monotype Koufi" pitchFamily="2" charset="-78"/>
              </a:endParaRPr>
            </a:p>
            <a:p>
              <a:endParaRPr lang="ar-SA" sz="1400" b="1" dirty="0">
                <a:ea typeface="Monotype Koufi" pitchFamily="2" charset="-78"/>
                <a:cs typeface="Monotype Koufi" pitchFamily="2" charset="-78"/>
              </a:endParaRPr>
            </a:p>
            <a:p>
              <a:pPr algn="just"/>
              <a:r>
                <a:rPr lang="ar-SA" sz="1400" b="1" dirty="0"/>
                <a:t>هي امتداد طبيعي لحركة المشي إلا انه يختلف عنه</a:t>
              </a:r>
              <a:r>
                <a:rPr lang="ar-KW" sz="1400" b="1" dirty="0"/>
                <a:t> بالسرعة و</a:t>
              </a:r>
              <a:r>
                <a:rPr lang="ar-SA" sz="1400" b="1" dirty="0"/>
                <a:t> بوجود طيران أثناء كل خطوه مع مرجحة الذراعين بصورة عمودية. </a:t>
              </a:r>
              <a:endParaRPr lang="en-US" sz="1400" dirty="0"/>
            </a:p>
          </p:txBody>
        </p:sp>
        <p:cxnSp>
          <p:nvCxnSpPr>
            <p:cNvPr id="11" name="رابط مستقيم 10"/>
            <p:cNvCxnSpPr/>
            <p:nvPr/>
          </p:nvCxnSpPr>
          <p:spPr>
            <a:xfrm flipH="1">
              <a:off x="4509120" y="2267744"/>
              <a:ext cx="1296146" cy="0"/>
            </a:xfrm>
            <a:prstGeom prst="line">
              <a:avLst/>
            </a:prstGeom>
          </p:spPr>
          <p:style>
            <a:lnRef idx="3">
              <a:schemeClr val="accent6"/>
            </a:lnRef>
            <a:fillRef idx="0">
              <a:schemeClr val="accent6"/>
            </a:fillRef>
            <a:effectRef idx="2">
              <a:schemeClr val="accent6"/>
            </a:effectRef>
            <a:fontRef idx="minor">
              <a:schemeClr val="tx1"/>
            </a:fontRef>
          </p:style>
        </p:cxnSp>
        <p:sp>
          <p:nvSpPr>
            <p:cNvPr id="12" name="مربع نص 11"/>
            <p:cNvSpPr txBox="1"/>
            <p:nvPr/>
          </p:nvSpPr>
          <p:spPr>
            <a:xfrm>
              <a:off x="3429000" y="6156176"/>
              <a:ext cx="2448272" cy="1261884"/>
            </a:xfrm>
            <a:prstGeom prst="rect">
              <a:avLst/>
            </a:prstGeom>
            <a:noFill/>
          </p:spPr>
          <p:txBody>
            <a:bodyPr wrap="square" rtlCol="1">
              <a:spAutoFit/>
            </a:bodyPr>
            <a:lstStyle/>
            <a:p>
              <a:pPr algn="ctr" rtl="0"/>
              <a:r>
                <a:rPr lang="ar-KW" sz="1200" b="1" dirty="0">
                  <a:solidFill>
                    <a:srgbClr val="D60093"/>
                  </a:solidFill>
                  <a:latin typeface="Monotype Koufi" pitchFamily="2" charset="-78"/>
                  <a:ea typeface="Monotype Koufi" pitchFamily="2" charset="-78"/>
                  <a:cs typeface="Monotype Koufi" pitchFamily="2" charset="-78"/>
                </a:rPr>
                <a:t>    </a:t>
              </a:r>
              <a:r>
                <a:rPr lang="ar-KW" sz="1200" b="1" dirty="0">
                  <a:solidFill>
                    <a:schemeClr val="accent6">
                      <a:lumMod val="50000"/>
                    </a:schemeClr>
                  </a:solidFill>
                  <a:latin typeface="Monotype Koufi" pitchFamily="2" charset="-78"/>
                  <a:ea typeface="Monotype Koufi" pitchFamily="2" charset="-78"/>
                  <a:cs typeface="Monotype Koufi" pitchFamily="2" charset="-78"/>
                </a:rPr>
                <a:t>نماذج  النشاط التعليمي</a:t>
              </a:r>
              <a:r>
                <a:rPr lang="en-US" sz="1200" b="1" dirty="0">
                  <a:solidFill>
                    <a:schemeClr val="accent6">
                      <a:lumMod val="50000"/>
                    </a:schemeClr>
                  </a:solidFill>
                  <a:latin typeface="Monotype Koufi" pitchFamily="2" charset="-78"/>
                  <a:ea typeface="Monotype Koufi" pitchFamily="2" charset="-78"/>
                  <a:cs typeface="Monotype Koufi" pitchFamily="2" charset="-78"/>
                </a:rPr>
                <a:t>  </a:t>
              </a:r>
              <a:endParaRPr lang="ar-KW" sz="1200" dirty="0">
                <a:solidFill>
                  <a:schemeClr val="accent6">
                    <a:lumMod val="50000"/>
                  </a:schemeClr>
                </a:solidFill>
                <a:latin typeface="Monotype Koufi" pitchFamily="2" charset="-78"/>
                <a:ea typeface="Monotype Koufi" pitchFamily="2" charset="-78"/>
                <a:cs typeface="Monotype Koufi" pitchFamily="2" charset="-78"/>
              </a:endParaRPr>
            </a:p>
            <a:p>
              <a:pPr rtl="0"/>
              <a:endParaRPr lang="ar-KW" sz="1600" b="1" dirty="0">
                <a:solidFill>
                  <a:schemeClr val="accent6">
                    <a:lumMod val="50000"/>
                  </a:schemeClr>
                </a:solidFill>
              </a:endParaRPr>
            </a:p>
            <a:p>
              <a:pPr rtl="0"/>
              <a:r>
                <a:rPr lang="en-US" sz="1200" b="1" dirty="0">
                  <a:solidFill>
                    <a:schemeClr val="accent6">
                      <a:lumMod val="75000"/>
                    </a:schemeClr>
                  </a:solidFill>
                </a:rPr>
                <a:t>(</a:t>
              </a:r>
              <a:r>
                <a:rPr lang="ar-KW" sz="1200" b="1" dirty="0">
                  <a:solidFill>
                    <a:schemeClr val="accent6">
                      <a:lumMod val="75000"/>
                    </a:schemeClr>
                  </a:solidFill>
                </a:rPr>
                <a:t>* </a:t>
              </a:r>
              <a:r>
                <a:rPr lang="ar-KW" sz="1100" b="1" dirty="0"/>
                <a:t>الجري بسرعات (بطيء وسريع.</a:t>
              </a:r>
              <a:endParaRPr lang="en-US" sz="1100" dirty="0"/>
            </a:p>
            <a:p>
              <a:pPr rtl="0"/>
              <a:r>
                <a:rPr lang="ar-KW" sz="1100" b="1" dirty="0">
                  <a:solidFill>
                    <a:schemeClr val="accent6">
                      <a:lumMod val="75000"/>
                    </a:schemeClr>
                  </a:solidFill>
                </a:rPr>
                <a:t>* </a:t>
              </a:r>
              <a:r>
                <a:rPr lang="ar-KW" sz="1100" b="1" dirty="0"/>
                <a:t>الجري باتجاهات مختلفة للأمام و الخلف واليمين واليسار.</a:t>
              </a:r>
              <a:endParaRPr lang="ar-KW" sz="1100" dirty="0"/>
            </a:p>
            <a:p>
              <a:pPr rtl="0"/>
              <a:r>
                <a:rPr lang="ar-KW" sz="1200" b="1" dirty="0">
                  <a:solidFill>
                    <a:schemeClr val="accent6">
                      <a:lumMod val="75000"/>
                    </a:schemeClr>
                  </a:solidFill>
                </a:rPr>
                <a:t>*</a:t>
              </a:r>
              <a:r>
                <a:rPr lang="ar-KW" sz="1200" b="1" dirty="0">
                  <a:solidFill>
                    <a:srgbClr val="FF3399"/>
                  </a:solidFill>
                </a:rPr>
                <a:t> </a:t>
              </a:r>
              <a:r>
                <a:rPr lang="ar-KW" sz="1200" b="1" dirty="0"/>
                <a:t>الجري بين الأقماع أو الحواجز</a:t>
              </a:r>
              <a:r>
                <a:rPr lang="ar-KW" sz="1400" b="1" dirty="0"/>
                <a:t>.</a:t>
              </a:r>
              <a:endParaRPr lang="en-US" sz="1600" dirty="0"/>
            </a:p>
          </p:txBody>
        </p:sp>
        <p:cxnSp>
          <p:nvCxnSpPr>
            <p:cNvPr id="13" name="رابط مستقيم 12"/>
            <p:cNvCxnSpPr/>
            <p:nvPr/>
          </p:nvCxnSpPr>
          <p:spPr>
            <a:xfrm flipH="1">
              <a:off x="3789040" y="6444208"/>
              <a:ext cx="1584176" cy="0"/>
            </a:xfrm>
            <a:prstGeom prst="line">
              <a:avLst/>
            </a:prstGeom>
          </p:spPr>
          <p:style>
            <a:lnRef idx="3">
              <a:schemeClr val="accent6"/>
            </a:lnRef>
            <a:fillRef idx="0">
              <a:schemeClr val="accent6"/>
            </a:fillRef>
            <a:effectRef idx="2">
              <a:schemeClr val="accent6"/>
            </a:effectRef>
            <a:fontRef idx="minor">
              <a:schemeClr val="tx1"/>
            </a:fontRef>
          </p:style>
        </p:cxnSp>
        <p:grpSp>
          <p:nvGrpSpPr>
            <p:cNvPr id="14" name="مجموعة 13"/>
            <p:cNvGrpSpPr/>
            <p:nvPr/>
          </p:nvGrpSpPr>
          <p:grpSpPr>
            <a:xfrm>
              <a:off x="764704" y="6084168"/>
              <a:ext cx="2736304" cy="2155304"/>
              <a:chOff x="764704" y="6084168"/>
              <a:chExt cx="2736304" cy="2155304"/>
            </a:xfrm>
          </p:grpSpPr>
          <p:cxnSp>
            <p:nvCxnSpPr>
              <p:cNvPr id="24" name="رابط مستقيم 23"/>
              <p:cNvCxnSpPr/>
              <p:nvPr/>
            </p:nvCxnSpPr>
            <p:spPr>
              <a:xfrm>
                <a:off x="3501008" y="6084168"/>
                <a:ext cx="0" cy="2088232"/>
              </a:xfrm>
              <a:prstGeom prst="line">
                <a:avLst/>
              </a:prstGeom>
            </p:spPr>
            <p:style>
              <a:lnRef idx="3">
                <a:schemeClr val="accent6"/>
              </a:lnRef>
              <a:fillRef idx="0">
                <a:schemeClr val="accent6"/>
              </a:fillRef>
              <a:effectRef idx="2">
                <a:schemeClr val="accent6"/>
              </a:effectRef>
              <a:fontRef idx="minor">
                <a:schemeClr val="tx1"/>
              </a:fontRef>
            </p:style>
          </p:cxnSp>
          <p:sp>
            <p:nvSpPr>
              <p:cNvPr id="25" name="مربع نص 24"/>
              <p:cNvSpPr txBox="1"/>
              <p:nvPr/>
            </p:nvSpPr>
            <p:spPr>
              <a:xfrm>
                <a:off x="764704" y="6146591"/>
                <a:ext cx="2736304" cy="2092881"/>
              </a:xfrm>
              <a:prstGeom prst="rect">
                <a:avLst/>
              </a:prstGeom>
              <a:noFill/>
            </p:spPr>
            <p:txBody>
              <a:bodyPr wrap="square" rtlCol="1">
                <a:spAutoFit/>
              </a:bodyPr>
              <a:lstStyle/>
              <a:p>
                <a:pPr algn="ctr" rtl="0"/>
                <a:r>
                  <a:rPr lang="ar-KW" sz="1200" b="1" dirty="0">
                    <a:solidFill>
                      <a:schemeClr val="accent6">
                        <a:lumMod val="50000"/>
                      </a:schemeClr>
                    </a:solidFill>
                    <a:latin typeface="Monotype Koufi" pitchFamily="2" charset="-78"/>
                    <a:ea typeface="Monotype Koufi" pitchFamily="2" charset="-78"/>
                    <a:cs typeface="Monotype Koufi" pitchFamily="2" charset="-78"/>
                  </a:rPr>
                  <a:t>نماذج  النشاط التطبيقي</a:t>
                </a:r>
                <a:endParaRPr lang="ar-KW" sz="100" b="1" dirty="0"/>
              </a:p>
              <a:p>
                <a:pPr rtl="0"/>
                <a:endParaRPr lang="ar-KW" sz="900" b="1" dirty="0"/>
              </a:p>
              <a:p>
                <a:r>
                  <a:rPr lang="ar-KW" sz="1200" b="1" dirty="0">
                    <a:solidFill>
                      <a:schemeClr val="accent6">
                        <a:lumMod val="75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يجري بين الأعمدة ( صندوق الحركية الشامل) .</a:t>
                </a:r>
              </a:p>
              <a:p>
                <a:r>
                  <a:rPr lang="ar-KW" sz="1200" b="1" dirty="0">
                    <a:solidFill>
                      <a:schemeClr val="accent6">
                        <a:lumMod val="75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pPr rtl="0"/>
                <a:r>
                  <a:rPr lang="ar-KW" sz="1100" b="1" dirty="0"/>
                  <a:t>أن يجري بين الأقماع . </a:t>
                </a:r>
                <a:endParaRPr lang="ar-KW" sz="500" b="1" dirty="0"/>
              </a:p>
              <a:p>
                <a:pPr rtl="0"/>
                <a:r>
                  <a:rPr lang="ar-SA" sz="1200" b="1" dirty="0">
                    <a:solidFill>
                      <a:schemeClr val="accent6">
                        <a:lumMod val="75000"/>
                      </a:schemeClr>
                    </a:solidFill>
                    <a:latin typeface="Monotype Koufi" pitchFamily="2" charset="-78"/>
                    <a:ea typeface="Monotype Koufi" pitchFamily="2" charset="-78"/>
                    <a:cs typeface="Monotype Koufi" pitchFamily="2" charset="-78"/>
                  </a:rPr>
                  <a:t>*</a:t>
                </a:r>
                <a:r>
                  <a:rPr lang="ar-KW" sz="1200" b="1" dirty="0">
                    <a:solidFill>
                      <a:schemeClr val="accent6">
                        <a:lumMod val="75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ar-KW" sz="300" b="1" dirty="0"/>
                  <a:t> </a:t>
                </a:r>
                <a:r>
                  <a:rPr lang="ar-KW" sz="1200" b="1" dirty="0"/>
                  <a:t>أن يجري بين الطابوق الكبير والصغير (الحقيبة الابتكارية ) ثم الدخول داخل الخندق </a:t>
                </a:r>
              </a:p>
              <a:p>
                <a:pPr rtl="0"/>
                <a:r>
                  <a:rPr lang="ar-KW" sz="1400" b="1" dirty="0">
                    <a:solidFill>
                      <a:schemeClr val="accent6">
                        <a:lumMod val="75000"/>
                      </a:schemeClr>
                    </a:solidFill>
                    <a:latin typeface="Monotype Koufi" pitchFamily="2" charset="-78"/>
                    <a:ea typeface="Monotype Koufi" pitchFamily="2" charset="-78"/>
                  </a:rPr>
                  <a:t>*</a:t>
                </a:r>
                <a:r>
                  <a:rPr lang="ar-KW" sz="1400" dirty="0">
                    <a:solidFill>
                      <a:schemeClr val="accent6">
                        <a:lumMod val="75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p>
              <a:p>
                <a:pPr rtl="0"/>
                <a:r>
                  <a:rPr lang="ar-KW" sz="700" b="1" dirty="0"/>
                  <a:t>  </a:t>
                </a:r>
                <a:r>
                  <a:rPr lang="ar-KW" sz="1200" b="1" dirty="0"/>
                  <a:t>لعب حر  </a:t>
                </a:r>
                <a:endParaRPr lang="en-US" sz="2800" dirty="0"/>
              </a:p>
            </p:txBody>
          </p:sp>
        </p:grpSp>
        <p:cxnSp>
          <p:nvCxnSpPr>
            <p:cNvPr id="15" name="رابط مستقيم 14"/>
            <p:cNvCxnSpPr/>
            <p:nvPr/>
          </p:nvCxnSpPr>
          <p:spPr>
            <a:xfrm flipH="1">
              <a:off x="1196752" y="6444208"/>
              <a:ext cx="1728192" cy="0"/>
            </a:xfrm>
            <a:prstGeom prst="line">
              <a:avLst/>
            </a:prstGeom>
          </p:spPr>
          <p:style>
            <a:lnRef idx="3">
              <a:schemeClr val="accent6"/>
            </a:lnRef>
            <a:fillRef idx="0">
              <a:schemeClr val="accent6"/>
            </a:fillRef>
            <a:effectRef idx="2">
              <a:schemeClr val="accent6"/>
            </a:effectRef>
            <a:fontRef idx="minor">
              <a:schemeClr val="tx1"/>
            </a:fontRef>
          </p:style>
        </p:cxnSp>
        <p:grpSp>
          <p:nvGrpSpPr>
            <p:cNvPr id="16" name="مجموعة 15"/>
            <p:cNvGrpSpPr/>
            <p:nvPr/>
          </p:nvGrpSpPr>
          <p:grpSpPr>
            <a:xfrm>
              <a:off x="869428" y="2915816"/>
              <a:ext cx="4968553" cy="3168352"/>
              <a:chOff x="869428" y="2915816"/>
              <a:chExt cx="4968553" cy="3168352"/>
            </a:xfrm>
          </p:grpSpPr>
          <p:cxnSp>
            <p:nvCxnSpPr>
              <p:cNvPr id="17" name="رابط مستقيم 16"/>
              <p:cNvCxnSpPr/>
              <p:nvPr/>
            </p:nvCxnSpPr>
            <p:spPr>
              <a:xfrm flipH="1">
                <a:off x="869428" y="6084168"/>
                <a:ext cx="4968553" cy="0"/>
              </a:xfrm>
              <a:prstGeom prst="line">
                <a:avLst/>
              </a:prstGeom>
            </p:spPr>
            <p:style>
              <a:lnRef idx="3">
                <a:schemeClr val="accent6"/>
              </a:lnRef>
              <a:fillRef idx="0">
                <a:schemeClr val="accent6"/>
              </a:fillRef>
              <a:effectRef idx="2">
                <a:schemeClr val="accent6"/>
              </a:effectRef>
              <a:fontRef idx="minor">
                <a:schemeClr val="tx1"/>
              </a:fontRef>
            </p:style>
          </p:cxnSp>
          <p:sp>
            <p:nvSpPr>
              <p:cNvPr id="18" name="مستطيل 17"/>
              <p:cNvSpPr/>
              <p:nvPr/>
            </p:nvSpPr>
            <p:spPr>
              <a:xfrm>
                <a:off x="980728" y="2915816"/>
                <a:ext cx="4680520" cy="3058016"/>
              </a:xfrm>
              <a:prstGeom prst="rect">
                <a:avLst/>
              </a:prstGeom>
              <a:solidFill>
                <a:schemeClr val="accent6">
                  <a:lumMod val="60000"/>
                  <a:lumOff val="40000"/>
                </a:schemeClr>
              </a:solidFill>
              <a:effectLst>
                <a:glow rad="101600">
                  <a:schemeClr val="accent6">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pPr algn="ctr"/>
                <a:endParaRPr lang="ar-KW" dirty="0"/>
              </a:p>
            </p:txBody>
          </p:sp>
          <p:sp>
            <p:nvSpPr>
              <p:cNvPr id="19" name="مستطيل 18"/>
              <p:cNvSpPr/>
              <p:nvPr/>
            </p:nvSpPr>
            <p:spPr>
              <a:xfrm>
                <a:off x="1044735" y="2987824"/>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pic>
            <p:nvPicPr>
              <p:cNvPr id="20" name="Picture 38" descr="E:\DCIM\100CANON\IMG_1842.JPG"/>
              <p:cNvPicPr/>
              <p:nvPr/>
            </p:nvPicPr>
            <p:blipFill>
              <a:blip r:embed="rId5" cstate="print"/>
              <a:srcRect/>
              <a:stretch>
                <a:fillRect/>
              </a:stretch>
            </p:blipFill>
            <p:spPr bwMode="auto">
              <a:xfrm rot="5400000">
                <a:off x="2584844" y="3177714"/>
                <a:ext cx="1450842" cy="1215080"/>
              </a:xfrm>
              <a:prstGeom prst="rect">
                <a:avLst/>
              </a:prstGeom>
              <a:ln>
                <a:solidFill>
                  <a:schemeClr val="accent6">
                    <a:lumMod val="75000"/>
                  </a:schemeClr>
                </a:solidFill>
              </a:ln>
              <a:effectLst>
                <a:outerShdw blurRad="190500" algn="tl" rotWithShape="0">
                  <a:srgbClr val="000000">
                    <a:alpha val="70000"/>
                  </a:srgbClr>
                </a:outerShdw>
              </a:effectLst>
            </p:spPr>
          </p:pic>
          <p:pic>
            <p:nvPicPr>
              <p:cNvPr id="21" name="Picture 7" descr="E:\DCIM\100CANON\IMG_1585.JPG"/>
              <p:cNvPicPr/>
              <p:nvPr/>
            </p:nvPicPr>
            <p:blipFill>
              <a:blip r:embed="rId6" cstate="print"/>
              <a:srcRect/>
              <a:stretch>
                <a:fillRect/>
              </a:stretch>
            </p:blipFill>
            <p:spPr bwMode="auto">
              <a:xfrm>
                <a:off x="1340768" y="3090171"/>
                <a:ext cx="1215079" cy="1420504"/>
              </a:xfrm>
              <a:prstGeom prst="rect">
                <a:avLst/>
              </a:prstGeom>
              <a:ln>
                <a:solidFill>
                  <a:schemeClr val="accent6">
                    <a:lumMod val="75000"/>
                  </a:schemeClr>
                </a:solidFill>
              </a:ln>
              <a:effectLst>
                <a:outerShdw blurRad="190500" algn="tl" rotWithShape="0">
                  <a:srgbClr val="000000">
                    <a:alpha val="70000"/>
                  </a:srgbClr>
                </a:outerShdw>
              </a:effectLst>
            </p:spPr>
          </p:pic>
          <p:pic>
            <p:nvPicPr>
              <p:cNvPr id="22" name="Picture 1" descr="E:\DCIM\100CANON\IMG_2018.JPG"/>
              <p:cNvPicPr/>
              <p:nvPr/>
            </p:nvPicPr>
            <p:blipFill>
              <a:blip r:embed="rId7" cstate="print"/>
              <a:srcRect/>
              <a:stretch>
                <a:fillRect/>
              </a:stretch>
            </p:blipFill>
            <p:spPr bwMode="auto">
              <a:xfrm>
                <a:off x="2380466" y="4705133"/>
                <a:ext cx="1932118" cy="1080793"/>
              </a:xfrm>
              <a:prstGeom prst="rect">
                <a:avLst/>
              </a:prstGeom>
              <a:ln>
                <a:solidFill>
                  <a:schemeClr val="accent6">
                    <a:lumMod val="75000"/>
                  </a:schemeClr>
                </a:solidFill>
              </a:ln>
              <a:effectLst>
                <a:outerShdw blurRad="190500" algn="tl" rotWithShape="0">
                  <a:srgbClr val="000000">
                    <a:alpha val="70000"/>
                  </a:srgbClr>
                </a:outerShdw>
              </a:effectLst>
            </p:spPr>
          </p:pic>
          <p:pic>
            <p:nvPicPr>
              <p:cNvPr id="23" name="Picture 11" descr="E:\DCIM\100CANON\IMG_1634.JPG"/>
              <p:cNvPicPr/>
              <p:nvPr/>
            </p:nvPicPr>
            <p:blipFill>
              <a:blip r:embed="rId8" cstate="print"/>
              <a:srcRect/>
              <a:stretch>
                <a:fillRect/>
              </a:stretch>
            </p:blipFill>
            <p:spPr bwMode="auto">
              <a:xfrm rot="5400000">
                <a:off x="3968247" y="3177714"/>
                <a:ext cx="1450842" cy="1215080"/>
              </a:xfrm>
              <a:prstGeom prst="rect">
                <a:avLst/>
              </a:prstGeom>
              <a:ln>
                <a:solidFill>
                  <a:schemeClr val="accent6">
                    <a:lumMod val="75000"/>
                  </a:schemeClr>
                </a:solidFill>
              </a:ln>
              <a:effectLst>
                <a:outerShdw blurRad="190500" algn="tl" rotWithShape="0">
                  <a:srgbClr val="000000">
                    <a:alpha val="70000"/>
                  </a:srgbClr>
                </a:outerShdw>
              </a:effectLst>
            </p:spPr>
          </p:pic>
        </p:grpSp>
      </p:grpSp>
    </p:spTree>
    <p:extLst>
      <p:ext uri="{BB962C8B-B14F-4D97-AF65-F5344CB8AC3E}">
        <p14:creationId xmlns:p14="http://schemas.microsoft.com/office/powerpoint/2010/main" val="2696182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roty\Desktop\ملفات جديدة\صور\98502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571"/>
          <a:stretch/>
        </p:blipFill>
        <p:spPr bwMode="auto">
          <a:xfrm>
            <a:off x="1" y="5148063"/>
            <a:ext cx="6860636" cy="3994381"/>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مجموعة 88"/>
          <p:cNvGrpSpPr/>
          <p:nvPr/>
        </p:nvGrpSpPr>
        <p:grpSpPr>
          <a:xfrm>
            <a:off x="366292" y="1016962"/>
            <a:ext cx="5911781" cy="7248342"/>
            <a:chOff x="316033" y="734117"/>
            <a:chExt cx="5667121" cy="5791506"/>
          </a:xfrm>
        </p:grpSpPr>
        <p:sp>
          <p:nvSpPr>
            <p:cNvPr id="25" name="مستطيل 24"/>
            <p:cNvSpPr/>
            <p:nvPr/>
          </p:nvSpPr>
          <p:spPr>
            <a:xfrm>
              <a:off x="316033" y="734117"/>
              <a:ext cx="5469159" cy="5791506"/>
            </a:xfrm>
            <a:prstGeom prst="rect">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a:p>
          </p:txBody>
        </p:sp>
        <p:grpSp>
          <p:nvGrpSpPr>
            <p:cNvPr id="88" name="مجموعة 87"/>
            <p:cNvGrpSpPr/>
            <p:nvPr/>
          </p:nvGrpSpPr>
          <p:grpSpPr>
            <a:xfrm>
              <a:off x="373480" y="827093"/>
              <a:ext cx="5609674" cy="5297430"/>
              <a:chOff x="373480" y="827093"/>
              <a:chExt cx="5609674" cy="5297430"/>
            </a:xfrm>
          </p:grpSpPr>
          <p:grpSp>
            <p:nvGrpSpPr>
              <p:cNvPr id="54" name="مجموعة 53"/>
              <p:cNvGrpSpPr/>
              <p:nvPr/>
            </p:nvGrpSpPr>
            <p:grpSpPr>
              <a:xfrm>
                <a:off x="692696" y="2743783"/>
                <a:ext cx="5041879" cy="1230084"/>
                <a:chOff x="692696" y="822824"/>
                <a:chExt cx="5041879" cy="1383378"/>
              </a:xfrm>
            </p:grpSpPr>
            <p:grpSp>
              <p:nvGrpSpPr>
                <p:cNvPr id="55" name="مجموعة 54"/>
                <p:cNvGrpSpPr/>
                <p:nvPr/>
              </p:nvGrpSpPr>
              <p:grpSpPr>
                <a:xfrm>
                  <a:off x="692696" y="822824"/>
                  <a:ext cx="1656184" cy="389152"/>
                  <a:chOff x="692696" y="827020"/>
                  <a:chExt cx="1971648" cy="322380"/>
                </a:xfrm>
              </p:grpSpPr>
              <p:sp>
                <p:nvSpPr>
                  <p:cNvPr id="61" name="مستطيل 60"/>
                  <p:cNvSpPr/>
                  <p:nvPr/>
                </p:nvSpPr>
                <p:spPr>
                  <a:xfrm>
                    <a:off x="692696" y="827020"/>
                    <a:ext cx="1971648" cy="322380"/>
                  </a:xfrm>
                  <a:prstGeom prst="rect">
                    <a:avLst/>
                  </a:prstGeom>
                  <a:ln>
                    <a:solidFill>
                      <a:schemeClr val="accent4">
                        <a:lumMod val="75000"/>
                      </a:schemeClr>
                    </a:solidFill>
                  </a:ln>
                  <a:effectLst>
                    <a:glow rad="1016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pPr algn="ctr"/>
                    <a:endParaRPr lang="ar-KW" dirty="0"/>
                  </a:p>
                </p:txBody>
              </p:sp>
              <p:sp>
                <p:nvSpPr>
                  <p:cNvPr id="62" name="مستطيل 61"/>
                  <p:cNvSpPr/>
                  <p:nvPr/>
                </p:nvSpPr>
                <p:spPr>
                  <a:xfrm>
                    <a:off x="692696" y="827020"/>
                    <a:ext cx="1971648" cy="32238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n>
                        <a:latin typeface="Monotype Koufi"/>
                        <a:ea typeface="Monotype Koufi"/>
                        <a:cs typeface="Monotype Koufi"/>
                      </a:rPr>
                      <a:t>المشاركة في الإعداد</a:t>
                    </a:r>
                    <a:endParaRPr lang="en-US" sz="800" dirty="0">
                      <a:ln w="11430">
                        <a:solidFill>
                          <a:sysClr val="windowText" lastClr="000000"/>
                        </a:solidFill>
                      </a:ln>
                      <a:latin typeface="Times New Roman"/>
                      <a:ea typeface="Times New Roman"/>
                    </a:endParaRPr>
                  </a:p>
                </p:txBody>
              </p:sp>
            </p:grpSp>
            <p:grpSp>
              <p:nvGrpSpPr>
                <p:cNvPr id="56" name="مجموعة 55"/>
                <p:cNvGrpSpPr/>
                <p:nvPr/>
              </p:nvGrpSpPr>
              <p:grpSpPr>
                <a:xfrm>
                  <a:off x="1126063" y="1403648"/>
                  <a:ext cx="4608512" cy="802554"/>
                  <a:chOff x="1126063" y="1475656"/>
                  <a:chExt cx="4608512" cy="802554"/>
                </a:xfrm>
              </p:grpSpPr>
              <p:sp>
                <p:nvSpPr>
                  <p:cNvPr id="58" name="مستطيل 57"/>
                  <p:cNvSpPr/>
                  <p:nvPr/>
                </p:nvSpPr>
                <p:spPr>
                  <a:xfrm>
                    <a:off x="1126063" y="1475656"/>
                    <a:ext cx="4608512" cy="386867"/>
                  </a:xfrm>
                  <a:prstGeom prst="rect">
                    <a:avLst/>
                  </a:prstGeom>
                  <a:ln>
                    <a:solidFill>
                      <a:schemeClr val="accent4">
                        <a:lumMod val="75000"/>
                      </a:schemeClr>
                    </a:solidFill>
                  </a:ln>
                  <a:effectLst>
                    <a:glow rad="1016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pPr algn="ctr"/>
                    <a:r>
                      <a:rPr lang="ar-KW" sz="2800" b="1" dirty="0">
                        <a:latin typeface="Andalus" pitchFamily="18" charset="-78"/>
                        <a:cs typeface="Andalus" pitchFamily="18" charset="-78"/>
                      </a:rPr>
                      <a:t>     الموجهة الفنية     أ. سمية محمود شهاب</a:t>
                    </a:r>
                  </a:p>
                </p:txBody>
              </p:sp>
              <p:sp>
                <p:nvSpPr>
                  <p:cNvPr id="59" name="مستطيل 58"/>
                  <p:cNvSpPr/>
                  <p:nvPr/>
                </p:nvSpPr>
                <p:spPr>
                  <a:xfrm>
                    <a:off x="1126063" y="1891343"/>
                    <a:ext cx="4608512" cy="386867"/>
                  </a:xfrm>
                  <a:prstGeom prst="rect">
                    <a:avLst/>
                  </a:prstGeom>
                  <a:ln>
                    <a:solidFill>
                      <a:schemeClr val="accent4">
                        <a:lumMod val="75000"/>
                      </a:schemeClr>
                    </a:solidFill>
                  </a:ln>
                  <a:effectLst>
                    <a:glow rad="1016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pPr algn="ctr"/>
                    <a:endParaRPr lang="ar-KW" dirty="0"/>
                  </a:p>
                </p:txBody>
              </p:sp>
            </p:grpSp>
            <p:cxnSp>
              <p:nvCxnSpPr>
                <p:cNvPr id="57" name="رابط مستقيم 56"/>
                <p:cNvCxnSpPr>
                  <a:stCxn id="58" idx="0"/>
                  <a:endCxn id="59" idx="2"/>
                </p:cNvCxnSpPr>
                <p:nvPr/>
              </p:nvCxnSpPr>
              <p:spPr>
                <a:xfrm>
                  <a:off x="3430319" y="1403648"/>
                  <a:ext cx="0" cy="802554"/>
                </a:xfrm>
                <a:prstGeom prst="line">
                  <a:avLst/>
                </a:prstGeom>
                <a:ln>
                  <a:solidFill>
                    <a:schemeClr val="accent4">
                      <a:lumMod val="75000"/>
                    </a:schemeClr>
                  </a:solidFill>
                </a:ln>
                <a:effectLst>
                  <a:glow rad="63500">
                    <a:schemeClr val="accent4">
                      <a:satMod val="175000"/>
                      <a:alpha val="40000"/>
                    </a:schemeClr>
                  </a:glow>
                  <a:outerShdw blurRad="40000" dist="20000" dir="5400000" rotWithShape="0">
                    <a:srgbClr val="000000">
                      <a:alpha val="38000"/>
                    </a:srgbClr>
                  </a:outerShdw>
                </a:effectLst>
              </p:spPr>
              <p:style>
                <a:lnRef idx="2">
                  <a:schemeClr val="accent5"/>
                </a:lnRef>
                <a:fillRef idx="0">
                  <a:schemeClr val="accent5"/>
                </a:fillRef>
                <a:effectRef idx="1">
                  <a:schemeClr val="accent5"/>
                </a:effectRef>
                <a:fontRef idx="minor">
                  <a:schemeClr val="tx1"/>
                </a:fontRef>
              </p:style>
            </p:cxnSp>
          </p:grpSp>
          <p:grpSp>
            <p:nvGrpSpPr>
              <p:cNvPr id="64" name="مجموعة 63"/>
              <p:cNvGrpSpPr/>
              <p:nvPr/>
            </p:nvGrpSpPr>
            <p:grpSpPr>
              <a:xfrm>
                <a:off x="691376" y="4139952"/>
                <a:ext cx="5041880" cy="904451"/>
                <a:chOff x="692695" y="773351"/>
                <a:chExt cx="5041880" cy="1017164"/>
              </a:xfrm>
            </p:grpSpPr>
            <p:grpSp>
              <p:nvGrpSpPr>
                <p:cNvPr id="65" name="مجموعة 64"/>
                <p:cNvGrpSpPr/>
                <p:nvPr/>
              </p:nvGrpSpPr>
              <p:grpSpPr>
                <a:xfrm>
                  <a:off x="692695" y="773351"/>
                  <a:ext cx="1657503" cy="438623"/>
                  <a:chOff x="692695" y="786037"/>
                  <a:chExt cx="1973218" cy="363363"/>
                </a:xfrm>
              </p:grpSpPr>
              <p:sp>
                <p:nvSpPr>
                  <p:cNvPr id="70" name="مستطيل 69"/>
                  <p:cNvSpPr/>
                  <p:nvPr/>
                </p:nvSpPr>
                <p:spPr>
                  <a:xfrm>
                    <a:off x="692695" y="827020"/>
                    <a:ext cx="1973218" cy="322380"/>
                  </a:xfrm>
                  <a:prstGeom prst="rect">
                    <a:avLst/>
                  </a:prstGeom>
                  <a:solidFill>
                    <a:srgbClr val="FFFF99"/>
                  </a:solidFill>
                  <a:ln>
                    <a:solidFill>
                      <a:schemeClr val="accent6">
                        <a:lumMod val="50000"/>
                      </a:schemeClr>
                    </a:solidFill>
                  </a:ln>
                  <a:effectLst>
                    <a:glow rad="101600">
                      <a:schemeClr val="accent6">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1" anchor="ctr"/>
                  <a:lstStyle/>
                  <a:p>
                    <a:pPr algn="ctr"/>
                    <a:endParaRPr lang="ar-KW" dirty="0"/>
                  </a:p>
                </p:txBody>
              </p:sp>
              <p:sp>
                <p:nvSpPr>
                  <p:cNvPr id="71" name="مستطيل 70"/>
                  <p:cNvSpPr/>
                  <p:nvPr/>
                </p:nvSpPr>
                <p:spPr>
                  <a:xfrm>
                    <a:off x="692696" y="786037"/>
                    <a:ext cx="1973217" cy="363363"/>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kern="1200" dirty="0">
                        <a:ln w="11430">
                          <a:solidFill>
                            <a:schemeClr val="tx1"/>
                          </a:solidFill>
                        </a:ln>
                        <a:latin typeface="Monotype Koufi"/>
                        <a:ea typeface="Monotype Koufi"/>
                        <a:cs typeface="Monotype Koufi"/>
                      </a:rPr>
                      <a:t>تـنسـيـق</a:t>
                    </a:r>
                    <a:endParaRPr lang="en-US" sz="1000" dirty="0">
                      <a:ln w="11430">
                        <a:solidFill>
                          <a:schemeClr val="tx1"/>
                        </a:solidFill>
                      </a:ln>
                      <a:latin typeface="Times New Roman"/>
                      <a:ea typeface="Times New Roman"/>
                    </a:endParaRPr>
                  </a:p>
                </p:txBody>
              </p:sp>
            </p:grpSp>
            <p:sp>
              <p:nvSpPr>
                <p:cNvPr id="68" name="مستطيل 67"/>
                <p:cNvSpPr/>
                <p:nvPr/>
              </p:nvSpPr>
              <p:spPr>
                <a:xfrm>
                  <a:off x="1126063" y="1403648"/>
                  <a:ext cx="4608512" cy="386867"/>
                </a:xfrm>
                <a:prstGeom prst="rect">
                  <a:avLst/>
                </a:prstGeom>
                <a:solidFill>
                  <a:srgbClr val="FFFF99"/>
                </a:solidFill>
                <a:ln>
                  <a:solidFill>
                    <a:schemeClr val="accent6">
                      <a:lumMod val="50000"/>
                    </a:schemeClr>
                  </a:solidFill>
                </a:ln>
                <a:effectLst>
                  <a:glow rad="1016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cxnSp>
              <p:nvCxnSpPr>
                <p:cNvPr id="67" name="رابط مستقيم 66"/>
                <p:cNvCxnSpPr>
                  <a:stCxn id="68" idx="0"/>
                  <a:endCxn id="68" idx="2"/>
                </p:cNvCxnSpPr>
                <p:nvPr/>
              </p:nvCxnSpPr>
              <p:spPr>
                <a:xfrm>
                  <a:off x="3430319" y="1403648"/>
                  <a:ext cx="0" cy="386867"/>
                </a:xfrm>
                <a:prstGeom prst="line">
                  <a:avLst/>
                </a:prstGeom>
                <a:ln>
                  <a:solidFill>
                    <a:schemeClr val="accent6">
                      <a:lumMod val="50000"/>
                    </a:schemeClr>
                  </a:solidFill>
                </a:ln>
                <a:effectLst>
                  <a:glow rad="63500">
                    <a:schemeClr val="accent6">
                      <a:satMod val="175000"/>
                      <a:alpha val="40000"/>
                    </a:schemeClr>
                  </a:glow>
                  <a:outerShdw blurRad="40000" dist="20000" dir="5400000" rotWithShape="0">
                    <a:srgbClr val="000000">
                      <a:alpha val="38000"/>
                    </a:srgbClr>
                  </a:outerShdw>
                </a:effectLst>
              </p:spPr>
              <p:style>
                <a:lnRef idx="2">
                  <a:schemeClr val="accent5"/>
                </a:lnRef>
                <a:fillRef idx="0">
                  <a:schemeClr val="accent5"/>
                </a:fillRef>
                <a:effectRef idx="1">
                  <a:schemeClr val="accent5"/>
                </a:effectRef>
                <a:fontRef idx="minor">
                  <a:schemeClr val="tx1"/>
                </a:fontRef>
              </p:style>
            </p:cxnSp>
          </p:grpSp>
          <p:grpSp>
            <p:nvGrpSpPr>
              <p:cNvPr id="73" name="مجموعة 72"/>
              <p:cNvGrpSpPr/>
              <p:nvPr/>
            </p:nvGrpSpPr>
            <p:grpSpPr>
              <a:xfrm>
                <a:off x="373480" y="5220072"/>
                <a:ext cx="5359776" cy="904451"/>
                <a:chOff x="374799" y="773351"/>
                <a:chExt cx="5359776" cy="1017164"/>
              </a:xfrm>
            </p:grpSpPr>
            <p:grpSp>
              <p:nvGrpSpPr>
                <p:cNvPr id="74" name="مجموعة 73"/>
                <p:cNvGrpSpPr/>
                <p:nvPr/>
              </p:nvGrpSpPr>
              <p:grpSpPr>
                <a:xfrm>
                  <a:off x="692695" y="773351"/>
                  <a:ext cx="1657503" cy="438623"/>
                  <a:chOff x="692695" y="786037"/>
                  <a:chExt cx="1973218" cy="363363"/>
                </a:xfrm>
              </p:grpSpPr>
              <p:sp>
                <p:nvSpPr>
                  <p:cNvPr id="77" name="مستطيل 76"/>
                  <p:cNvSpPr/>
                  <p:nvPr/>
                </p:nvSpPr>
                <p:spPr>
                  <a:xfrm>
                    <a:off x="692695" y="827020"/>
                    <a:ext cx="1973218" cy="322380"/>
                  </a:xfrm>
                  <a:prstGeom prst="rect">
                    <a:avLst/>
                  </a:prstGeom>
                  <a:ln>
                    <a:solidFill>
                      <a:schemeClr val="accent6">
                        <a:lumMod val="50000"/>
                      </a:schemeClr>
                    </a:solidFill>
                  </a:ln>
                  <a:effectLst>
                    <a:glow rad="1016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78" name="مستطيل 77"/>
                  <p:cNvSpPr/>
                  <p:nvPr/>
                </p:nvSpPr>
                <p:spPr>
                  <a:xfrm>
                    <a:off x="694266" y="786037"/>
                    <a:ext cx="1963661" cy="309329"/>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kern="1200" dirty="0">
                        <a:ln w="11430">
                          <a:solidFill>
                            <a:schemeClr val="tx1"/>
                          </a:solidFill>
                        </a:ln>
                        <a:latin typeface="Monotype Koufi"/>
                        <a:ea typeface="Monotype Koufi"/>
                        <a:cs typeface="Monotype Koufi"/>
                      </a:rPr>
                      <a:t>إشراف عام</a:t>
                    </a:r>
                    <a:endParaRPr lang="en-US" sz="1000" dirty="0">
                      <a:ln w="11430">
                        <a:solidFill>
                          <a:schemeClr val="tx1"/>
                        </a:solidFill>
                      </a:ln>
                      <a:latin typeface="Times New Roman"/>
                      <a:ea typeface="Times New Roman"/>
                    </a:endParaRPr>
                  </a:p>
                </p:txBody>
              </p:sp>
            </p:grpSp>
            <p:sp>
              <p:nvSpPr>
                <p:cNvPr id="75" name="مستطيل 74"/>
                <p:cNvSpPr/>
                <p:nvPr/>
              </p:nvSpPr>
              <p:spPr>
                <a:xfrm>
                  <a:off x="374799" y="1403648"/>
                  <a:ext cx="5359776" cy="386867"/>
                </a:xfrm>
                <a:prstGeom prst="rect">
                  <a:avLst/>
                </a:prstGeom>
                <a:ln>
                  <a:solidFill>
                    <a:schemeClr val="accent6">
                      <a:lumMod val="50000"/>
                    </a:schemeClr>
                  </a:solidFill>
                </a:ln>
                <a:effectLst>
                  <a:glow rad="1016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cxnSp>
              <p:nvCxnSpPr>
                <p:cNvPr id="76" name="رابط مستقيم 75"/>
                <p:cNvCxnSpPr/>
                <p:nvPr/>
              </p:nvCxnSpPr>
              <p:spPr>
                <a:xfrm>
                  <a:off x="3070279" y="1403648"/>
                  <a:ext cx="0" cy="386867"/>
                </a:xfrm>
                <a:prstGeom prst="line">
                  <a:avLst/>
                </a:prstGeom>
                <a:ln>
                  <a:solidFill>
                    <a:schemeClr val="accent6">
                      <a:lumMod val="50000"/>
                    </a:schemeClr>
                  </a:solidFill>
                </a:ln>
                <a:effectLst>
                  <a:glow rad="63500">
                    <a:schemeClr val="accent6">
                      <a:satMod val="175000"/>
                      <a:alpha val="40000"/>
                    </a:schemeClr>
                  </a:glow>
                  <a:outerShdw blurRad="40000" dist="20000" dir="5400000" rotWithShape="0">
                    <a:srgbClr val="000000">
                      <a:alpha val="38000"/>
                    </a:srgbClr>
                  </a:outerShdw>
                </a:effectLst>
              </p:spPr>
              <p:style>
                <a:lnRef idx="2">
                  <a:schemeClr val="accent5"/>
                </a:lnRef>
                <a:fillRef idx="0">
                  <a:schemeClr val="accent5"/>
                </a:fillRef>
                <a:effectRef idx="1">
                  <a:schemeClr val="accent5"/>
                </a:effectRef>
                <a:fontRef idx="minor">
                  <a:schemeClr val="tx1"/>
                </a:fontRef>
              </p:style>
            </p:cxnSp>
          </p:grpSp>
          <p:grpSp>
            <p:nvGrpSpPr>
              <p:cNvPr id="82" name="مجموعة 81"/>
              <p:cNvGrpSpPr/>
              <p:nvPr/>
            </p:nvGrpSpPr>
            <p:grpSpPr>
              <a:xfrm>
                <a:off x="513995" y="827093"/>
                <a:ext cx="5280946" cy="1590895"/>
                <a:chOff x="513995" y="827093"/>
                <a:chExt cx="5280946" cy="1590895"/>
              </a:xfrm>
            </p:grpSpPr>
            <p:grpSp>
              <p:nvGrpSpPr>
                <p:cNvPr id="35" name="مجموعة 34"/>
                <p:cNvGrpSpPr/>
                <p:nvPr/>
              </p:nvGrpSpPr>
              <p:grpSpPr>
                <a:xfrm>
                  <a:off x="513995" y="827093"/>
                  <a:ext cx="5220581" cy="1590895"/>
                  <a:chOff x="513995" y="822270"/>
                  <a:chExt cx="5220581" cy="1789153"/>
                </a:xfrm>
              </p:grpSpPr>
              <p:grpSp>
                <p:nvGrpSpPr>
                  <p:cNvPr id="27" name="مجموعة 26"/>
                  <p:cNvGrpSpPr/>
                  <p:nvPr/>
                </p:nvGrpSpPr>
                <p:grpSpPr>
                  <a:xfrm>
                    <a:off x="692696" y="822270"/>
                    <a:ext cx="1656184" cy="389703"/>
                    <a:chOff x="692696" y="826563"/>
                    <a:chExt cx="1971648" cy="322837"/>
                  </a:xfrm>
                </p:grpSpPr>
                <p:sp>
                  <p:nvSpPr>
                    <p:cNvPr id="26" name="مستطيل 25"/>
                    <p:cNvSpPr/>
                    <p:nvPr/>
                  </p:nvSpPr>
                  <p:spPr>
                    <a:xfrm>
                      <a:off x="692696" y="827020"/>
                      <a:ext cx="1971648" cy="322380"/>
                    </a:xfrm>
                    <a:prstGeom prst="rect">
                      <a:avLst/>
                    </a:prstGeom>
                    <a:ln>
                      <a:solidFill>
                        <a:schemeClr val="accent5">
                          <a:lumMod val="75000"/>
                        </a:schemeClr>
                      </a:solidFill>
                    </a:ln>
                    <a:effectLst>
                      <a:glow rad="101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1" anchor="ctr"/>
                    <a:lstStyle/>
                    <a:p>
                      <a:pPr algn="ctr"/>
                      <a:endParaRPr lang="ar-KW" dirty="0"/>
                    </a:p>
                  </p:txBody>
                </p:sp>
                <p:sp>
                  <p:nvSpPr>
                    <p:cNvPr id="7" name="مستطيل 6"/>
                    <p:cNvSpPr/>
                    <p:nvPr/>
                  </p:nvSpPr>
                  <p:spPr>
                    <a:xfrm>
                      <a:off x="692696" y="826563"/>
                      <a:ext cx="1971648" cy="309329"/>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kern="1200" dirty="0">
                          <a:ln w="11430">
                            <a:solidFill>
                              <a:sysClr val="windowText" lastClr="000000"/>
                            </a:solidFill>
                          </a:ln>
                          <a:latin typeface="Monotype Koufi"/>
                          <a:ea typeface="Monotype Koufi"/>
                          <a:cs typeface="Monotype Koufi"/>
                        </a:rPr>
                        <a:t>إعـــداد</a:t>
                      </a:r>
                      <a:endParaRPr lang="en-US" sz="1000" dirty="0">
                        <a:ln w="11430">
                          <a:solidFill>
                            <a:sysClr val="windowText" lastClr="000000"/>
                          </a:solidFill>
                        </a:ln>
                        <a:latin typeface="Times New Roman"/>
                        <a:ea typeface="Times New Roman"/>
                      </a:endParaRPr>
                    </a:p>
                  </p:txBody>
                </p:sp>
              </p:grpSp>
              <p:grpSp>
                <p:nvGrpSpPr>
                  <p:cNvPr id="30" name="مجموعة 29"/>
                  <p:cNvGrpSpPr/>
                  <p:nvPr/>
                </p:nvGrpSpPr>
                <p:grpSpPr>
                  <a:xfrm>
                    <a:off x="513995" y="1403648"/>
                    <a:ext cx="5220581" cy="1207775"/>
                    <a:chOff x="513995" y="1475656"/>
                    <a:chExt cx="5220581" cy="1207775"/>
                  </a:xfrm>
                </p:grpSpPr>
                <p:sp>
                  <p:nvSpPr>
                    <p:cNvPr id="8" name="مستطيل 7"/>
                    <p:cNvSpPr/>
                    <p:nvPr/>
                  </p:nvSpPr>
                  <p:spPr>
                    <a:xfrm>
                      <a:off x="513995" y="1475656"/>
                      <a:ext cx="5220580" cy="386867"/>
                    </a:xfrm>
                    <a:prstGeom prst="rect">
                      <a:avLst/>
                    </a:prstGeom>
                    <a:ln>
                      <a:solidFill>
                        <a:schemeClr val="accent5">
                          <a:lumMod val="75000"/>
                        </a:schemeClr>
                      </a:solidFill>
                    </a:ln>
                    <a:effectLst>
                      <a:glow rad="101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1" anchor="ctr"/>
                    <a:lstStyle/>
                    <a:p>
                      <a:pPr algn="ctr"/>
                      <a:endParaRPr lang="ar-KW" dirty="0"/>
                    </a:p>
                  </p:txBody>
                </p:sp>
                <p:sp>
                  <p:nvSpPr>
                    <p:cNvPr id="28" name="مستطيل 27"/>
                    <p:cNvSpPr/>
                    <p:nvPr/>
                  </p:nvSpPr>
                  <p:spPr>
                    <a:xfrm>
                      <a:off x="513996" y="1891343"/>
                      <a:ext cx="5220580" cy="386867"/>
                    </a:xfrm>
                    <a:prstGeom prst="rect">
                      <a:avLst/>
                    </a:prstGeom>
                    <a:ln>
                      <a:solidFill>
                        <a:schemeClr val="accent5">
                          <a:lumMod val="75000"/>
                        </a:schemeClr>
                      </a:solidFill>
                    </a:ln>
                    <a:effectLst>
                      <a:glow rad="101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1" anchor="ctr"/>
                    <a:lstStyle/>
                    <a:p>
                      <a:r>
                        <a:rPr lang="ar-KW" sz="2800" b="1" dirty="0">
                          <a:latin typeface="Andalus" panose="02020603050405020304" pitchFamily="18" charset="-78"/>
                          <a:cs typeface="Andalus" panose="02020603050405020304" pitchFamily="18" charset="-78"/>
                        </a:rPr>
                        <a:t>المشرفة الفنية             </a:t>
                      </a:r>
                      <a:r>
                        <a:rPr lang="ar-KW" sz="2800" b="1" dirty="0" err="1">
                          <a:latin typeface="Andalus" panose="02020603050405020304" pitchFamily="18" charset="-78"/>
                          <a:cs typeface="Andalus" panose="02020603050405020304" pitchFamily="18" charset="-78"/>
                        </a:rPr>
                        <a:t>أ.أبرار</a:t>
                      </a:r>
                      <a:r>
                        <a:rPr lang="ar-KW" sz="2800" b="1" dirty="0">
                          <a:latin typeface="Andalus" panose="02020603050405020304" pitchFamily="18" charset="-78"/>
                          <a:cs typeface="Andalus" panose="02020603050405020304" pitchFamily="18" charset="-78"/>
                        </a:rPr>
                        <a:t> يوسف العوضي </a:t>
                      </a:r>
                    </a:p>
                  </p:txBody>
                </p:sp>
                <p:sp>
                  <p:nvSpPr>
                    <p:cNvPr id="29" name="مستطيل 28"/>
                    <p:cNvSpPr/>
                    <p:nvPr/>
                  </p:nvSpPr>
                  <p:spPr>
                    <a:xfrm>
                      <a:off x="1124744" y="2296564"/>
                      <a:ext cx="4608512" cy="386867"/>
                    </a:xfrm>
                    <a:prstGeom prst="rect">
                      <a:avLst/>
                    </a:prstGeom>
                    <a:ln>
                      <a:solidFill>
                        <a:schemeClr val="accent5">
                          <a:lumMod val="75000"/>
                        </a:schemeClr>
                      </a:solidFill>
                    </a:ln>
                    <a:effectLst>
                      <a:glow rad="101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1" anchor="ctr"/>
                    <a:lstStyle/>
                    <a:p>
                      <a:pPr algn="ctr"/>
                      <a:endParaRPr lang="ar-KW" dirty="0"/>
                    </a:p>
                  </p:txBody>
                </p:sp>
              </p:grpSp>
              <p:cxnSp>
                <p:nvCxnSpPr>
                  <p:cNvPr id="11" name="رابط مستقيم 10"/>
                  <p:cNvCxnSpPr>
                    <a:stCxn id="8" idx="0"/>
                    <a:endCxn id="29" idx="2"/>
                  </p:cNvCxnSpPr>
                  <p:nvPr/>
                </p:nvCxnSpPr>
                <p:spPr>
                  <a:xfrm>
                    <a:off x="3124285" y="1403648"/>
                    <a:ext cx="304715" cy="1207775"/>
                  </a:xfrm>
                  <a:prstGeom prst="line">
                    <a:avLst/>
                  </a:prstGeom>
                  <a:ln/>
                  <a:effectLst>
                    <a:glow rad="63500">
                      <a:schemeClr val="accent5">
                        <a:satMod val="175000"/>
                        <a:alpha val="40000"/>
                      </a:schemeClr>
                    </a:glow>
                    <a:outerShdw blurRad="40000" dist="20000" dir="5400000" rotWithShape="0">
                      <a:srgbClr val="000000">
                        <a:alpha val="38000"/>
                      </a:srgbClr>
                    </a:outerShdw>
                  </a:effectLst>
                </p:spPr>
                <p:style>
                  <a:lnRef idx="2">
                    <a:schemeClr val="accent5"/>
                  </a:lnRef>
                  <a:fillRef idx="0">
                    <a:schemeClr val="accent5"/>
                  </a:fillRef>
                  <a:effectRef idx="1">
                    <a:schemeClr val="accent5"/>
                  </a:effectRef>
                  <a:fontRef idx="minor">
                    <a:schemeClr val="tx1"/>
                  </a:fontRef>
                </p:style>
              </p:cxnSp>
            </p:grpSp>
            <p:sp>
              <p:nvSpPr>
                <p:cNvPr id="10" name="مستطيل 9"/>
                <p:cNvSpPr/>
                <p:nvPr/>
              </p:nvSpPr>
              <p:spPr>
                <a:xfrm>
                  <a:off x="513995" y="1340196"/>
                  <a:ext cx="5219261" cy="351484"/>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kern="1200" dirty="0">
                      <a:ln w="11430">
                        <a:noFill/>
                      </a:ln>
                      <a:latin typeface="Monotype Koufi"/>
                      <a:ea typeface="Monotype Koufi"/>
                      <a:cs typeface="Monotype Koufi"/>
                    </a:rPr>
                    <a:t>الموجهة الفنية</a:t>
                  </a:r>
                  <a:r>
                    <a:rPr lang="ar-SA" sz="2000" kern="1200" dirty="0">
                      <a:ln w="11430">
                        <a:noFill/>
                      </a:ln>
                      <a:latin typeface="Monotype Koufi"/>
                      <a:ea typeface="Monotype Koufi"/>
                      <a:cs typeface="Monotype Koufi"/>
                    </a:rPr>
                    <a:t> الأولى</a:t>
                  </a:r>
                  <a:r>
                    <a:rPr lang="ar-KW" sz="2000" kern="1200" dirty="0">
                      <a:ln w="11430">
                        <a:noFill/>
                      </a:ln>
                      <a:latin typeface="Monotype Koufi"/>
                      <a:ea typeface="Monotype Koufi"/>
                      <a:cs typeface="Monotype Koufi"/>
                    </a:rPr>
                    <a:t>                       أ. منيرة عبدالله العازمي</a:t>
                  </a:r>
                  <a:endParaRPr lang="en-US" sz="2000" dirty="0">
                    <a:ln w="11430">
                      <a:noFill/>
                    </a:ln>
                    <a:latin typeface="Times New Roman"/>
                    <a:ea typeface="Times New Roman"/>
                  </a:endParaRPr>
                </a:p>
              </p:txBody>
            </p:sp>
            <p:sp>
              <p:nvSpPr>
                <p:cNvPr id="81" name="مستطيل 80"/>
                <p:cNvSpPr/>
                <p:nvPr/>
              </p:nvSpPr>
              <p:spPr>
                <a:xfrm>
                  <a:off x="758669" y="2051720"/>
                  <a:ext cx="5036272" cy="330484"/>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rtl="1">
                    <a:spcAft>
                      <a:spcPts val="0"/>
                    </a:spcAft>
                  </a:pPr>
                  <a:r>
                    <a:rPr lang="ar-KW" sz="2000" kern="1200" dirty="0">
                      <a:ln w="11430">
                        <a:noFill/>
                      </a:ln>
                      <a:effectLst>
                        <a:outerShdw blurRad="50800" dist="39000" dir="5460000" algn="tl">
                          <a:srgbClr val="000000">
                            <a:alpha val="38000"/>
                          </a:srgbClr>
                        </a:outerShdw>
                      </a:effectLst>
                      <a:latin typeface="Monotype Koufi"/>
                      <a:ea typeface="Monotype Koufi"/>
                      <a:cs typeface="Monotype Koufi"/>
                    </a:rPr>
                    <a:t>       </a:t>
                  </a:r>
                  <a:r>
                    <a:rPr lang="ar-KW" sz="2000" kern="1200" dirty="0">
                      <a:ln w="11430">
                        <a:noFill/>
                      </a:ln>
                      <a:latin typeface="Monotype Koufi"/>
                      <a:ea typeface="Monotype Koufi"/>
                      <a:cs typeface="Monotype Koufi"/>
                    </a:rPr>
                    <a:t>الــمـــعـــلـــمــــــــة                     أ. دلال محمد الــعــمـــــر</a:t>
                  </a:r>
                  <a:endParaRPr lang="en-US" sz="2000" dirty="0">
                    <a:ln w="11430">
                      <a:noFill/>
                    </a:ln>
                    <a:latin typeface="Times New Roman"/>
                    <a:ea typeface="Times New Roman"/>
                  </a:endParaRPr>
                </a:p>
              </p:txBody>
            </p:sp>
          </p:grpSp>
          <p:sp>
            <p:nvSpPr>
              <p:cNvPr id="15" name="مستطيل 14"/>
              <p:cNvSpPr/>
              <p:nvPr/>
            </p:nvSpPr>
            <p:spPr>
              <a:xfrm>
                <a:off x="1124744" y="3247992"/>
                <a:ext cx="4590296" cy="356048"/>
              </a:xfrm>
              <a:prstGeom prst="rect">
                <a:avLst/>
              </a:prstGeom>
              <a:noFill/>
              <a:ln>
                <a:solidFill>
                  <a:schemeClr val="tx1"/>
                </a:solidFill>
              </a:ln>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endParaRPr lang="en-US" sz="2000" dirty="0">
                  <a:ln w="11430">
                    <a:solidFill>
                      <a:srgbClr val="FF0000"/>
                    </a:solidFill>
                  </a:ln>
                  <a:latin typeface="Microsoft Uighur" pitchFamily="2" charset="-78"/>
                  <a:ea typeface="Times New Roman"/>
                  <a:cs typeface="+mj-cs"/>
                </a:endParaRPr>
              </a:p>
            </p:txBody>
          </p:sp>
          <p:sp>
            <p:nvSpPr>
              <p:cNvPr id="84" name="مستطيل 83"/>
              <p:cNvSpPr/>
              <p:nvPr/>
            </p:nvSpPr>
            <p:spPr>
              <a:xfrm>
                <a:off x="974933" y="3617056"/>
                <a:ext cx="5008221" cy="330484"/>
              </a:xfrm>
              <a:prstGeom prst="rect">
                <a:avLst/>
              </a:prstGeom>
              <a:noFill/>
              <a:ln>
                <a:noFill/>
              </a:ln>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kern="1200" dirty="0">
                    <a:ln w="11430">
                      <a:noFill/>
                    </a:ln>
                    <a:effectLst>
                      <a:outerShdw blurRad="50800" dist="39000" dir="5460000" algn="tl">
                        <a:srgbClr val="000000">
                          <a:alpha val="38000"/>
                        </a:srgbClr>
                      </a:outerShdw>
                    </a:effectLst>
                    <a:latin typeface="Monotype Koufi"/>
                    <a:ea typeface="Monotype Koufi"/>
                    <a:cs typeface="Monotype Koufi"/>
                  </a:rPr>
                  <a:t>                                 </a:t>
                </a:r>
                <a:r>
                  <a:rPr lang="ar-KW" sz="2800" dirty="0">
                    <a:ln w="11430">
                      <a:noFill/>
                    </a:ln>
                    <a:effectLst>
                      <a:outerShdw blurRad="38100" dist="38100" dir="2700000" algn="tl">
                        <a:srgbClr val="000000">
                          <a:alpha val="43137"/>
                        </a:srgbClr>
                      </a:outerShdw>
                    </a:effectLst>
                    <a:latin typeface="Andalus" pitchFamily="18" charset="-78"/>
                    <a:ea typeface="Monotype Koufi"/>
                    <a:cs typeface="Andalus" pitchFamily="18" charset="-78"/>
                  </a:rPr>
                  <a:t>المعلمة    أ</a:t>
                </a:r>
                <a:r>
                  <a:rPr lang="ar-SA" sz="2800" dirty="0">
                    <a:ln w="11430">
                      <a:noFill/>
                    </a:ln>
                    <a:effectLst>
                      <a:outerShdw blurRad="38100" dist="38100" dir="2700000" algn="tl">
                        <a:srgbClr val="000000">
                          <a:alpha val="43137"/>
                        </a:srgbClr>
                      </a:outerShdw>
                    </a:effectLst>
                    <a:latin typeface="Andalus" pitchFamily="18" charset="-78"/>
                    <a:ea typeface="Monotype Koufi"/>
                    <a:cs typeface="Andalus" pitchFamily="18" charset="-78"/>
                  </a:rPr>
                  <a:t>.</a:t>
                </a:r>
                <a:r>
                  <a:rPr lang="ar-KW" sz="2800" dirty="0">
                    <a:ln w="11430">
                      <a:noFill/>
                    </a:ln>
                    <a:effectLst>
                      <a:outerShdw blurRad="38100" dist="38100" dir="2700000" algn="tl">
                        <a:srgbClr val="000000">
                          <a:alpha val="43137"/>
                        </a:srgbClr>
                      </a:outerShdw>
                    </a:effectLst>
                    <a:latin typeface="Andalus" pitchFamily="18" charset="-78"/>
                    <a:ea typeface="Monotype Koufi"/>
                    <a:cs typeface="Andalus" pitchFamily="18" charset="-78"/>
                  </a:rPr>
                  <a:t> آلاء فاضل الشيرازي</a:t>
                </a:r>
                <a:endParaRPr lang="en-US" sz="2800" dirty="0">
                  <a:ln w="11430">
                    <a:solidFill>
                      <a:srgbClr val="FF0000"/>
                    </a:solidFill>
                  </a:ln>
                  <a:effectLst>
                    <a:outerShdw blurRad="38100" dist="38100" dir="2700000" algn="tl">
                      <a:srgbClr val="000000">
                        <a:alpha val="43137"/>
                      </a:srgbClr>
                    </a:outerShdw>
                  </a:effectLst>
                  <a:latin typeface="Andalus" pitchFamily="18" charset="-78"/>
                  <a:ea typeface="Times New Roman"/>
                  <a:cs typeface="Andalus" pitchFamily="18" charset="-78"/>
                </a:endParaRPr>
              </a:p>
            </p:txBody>
          </p:sp>
          <p:sp>
            <p:nvSpPr>
              <p:cNvPr id="85" name="مستطيل 84"/>
              <p:cNvSpPr/>
              <p:nvPr/>
            </p:nvSpPr>
            <p:spPr>
              <a:xfrm>
                <a:off x="758669" y="4716016"/>
                <a:ext cx="5009509" cy="330484"/>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rtl="1">
                  <a:spcAft>
                    <a:spcPts val="0"/>
                  </a:spcAft>
                </a:pPr>
                <a:r>
                  <a:rPr lang="ar-KW" sz="2000" kern="1200" dirty="0">
                    <a:ln w="11430">
                      <a:noFill/>
                    </a:ln>
                    <a:effectLst>
                      <a:outerShdw blurRad="50800" dist="39000" dir="5460000" algn="tl">
                        <a:srgbClr val="000000">
                          <a:alpha val="38000"/>
                        </a:srgbClr>
                      </a:outerShdw>
                    </a:effectLst>
                    <a:latin typeface="Monotype Koufi"/>
                    <a:ea typeface="Monotype Koufi"/>
                    <a:cs typeface="Monotype Koufi"/>
                  </a:rPr>
                  <a:t>       </a:t>
                </a:r>
                <a:r>
                  <a:rPr lang="ar-SA" sz="2000" kern="1200" dirty="0">
                    <a:ln w="11430">
                      <a:noFill/>
                    </a:ln>
                    <a:effectLst>
                      <a:outerShdw blurRad="50800" dist="39000" dir="5460000" algn="tl">
                        <a:srgbClr val="000000">
                          <a:alpha val="38000"/>
                        </a:srgbClr>
                      </a:outerShdw>
                    </a:effectLst>
                    <a:latin typeface="Monotype Koufi"/>
                    <a:ea typeface="Monotype Koufi"/>
                    <a:cs typeface="Monotype Koufi"/>
                  </a:rPr>
                  <a:t>المشرفة الفنية        </a:t>
                </a:r>
                <a:r>
                  <a:rPr lang="ar-KW" sz="2400" b="1" kern="1200" dirty="0">
                    <a:ln w="11430">
                      <a:noFill/>
                    </a:ln>
                    <a:latin typeface="Monotype Koufi"/>
                    <a:ea typeface="Monotype Koufi"/>
                    <a:cs typeface="Monotype Koufi"/>
                  </a:rPr>
                  <a:t> </a:t>
                </a:r>
                <a:r>
                  <a:rPr lang="ar-KW" sz="2400" b="1" kern="1200" dirty="0">
                    <a:ln w="11430">
                      <a:noFill/>
                    </a:ln>
                    <a:latin typeface="Andalus" pitchFamily="18" charset="-78"/>
                    <a:ea typeface="Monotype Koufi"/>
                    <a:cs typeface="Andalus" pitchFamily="18" charset="-78"/>
                  </a:rPr>
                  <a:t>     أ. فاطمة حمزة الصراف</a:t>
                </a:r>
                <a:endParaRPr lang="en-US" sz="2400" b="1" dirty="0">
                  <a:ln w="11430">
                    <a:solidFill>
                      <a:srgbClr val="FF0000"/>
                    </a:solidFill>
                  </a:ln>
                  <a:latin typeface="Times New Roman"/>
                  <a:ea typeface="Times New Roman"/>
                </a:endParaRPr>
              </a:p>
            </p:txBody>
          </p:sp>
          <p:sp>
            <p:nvSpPr>
              <p:cNvPr id="19" name="مستطيل 18"/>
              <p:cNvSpPr/>
              <p:nvPr/>
            </p:nvSpPr>
            <p:spPr>
              <a:xfrm>
                <a:off x="2780928" y="5796136"/>
                <a:ext cx="2994981" cy="325005"/>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rtl="1">
                  <a:spcAft>
                    <a:spcPts val="0"/>
                  </a:spcAft>
                </a:pPr>
                <a:r>
                  <a:rPr lang="ar-KW" sz="1600" kern="1200" dirty="0">
                    <a:ln w="11430">
                      <a:noFill/>
                    </a:ln>
                    <a:latin typeface="Monotype Koufi"/>
                    <a:ea typeface="Monotype Koufi"/>
                    <a:cs typeface="Monotype Koufi"/>
                  </a:rPr>
                  <a:t>الموجهة الفنية العامة لرياض الاطفال</a:t>
                </a:r>
                <a:endParaRPr lang="en-US" sz="1600" dirty="0">
                  <a:ln w="11430">
                    <a:noFill/>
                  </a:ln>
                  <a:solidFill>
                    <a:srgbClr val="FFFF00"/>
                  </a:solidFill>
                  <a:latin typeface="Times New Roman"/>
                  <a:ea typeface="Times New Roman"/>
                </a:endParaRPr>
              </a:p>
            </p:txBody>
          </p:sp>
          <p:sp>
            <p:nvSpPr>
              <p:cNvPr id="87" name="مستطيل 86"/>
              <p:cNvSpPr/>
              <p:nvPr/>
            </p:nvSpPr>
            <p:spPr>
              <a:xfrm>
                <a:off x="373481" y="5498086"/>
                <a:ext cx="3087071" cy="224008"/>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rtl="1">
                  <a:spcAft>
                    <a:spcPts val="0"/>
                  </a:spcAft>
                </a:pPr>
                <a:endParaRPr lang="ar-KW" sz="2000" kern="1200" dirty="0">
                  <a:ln w="11430">
                    <a:noFill/>
                  </a:ln>
                  <a:latin typeface="Monotype Koufi"/>
                  <a:ea typeface="Monotype Koufi"/>
                  <a:cs typeface="Monotype Koufi"/>
                </a:endParaRPr>
              </a:p>
              <a:p>
                <a:pPr rtl="1">
                  <a:spcAft>
                    <a:spcPts val="0"/>
                  </a:spcAft>
                </a:pPr>
                <a:r>
                  <a:rPr lang="ar-KW" sz="2400" kern="1200" dirty="0">
                    <a:ln w="11430">
                      <a:noFill/>
                    </a:ln>
                    <a:latin typeface="Monotype Koufi"/>
                    <a:ea typeface="Monotype Koufi"/>
                    <a:cs typeface="Monotype Koufi"/>
                  </a:rPr>
                  <a:t>         </a:t>
                </a:r>
                <a:r>
                  <a:rPr lang="ar-KW" sz="2400" kern="1200" dirty="0">
                    <a:ln w="11430">
                      <a:solidFill>
                        <a:srgbClr val="FF0000"/>
                      </a:solidFill>
                    </a:ln>
                    <a:solidFill>
                      <a:srgbClr val="FF0000"/>
                    </a:solidFill>
                    <a:latin typeface="Monotype Koufi"/>
                    <a:ea typeface="Monotype Koufi"/>
                    <a:cs typeface="Monotype Koufi"/>
                  </a:rPr>
                  <a:t>أ. وداد  محمد  </a:t>
                </a:r>
                <a:r>
                  <a:rPr lang="ar-KW" sz="2400" kern="1200" dirty="0" err="1">
                    <a:ln w="11430">
                      <a:solidFill>
                        <a:srgbClr val="FF0000"/>
                      </a:solidFill>
                    </a:ln>
                    <a:solidFill>
                      <a:srgbClr val="FF0000"/>
                    </a:solidFill>
                    <a:latin typeface="Monotype Koufi"/>
                    <a:ea typeface="Monotype Koufi"/>
                    <a:cs typeface="Monotype Koufi"/>
                  </a:rPr>
                  <a:t>المجيمي</a:t>
                </a:r>
                <a:endParaRPr lang="en-US" sz="2400" dirty="0">
                  <a:ln w="11430">
                    <a:solidFill>
                      <a:srgbClr val="FF0000"/>
                    </a:solidFill>
                  </a:ln>
                  <a:solidFill>
                    <a:srgbClr val="FF0000"/>
                  </a:solidFill>
                  <a:latin typeface="Times New Roman"/>
                  <a:ea typeface="Times New Roman"/>
                </a:endParaRPr>
              </a:p>
            </p:txBody>
          </p:sp>
        </p:grpSp>
      </p:grpSp>
    </p:spTree>
    <p:extLst>
      <p:ext uri="{BB962C8B-B14F-4D97-AF65-F5344CB8AC3E}">
        <p14:creationId xmlns:p14="http://schemas.microsoft.com/office/powerpoint/2010/main" val="855783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20</a:t>
              </a:r>
              <a:endParaRPr lang="en-US" sz="1000" b="1" dirty="0">
                <a:ln w="11430"/>
                <a:effectLst>
                  <a:outerShdw blurRad="50800" dist="39000" dir="5460000" algn="tl">
                    <a:srgbClr val="000000">
                      <a:alpha val="38000"/>
                    </a:srgbClr>
                  </a:outerShdw>
                </a:effectLst>
                <a:latin typeface="Times New Roman"/>
                <a:ea typeface="Times New Roman"/>
              </a:endParaRPr>
            </a:p>
          </p:txBody>
        </p:sp>
      </p:grpSp>
      <p:pic>
        <p:nvPicPr>
          <p:cNvPr id="11" name="Picture 2" descr="C:\Users\froty\Desktop\ملفات جديدة\صور\post-it-notes3.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5403" t="29982" r="1767" b="10043"/>
          <a:stretch/>
        </p:blipFill>
        <p:spPr bwMode="auto">
          <a:xfrm>
            <a:off x="332656" y="611561"/>
            <a:ext cx="6335186" cy="8064895"/>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p:cNvSpPr/>
          <p:nvPr/>
        </p:nvSpPr>
        <p:spPr>
          <a:xfrm>
            <a:off x="836712" y="1403648"/>
            <a:ext cx="4968552" cy="6793001"/>
          </a:xfrm>
          <a:prstGeom prst="rect">
            <a:avLst/>
          </a:prstGeom>
          <a:ln w="28575">
            <a:solidFill>
              <a:schemeClr val="tx2">
                <a:lumMod val="75000"/>
              </a:schemeClr>
            </a:solidFill>
          </a:ln>
          <a:effectLst>
            <a:glow rad="1397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1" anchor="ctr"/>
          <a:lstStyle/>
          <a:p>
            <a:pPr algn="ctr"/>
            <a:endParaRPr lang="ar-KW" dirty="0"/>
          </a:p>
        </p:txBody>
      </p:sp>
      <p:pic>
        <p:nvPicPr>
          <p:cNvPr id="13" name="Picture 3" descr="C:\Users\froty\Desktop\ملفات جديدة\صور\imagesUX3AZ1HR.png"/>
          <p:cNvPicPr>
            <a:picLocks noChangeAspect="1" noChangeArrowheads="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8304956">
            <a:off x="555675" y="613685"/>
            <a:ext cx="2221275" cy="187533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رابط مستقيم 13"/>
          <p:cNvCxnSpPr/>
          <p:nvPr/>
        </p:nvCxnSpPr>
        <p:spPr>
          <a:xfrm flipH="1">
            <a:off x="836712" y="5868144"/>
            <a:ext cx="4968553" cy="0"/>
          </a:xfrm>
          <a:prstGeom prst="line">
            <a:avLst/>
          </a:prstGeom>
          <a:ln>
            <a:solidFill>
              <a:schemeClr val="accent3">
                <a:lumMod val="50000"/>
              </a:schemeClr>
            </a:solidFill>
          </a:ln>
        </p:spPr>
        <p:style>
          <a:lnRef idx="3">
            <a:schemeClr val="accent6"/>
          </a:lnRef>
          <a:fillRef idx="0">
            <a:schemeClr val="accent6"/>
          </a:fillRef>
          <a:effectRef idx="2">
            <a:schemeClr val="accent6"/>
          </a:effectRef>
          <a:fontRef idx="minor">
            <a:schemeClr val="tx1"/>
          </a:fontRef>
        </p:style>
      </p:cxnSp>
      <p:sp>
        <p:nvSpPr>
          <p:cNvPr id="15" name="مستطيل 14"/>
          <p:cNvSpPr/>
          <p:nvPr/>
        </p:nvSpPr>
        <p:spPr>
          <a:xfrm>
            <a:off x="1002500" y="2699792"/>
            <a:ext cx="4680520" cy="3058016"/>
          </a:xfrm>
          <a:prstGeom prst="rect">
            <a:avLst/>
          </a:prstGeom>
          <a:solidFill>
            <a:srgbClr val="92D050"/>
          </a:solidFill>
          <a:effectLst>
            <a:glow rad="139700">
              <a:schemeClr val="accent3">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pPr algn="ctr"/>
            <a:endParaRPr lang="ar-KW" dirty="0"/>
          </a:p>
        </p:txBody>
      </p:sp>
      <p:sp>
        <p:nvSpPr>
          <p:cNvPr id="16" name="مستطيل 15"/>
          <p:cNvSpPr/>
          <p:nvPr/>
        </p:nvSpPr>
        <p:spPr>
          <a:xfrm>
            <a:off x="1066507" y="2771800"/>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pic>
        <p:nvPicPr>
          <p:cNvPr id="17" name="Picture 7" descr="E:\DCIM\100CANON\IMG_1269.JPG"/>
          <p:cNvPicPr/>
          <p:nvPr/>
        </p:nvPicPr>
        <p:blipFill rotWithShape="1">
          <a:blip r:embed="rId6" cstate="print"/>
          <a:srcRect l="7900"/>
          <a:stretch/>
        </p:blipFill>
        <p:spPr bwMode="auto">
          <a:xfrm rot="5400000">
            <a:off x="3000044" y="4131479"/>
            <a:ext cx="1093280" cy="1924872"/>
          </a:xfrm>
          <a:prstGeom prst="rect">
            <a:avLst/>
          </a:prstGeom>
          <a:ln>
            <a:solidFill>
              <a:schemeClr val="accent3">
                <a:lumMod val="50000"/>
              </a:schemeClr>
            </a:solidFill>
          </a:ln>
          <a:effectLst>
            <a:outerShdw blurRad="190500" algn="tl" rotWithShape="0">
              <a:srgbClr val="000000">
                <a:alpha val="70000"/>
              </a:srgbClr>
            </a:outerShdw>
          </a:effectLst>
        </p:spPr>
      </p:pic>
      <p:pic>
        <p:nvPicPr>
          <p:cNvPr id="18" name="Picture 17" descr="E:\DCIM\100CANON\IMG_1686.JPG"/>
          <p:cNvPicPr/>
          <p:nvPr/>
        </p:nvPicPr>
        <p:blipFill>
          <a:blip r:embed="rId7" cstate="print"/>
          <a:srcRect/>
          <a:stretch>
            <a:fillRect/>
          </a:stretch>
        </p:blipFill>
        <p:spPr bwMode="auto">
          <a:xfrm rot="5400000">
            <a:off x="4138240" y="2958073"/>
            <a:ext cx="1450842" cy="1215080"/>
          </a:xfrm>
          <a:prstGeom prst="rect">
            <a:avLst/>
          </a:prstGeom>
          <a:ln>
            <a:solidFill>
              <a:schemeClr val="accent3">
                <a:lumMod val="50000"/>
              </a:schemeClr>
            </a:solidFill>
          </a:ln>
          <a:effectLst>
            <a:outerShdw blurRad="190500" algn="tl" rotWithShape="0">
              <a:srgbClr val="000000">
                <a:alpha val="70000"/>
              </a:srgbClr>
            </a:outerShdw>
          </a:effectLst>
        </p:spPr>
      </p:pic>
      <p:sp>
        <p:nvSpPr>
          <p:cNvPr id="19" name="مربع نص 18"/>
          <p:cNvSpPr txBox="1"/>
          <p:nvPr/>
        </p:nvSpPr>
        <p:spPr>
          <a:xfrm>
            <a:off x="3429000" y="5915035"/>
            <a:ext cx="2448272" cy="1177245"/>
          </a:xfrm>
          <a:prstGeom prst="rect">
            <a:avLst/>
          </a:prstGeom>
          <a:noFill/>
        </p:spPr>
        <p:txBody>
          <a:bodyPr wrap="square" rtlCol="1">
            <a:spAutoFit/>
          </a:bodyPr>
          <a:lstStyle/>
          <a:p>
            <a:pPr algn="ctr" rtl="0"/>
            <a:r>
              <a:rPr lang="ar-KW" sz="1200" b="1" dirty="0">
                <a:solidFill>
                  <a:schemeClr val="accent3">
                    <a:lumMod val="50000"/>
                  </a:schemeClr>
                </a:solidFill>
                <a:latin typeface="Monotype Koufi" pitchFamily="2" charset="-78"/>
                <a:ea typeface="Monotype Koufi" pitchFamily="2" charset="-78"/>
                <a:cs typeface="Monotype Koufi" pitchFamily="2" charset="-78"/>
              </a:rPr>
              <a:t>   نماذج النشاط التعليمي</a:t>
            </a:r>
            <a:r>
              <a:rPr lang="en-US" sz="1200" b="1" dirty="0">
                <a:solidFill>
                  <a:schemeClr val="accent3">
                    <a:lumMod val="50000"/>
                  </a:schemeClr>
                </a:solidFill>
                <a:latin typeface="Monotype Koufi" pitchFamily="2" charset="-78"/>
                <a:ea typeface="Monotype Koufi" pitchFamily="2" charset="-78"/>
                <a:cs typeface="Monotype Koufi" pitchFamily="2" charset="-78"/>
              </a:rPr>
              <a:t>  </a:t>
            </a:r>
          </a:p>
          <a:p>
            <a:pPr algn="ctr" rtl="0"/>
            <a:endParaRPr lang="ar-KW" sz="1050" dirty="0">
              <a:solidFill>
                <a:schemeClr val="accent6">
                  <a:lumMod val="50000"/>
                </a:schemeClr>
              </a:solidFill>
              <a:latin typeface="Monotype Koufi" pitchFamily="2" charset="-78"/>
              <a:ea typeface="Monotype Koufi" pitchFamily="2" charset="-78"/>
              <a:cs typeface="Monotype Koufi" pitchFamily="2" charset="-78"/>
            </a:endParaRPr>
          </a:p>
          <a:p>
            <a:r>
              <a:rPr lang="ar-KW" sz="1200" b="1" dirty="0">
                <a:solidFill>
                  <a:schemeClr val="accent3">
                    <a:lumMod val="50000"/>
                  </a:schemeClr>
                </a:solidFill>
              </a:rPr>
              <a:t>* </a:t>
            </a:r>
            <a:r>
              <a:rPr lang="ar-KW" sz="1200" b="1" dirty="0"/>
              <a:t>مرجحة الذراعين أماما و خلفا.</a:t>
            </a:r>
            <a:endParaRPr lang="en-US" sz="1200" dirty="0"/>
          </a:p>
          <a:p>
            <a:r>
              <a:rPr lang="ar-KW" sz="1200" b="1" dirty="0">
                <a:solidFill>
                  <a:schemeClr val="accent3">
                    <a:lumMod val="50000"/>
                  </a:schemeClr>
                </a:solidFill>
              </a:rPr>
              <a:t>* </a:t>
            </a:r>
            <a:r>
              <a:rPr lang="ar-KW" sz="1200" b="1" dirty="0"/>
              <a:t>مرجحة الذراعين باستخدام أدوات (أطواق مختلفة الأحجام –</a:t>
            </a:r>
            <a:r>
              <a:rPr lang="ar-KW" sz="1200" b="1" dirty="0" err="1"/>
              <a:t>كراكيش</a:t>
            </a:r>
            <a:r>
              <a:rPr lang="ar-KW" sz="1200" b="1" dirty="0"/>
              <a:t> – باراشوت)</a:t>
            </a:r>
            <a:endParaRPr lang="en-US" sz="1200" dirty="0"/>
          </a:p>
          <a:p>
            <a:pPr rtl="0"/>
            <a:r>
              <a:rPr lang="ar-KW" sz="1200" b="1" dirty="0">
                <a:solidFill>
                  <a:schemeClr val="accent3">
                    <a:lumMod val="50000"/>
                  </a:schemeClr>
                </a:solidFill>
              </a:rPr>
              <a:t>* </a:t>
            </a:r>
            <a:r>
              <a:rPr lang="ar-KW" sz="1200" b="1" dirty="0"/>
              <a:t>مرجحة الذراعين أثناء المشي بين الأدوات .</a:t>
            </a:r>
            <a:endParaRPr lang="en-US" sz="1200" dirty="0"/>
          </a:p>
        </p:txBody>
      </p:sp>
      <p:cxnSp>
        <p:nvCxnSpPr>
          <p:cNvPr id="20" name="رابط مستقيم 19"/>
          <p:cNvCxnSpPr/>
          <p:nvPr/>
        </p:nvCxnSpPr>
        <p:spPr>
          <a:xfrm>
            <a:off x="3522780" y="5868144"/>
            <a:ext cx="0" cy="2328505"/>
          </a:xfrm>
          <a:prstGeom prst="line">
            <a:avLst/>
          </a:prstGeom>
          <a:ln>
            <a:solidFill>
              <a:schemeClr val="accent3">
                <a:lumMod val="50000"/>
              </a:schemeClr>
            </a:solidFill>
          </a:ln>
        </p:spPr>
        <p:style>
          <a:lnRef idx="3">
            <a:schemeClr val="accent6"/>
          </a:lnRef>
          <a:fillRef idx="0">
            <a:schemeClr val="accent6"/>
          </a:fillRef>
          <a:effectRef idx="2">
            <a:schemeClr val="accent6"/>
          </a:effectRef>
          <a:fontRef idx="minor">
            <a:schemeClr val="tx1"/>
          </a:fontRef>
        </p:style>
      </p:cxnSp>
      <p:sp>
        <p:nvSpPr>
          <p:cNvPr id="21" name="مربع نص 20"/>
          <p:cNvSpPr txBox="1"/>
          <p:nvPr/>
        </p:nvSpPr>
        <p:spPr>
          <a:xfrm>
            <a:off x="764704" y="5940152"/>
            <a:ext cx="2736304" cy="2300630"/>
          </a:xfrm>
          <a:prstGeom prst="rect">
            <a:avLst/>
          </a:prstGeom>
          <a:noFill/>
        </p:spPr>
        <p:txBody>
          <a:bodyPr wrap="square" rtlCol="1">
            <a:spAutoFit/>
          </a:bodyPr>
          <a:lstStyle/>
          <a:p>
            <a:pPr algn="ctr" rtl="0"/>
            <a:r>
              <a:rPr lang="ar-KW" sz="1200" b="1" dirty="0">
                <a:solidFill>
                  <a:schemeClr val="accent3">
                    <a:lumMod val="50000"/>
                  </a:schemeClr>
                </a:solidFill>
                <a:latin typeface="Monotype Koufi" pitchFamily="2" charset="-78"/>
                <a:ea typeface="Monotype Koufi" pitchFamily="2" charset="-78"/>
                <a:cs typeface="Monotype Koufi" pitchFamily="2" charset="-78"/>
              </a:rPr>
              <a:t>نماذج  النشاط التطبيقي</a:t>
            </a:r>
            <a:endParaRPr lang="en-US" sz="1200" b="1" dirty="0">
              <a:solidFill>
                <a:schemeClr val="accent3">
                  <a:lumMod val="50000"/>
                </a:schemeClr>
              </a:solidFill>
              <a:latin typeface="Monotype Koufi" pitchFamily="2" charset="-78"/>
              <a:ea typeface="Monotype Koufi" pitchFamily="2" charset="-78"/>
              <a:cs typeface="Monotype Koufi" pitchFamily="2" charset="-78"/>
            </a:endParaRPr>
          </a:p>
          <a:p>
            <a:pPr algn="ctr" rtl="0"/>
            <a:endParaRPr lang="ar-KW" sz="1050" dirty="0">
              <a:solidFill>
                <a:schemeClr val="accent1">
                  <a:lumMod val="50000"/>
                </a:schemeClr>
              </a:solidFill>
              <a:latin typeface="Monotype Koufi" pitchFamily="2" charset="-78"/>
              <a:ea typeface="Monotype Koufi" pitchFamily="2" charset="-78"/>
              <a:cs typeface="Monotype Koufi" pitchFamily="2" charset="-78"/>
            </a:endParaRPr>
          </a:p>
          <a:p>
            <a:pPr rtl="0"/>
            <a:endParaRPr lang="ar-KW" sz="100" b="1" dirty="0"/>
          </a:p>
          <a:p>
            <a:pPr rtl="0"/>
            <a:endParaRPr lang="ar-KW" sz="200" b="1" dirty="0"/>
          </a:p>
          <a:p>
            <a:r>
              <a:rPr lang="ar-KW" sz="1200" b="1" dirty="0">
                <a:solidFill>
                  <a:schemeClr val="accent3">
                    <a:lumMod val="50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يمرجح ذراعيه باستخدام الأطواق الصغيرة ثم يجري ليسقطها في لعبة فليبر</a:t>
            </a:r>
          </a:p>
          <a:p>
            <a:r>
              <a:rPr lang="ar-KW" sz="1200" b="1" dirty="0">
                <a:solidFill>
                  <a:schemeClr val="accent3">
                    <a:lumMod val="50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pPr rtl="0"/>
            <a:r>
              <a:rPr lang="ar-KW" sz="1100" b="1" dirty="0"/>
              <a:t>أن يمرجح ذراعيه باستخدام الكراكيش ثم الدخول في الخندق</a:t>
            </a:r>
          </a:p>
          <a:p>
            <a:pPr rtl="0"/>
            <a:r>
              <a:rPr lang="ar-SA" sz="1200" b="1" dirty="0">
                <a:solidFill>
                  <a:schemeClr val="accent3">
                    <a:lumMod val="50000"/>
                  </a:schemeClr>
                </a:solidFill>
                <a:latin typeface="Monotype Koufi" pitchFamily="2" charset="-78"/>
                <a:ea typeface="Monotype Koufi" pitchFamily="2" charset="-78"/>
                <a:cs typeface="Monotype Koufi" pitchFamily="2" charset="-78"/>
              </a:rPr>
              <a:t>*</a:t>
            </a:r>
            <a:r>
              <a:rPr lang="ar-KW" sz="1200" b="1" dirty="0">
                <a:solidFill>
                  <a:schemeClr val="accent3">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ar-KW" sz="300" b="1" dirty="0"/>
              <a:t> </a:t>
            </a:r>
            <a:r>
              <a:rPr lang="ar-KW" sz="1200" b="1" dirty="0"/>
              <a:t>أن يمرجح ذراعيه باستخدام أكياس الرمل ( الحقيبة الابتكارية) ثم المشي على المقعد السويدي</a:t>
            </a:r>
          </a:p>
          <a:p>
            <a:pPr rtl="0"/>
            <a:r>
              <a:rPr lang="ar-KW" sz="1400" b="1" dirty="0">
                <a:solidFill>
                  <a:schemeClr val="accent3">
                    <a:lumMod val="50000"/>
                  </a:schemeClr>
                </a:solidFill>
                <a:latin typeface="Monotype Koufi" pitchFamily="2" charset="-78"/>
                <a:ea typeface="Monotype Koufi" pitchFamily="2" charset="-78"/>
              </a:rPr>
              <a:t>*</a:t>
            </a:r>
            <a:r>
              <a:rPr lang="ar-KW" sz="1400" dirty="0">
                <a:solidFill>
                  <a:schemeClr val="accent6">
                    <a:lumMod val="75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r>
              <a:rPr lang="ar-KW" sz="1200" b="1" dirty="0">
                <a:latin typeface="Monotype Koufi" pitchFamily="2" charset="-78"/>
                <a:ea typeface="Monotype Koufi" pitchFamily="2" charset="-78"/>
              </a:rPr>
              <a:t>لعب حر</a:t>
            </a:r>
            <a:endParaRPr lang="en-US" sz="2800" dirty="0"/>
          </a:p>
        </p:txBody>
      </p:sp>
      <p:pic>
        <p:nvPicPr>
          <p:cNvPr id="22" name="Picture 33" descr="E:\DCIM\100CANON\IMG_0933.JPG"/>
          <p:cNvPicPr/>
          <p:nvPr/>
        </p:nvPicPr>
        <p:blipFill>
          <a:blip r:embed="rId8" cstate="print"/>
          <a:srcRect/>
          <a:stretch>
            <a:fillRect/>
          </a:stretch>
        </p:blipFill>
        <p:spPr bwMode="auto">
          <a:xfrm>
            <a:off x="2571356" y="2847356"/>
            <a:ext cx="1452194" cy="1381444"/>
          </a:xfrm>
          <a:prstGeom prst="rect">
            <a:avLst/>
          </a:prstGeom>
          <a:ln>
            <a:solidFill>
              <a:schemeClr val="accent3">
                <a:lumMod val="50000"/>
              </a:schemeClr>
            </a:solidFill>
          </a:ln>
          <a:effectLst>
            <a:outerShdw blurRad="190500" algn="tl" rotWithShape="0">
              <a:srgbClr val="000000">
                <a:alpha val="70000"/>
              </a:srgbClr>
            </a:outerShdw>
          </a:effectLst>
        </p:spPr>
      </p:pic>
      <p:sp>
        <p:nvSpPr>
          <p:cNvPr id="23" name="شكل بيضاوي 22"/>
          <p:cNvSpPr/>
          <p:nvPr/>
        </p:nvSpPr>
        <p:spPr>
          <a:xfrm>
            <a:off x="5949280" y="174928"/>
            <a:ext cx="653754" cy="676267"/>
          </a:xfrm>
          <a:prstGeom prst="ellipse">
            <a:avLst/>
          </a:prstGeom>
          <a:ln/>
          <a:effectLst>
            <a:glow rad="101600">
              <a:schemeClr val="accent3">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rtlCol="1" anchor="ctr"/>
          <a:lstStyle/>
          <a:p>
            <a:pPr algn="ctr"/>
            <a:endParaRPr lang="ar-KW" dirty="0"/>
          </a:p>
        </p:txBody>
      </p:sp>
      <p:sp>
        <p:nvSpPr>
          <p:cNvPr id="24" name="مستطيل 23"/>
          <p:cNvSpPr/>
          <p:nvPr/>
        </p:nvSpPr>
        <p:spPr>
          <a:xfrm>
            <a:off x="6010699" y="107504"/>
            <a:ext cx="530915"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3</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cxnSp>
        <p:nvCxnSpPr>
          <p:cNvPr id="25" name="رابط مستقيم 24"/>
          <p:cNvCxnSpPr/>
          <p:nvPr/>
        </p:nvCxnSpPr>
        <p:spPr>
          <a:xfrm flipH="1">
            <a:off x="1218524" y="6228184"/>
            <a:ext cx="1728192" cy="0"/>
          </a:xfrm>
          <a:prstGeom prst="line">
            <a:avLst/>
          </a:prstGeom>
          <a:ln>
            <a:solidFill>
              <a:schemeClr val="accent3">
                <a:lumMod val="50000"/>
              </a:schemeClr>
            </a:solidFill>
          </a:ln>
        </p:spPr>
        <p:style>
          <a:lnRef idx="3">
            <a:schemeClr val="accent6"/>
          </a:lnRef>
          <a:fillRef idx="0">
            <a:schemeClr val="accent6"/>
          </a:fillRef>
          <a:effectRef idx="2">
            <a:schemeClr val="accent6"/>
          </a:effectRef>
          <a:fontRef idx="minor">
            <a:schemeClr val="tx1"/>
          </a:fontRef>
        </p:style>
      </p:cxnSp>
      <p:cxnSp>
        <p:nvCxnSpPr>
          <p:cNvPr id="26" name="رابط مستقيم 25"/>
          <p:cNvCxnSpPr/>
          <p:nvPr/>
        </p:nvCxnSpPr>
        <p:spPr>
          <a:xfrm flipH="1">
            <a:off x="3789040" y="6228184"/>
            <a:ext cx="1584176" cy="0"/>
          </a:xfrm>
          <a:prstGeom prst="line">
            <a:avLst/>
          </a:prstGeom>
          <a:ln>
            <a:solidFill>
              <a:schemeClr val="accent3">
                <a:lumMod val="50000"/>
              </a:schemeClr>
            </a:solidFill>
          </a:ln>
        </p:spPr>
        <p:style>
          <a:lnRef idx="3">
            <a:schemeClr val="accent6"/>
          </a:lnRef>
          <a:fillRef idx="0">
            <a:schemeClr val="accent6"/>
          </a:fillRef>
          <a:effectRef idx="2">
            <a:schemeClr val="accent6"/>
          </a:effectRef>
          <a:fontRef idx="minor">
            <a:schemeClr val="tx1"/>
          </a:fontRef>
        </p:style>
      </p:cxnSp>
      <p:sp>
        <p:nvSpPr>
          <p:cNvPr id="27" name="مربع نص 26"/>
          <p:cNvSpPr txBox="1"/>
          <p:nvPr/>
        </p:nvSpPr>
        <p:spPr>
          <a:xfrm>
            <a:off x="2082620" y="1547664"/>
            <a:ext cx="3744415" cy="984885"/>
          </a:xfrm>
          <a:prstGeom prst="rect">
            <a:avLst/>
          </a:prstGeom>
          <a:noFill/>
        </p:spPr>
        <p:txBody>
          <a:bodyPr wrap="square" rtlCol="1">
            <a:spAutoFit/>
          </a:bodyPr>
          <a:lstStyle/>
          <a:p>
            <a:r>
              <a:rPr lang="ar-KW" sz="1600" b="1" dirty="0">
                <a:solidFill>
                  <a:schemeClr val="accent3">
                    <a:lumMod val="50000"/>
                  </a:schemeClr>
                </a:solidFill>
                <a:latin typeface="Monotype Koufi" pitchFamily="2" charset="-78"/>
                <a:ea typeface="Monotype Koufi" pitchFamily="2" charset="-78"/>
                <a:cs typeface="Monotype Koufi" pitchFamily="2" charset="-78"/>
              </a:rPr>
              <a:t>مهارة مرجحة الذراعين:</a:t>
            </a:r>
            <a:endParaRPr lang="ar-SA" sz="1600" dirty="0">
              <a:solidFill>
                <a:schemeClr val="accent3">
                  <a:lumMod val="50000"/>
                </a:schemeClr>
              </a:solidFill>
              <a:ea typeface="Monotype Koufi" pitchFamily="2" charset="-78"/>
              <a:cs typeface="Monotype Koufi" pitchFamily="2" charset="-78"/>
            </a:endParaRPr>
          </a:p>
          <a:p>
            <a:endParaRPr lang="ar-SA" sz="1400" b="1" dirty="0">
              <a:ea typeface="Monotype Koufi" pitchFamily="2" charset="-78"/>
              <a:cs typeface="Monotype Koufi" pitchFamily="2" charset="-78"/>
            </a:endParaRPr>
          </a:p>
          <a:p>
            <a:r>
              <a:rPr lang="ar-KW" sz="1400" b="1" dirty="0"/>
              <a:t>هي مهارة </a:t>
            </a:r>
            <a:r>
              <a:rPr lang="ar-SA" sz="1400" b="1" dirty="0"/>
              <a:t>يتم بها تبادل وضع الذراعين ، وقوف ذراع عاليا و الأخرى خلفا ، وتتم أيضا عند مرجحه الذراعين أماما ثم أسفل.</a:t>
            </a:r>
            <a:endParaRPr lang="en-US" sz="1400" dirty="0"/>
          </a:p>
        </p:txBody>
      </p:sp>
      <p:cxnSp>
        <p:nvCxnSpPr>
          <p:cNvPr id="28" name="رابط مستقيم 27"/>
          <p:cNvCxnSpPr/>
          <p:nvPr/>
        </p:nvCxnSpPr>
        <p:spPr>
          <a:xfrm flipH="1">
            <a:off x="3939578" y="1907704"/>
            <a:ext cx="1848167" cy="0"/>
          </a:xfrm>
          <a:prstGeom prst="line">
            <a:avLst/>
          </a:prstGeom>
          <a:ln>
            <a:solidFill>
              <a:schemeClr val="accent3">
                <a:lumMod val="50000"/>
              </a:schemeClr>
            </a:solidFill>
          </a:ln>
        </p:spPr>
        <p:style>
          <a:lnRef idx="3">
            <a:schemeClr val="accent3"/>
          </a:lnRef>
          <a:fillRef idx="0">
            <a:schemeClr val="accent3"/>
          </a:fillRef>
          <a:effectRef idx="2">
            <a:schemeClr val="accent3"/>
          </a:effectRef>
          <a:fontRef idx="minor">
            <a:schemeClr val="tx1"/>
          </a:fontRef>
        </p:style>
      </p:cxnSp>
      <p:pic>
        <p:nvPicPr>
          <p:cNvPr id="29"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2364" t="26152" r="7751" b="17568"/>
          <a:stretch/>
        </p:blipFill>
        <p:spPr bwMode="auto">
          <a:xfrm>
            <a:off x="1066507" y="2884486"/>
            <a:ext cx="1364485" cy="1362253"/>
          </a:xfrm>
          <a:prstGeom prst="rect">
            <a:avLst/>
          </a:prstGeom>
          <a:noFill/>
          <a:ln w="19050">
            <a:solidFill>
              <a:schemeClr val="accent3">
                <a:lumMod val="75000"/>
              </a:schemeClr>
            </a:solidFill>
            <a:miter lim="800000"/>
            <a:headEnd/>
            <a:tailEnd/>
          </a:ln>
          <a:effectLst>
            <a:glow rad="63500">
              <a:schemeClr val="accent3">
                <a:lumMod val="50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96182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21</a:t>
              </a:r>
              <a:endParaRPr lang="en-US" sz="1000" b="1" dirty="0">
                <a:ln w="11430"/>
                <a:effectLst>
                  <a:outerShdw blurRad="50800" dist="39000" dir="5460000" algn="tl">
                    <a:srgbClr val="000000">
                      <a:alpha val="38000"/>
                    </a:srgbClr>
                  </a:outerShdw>
                </a:effectLst>
                <a:latin typeface="Times New Roman"/>
                <a:ea typeface="Times New Roman"/>
              </a:endParaRPr>
            </a:p>
          </p:txBody>
        </p:sp>
      </p:grpSp>
      <p:pic>
        <p:nvPicPr>
          <p:cNvPr id="7" name="Picture 16" descr="http://images.clipartpanda.com/purple-musical-notes-background-purple-sticky-note-hi.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126" y="317859"/>
            <a:ext cx="6339234" cy="8624461"/>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p:cNvSpPr/>
          <p:nvPr/>
        </p:nvSpPr>
        <p:spPr>
          <a:xfrm>
            <a:off x="615902" y="1021938"/>
            <a:ext cx="5422488" cy="7322412"/>
          </a:xfrm>
          <a:prstGeom prst="rect">
            <a:avLst/>
          </a:prstGeom>
          <a:ln>
            <a:solidFill>
              <a:schemeClr val="accent4">
                <a:lumMod val="50000"/>
              </a:schemeClr>
            </a:solidFill>
          </a:ln>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sp>
        <p:nvSpPr>
          <p:cNvPr id="9" name="مربع نص 8"/>
          <p:cNvSpPr txBox="1"/>
          <p:nvPr/>
        </p:nvSpPr>
        <p:spPr>
          <a:xfrm>
            <a:off x="615902" y="1403648"/>
            <a:ext cx="5405386" cy="769441"/>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الاتزان:</a:t>
            </a:r>
            <a:endParaRPr lang="ar-SA" sz="1600" dirty="0">
              <a:solidFill>
                <a:schemeClr val="accent4">
                  <a:lumMod val="50000"/>
                </a:schemeClr>
              </a:solidFill>
              <a:ea typeface="Monotype Koufi" pitchFamily="2" charset="-78"/>
              <a:cs typeface="Monotype Koufi" pitchFamily="2" charset="-78"/>
            </a:endParaRPr>
          </a:p>
          <a:p>
            <a:endParaRPr lang="ar-SA" sz="1400" b="1" dirty="0">
              <a:ea typeface="Monotype Koufi" pitchFamily="2" charset="-78"/>
              <a:cs typeface="Monotype Koufi" pitchFamily="2" charset="-78"/>
            </a:endParaRPr>
          </a:p>
          <a:p>
            <a:pPr algn="just"/>
            <a:r>
              <a:rPr lang="ar-SA" sz="1400" b="1" dirty="0"/>
              <a:t> هي مهارة يثبت فيها الجسم لفترة زمنية محددة تتراوح بين 3- 5 ثواني .</a:t>
            </a:r>
            <a:endParaRPr lang="en-US" sz="1400" dirty="0"/>
          </a:p>
        </p:txBody>
      </p:sp>
      <p:sp>
        <p:nvSpPr>
          <p:cNvPr id="10" name="مربع نص 9"/>
          <p:cNvSpPr txBox="1"/>
          <p:nvPr/>
        </p:nvSpPr>
        <p:spPr>
          <a:xfrm>
            <a:off x="3499743" y="6121057"/>
            <a:ext cx="2593553" cy="1738938"/>
          </a:xfrm>
          <a:prstGeom prst="rect">
            <a:avLst/>
          </a:prstGeom>
          <a:noFill/>
        </p:spPr>
        <p:txBody>
          <a:bodyPr wrap="square" rtlCol="1">
            <a:spAutoFit/>
          </a:bodyPr>
          <a:lstStyle/>
          <a:p>
            <a:pPr algn="ctr" rtl="0"/>
            <a:r>
              <a:rPr lang="ar-KW" sz="1200" b="1" dirty="0">
                <a:solidFill>
                  <a:srgbClr val="D60093"/>
                </a:solidFill>
                <a:latin typeface="Monotype Koufi" pitchFamily="2" charset="-78"/>
                <a:ea typeface="Monotype Koufi" pitchFamily="2" charset="-78"/>
                <a:cs typeface="Monotype Koufi" pitchFamily="2" charset="-78"/>
              </a:rPr>
              <a:t>    </a:t>
            </a:r>
            <a:r>
              <a:rPr lang="ar-KW" sz="1200" b="1" dirty="0">
                <a:solidFill>
                  <a:schemeClr val="accent4">
                    <a:lumMod val="50000"/>
                  </a:schemeClr>
                </a:solidFill>
                <a:latin typeface="Monotype Koufi" pitchFamily="2" charset="-78"/>
                <a:ea typeface="Monotype Koufi" pitchFamily="2" charset="-78"/>
                <a:cs typeface="Monotype Koufi" pitchFamily="2" charset="-78"/>
              </a:rPr>
              <a:t>مقترحات النشاط التعليمي</a:t>
            </a:r>
            <a:r>
              <a:rPr lang="en-US" sz="1200" b="1" dirty="0">
                <a:solidFill>
                  <a:schemeClr val="accent4">
                    <a:lumMod val="50000"/>
                  </a:schemeClr>
                </a:solidFill>
                <a:latin typeface="Monotype Koufi" pitchFamily="2" charset="-78"/>
                <a:ea typeface="Monotype Koufi" pitchFamily="2" charset="-78"/>
                <a:cs typeface="Monotype Koufi" pitchFamily="2" charset="-78"/>
              </a:rPr>
              <a:t>  </a:t>
            </a:r>
            <a:endParaRPr lang="ar-KW" sz="1200" dirty="0">
              <a:solidFill>
                <a:schemeClr val="accent4">
                  <a:lumMod val="50000"/>
                </a:schemeClr>
              </a:solidFill>
              <a:latin typeface="Monotype Koufi" pitchFamily="2" charset="-78"/>
              <a:ea typeface="Monotype Koufi" pitchFamily="2" charset="-78"/>
              <a:cs typeface="Monotype Koufi" pitchFamily="2" charset="-78"/>
            </a:endParaRPr>
          </a:p>
          <a:p>
            <a:pPr rtl="0"/>
            <a:endParaRPr lang="ar-KW" sz="1100" b="1" dirty="0">
              <a:solidFill>
                <a:schemeClr val="accent6">
                  <a:lumMod val="50000"/>
                </a:schemeClr>
              </a:solidFill>
            </a:endParaRPr>
          </a:p>
          <a:p>
            <a:r>
              <a:rPr lang="ar-KW" sz="1200" b="1" dirty="0">
                <a:solidFill>
                  <a:schemeClr val="accent4">
                    <a:lumMod val="50000"/>
                  </a:schemeClr>
                </a:solidFill>
              </a:rPr>
              <a:t>*</a:t>
            </a:r>
            <a:r>
              <a:rPr lang="ar-KW" sz="1200" b="1" dirty="0"/>
              <a:t> الاتزان أثناء الوقوف على الحل مع استخدام أكياس الحبوب على الرأس.</a:t>
            </a:r>
            <a:endParaRPr lang="en-US" sz="1200" dirty="0"/>
          </a:p>
          <a:p>
            <a:r>
              <a:rPr lang="ar-KW" sz="1200" b="1" dirty="0">
                <a:solidFill>
                  <a:schemeClr val="accent4">
                    <a:lumMod val="50000"/>
                  </a:schemeClr>
                </a:solidFill>
              </a:rPr>
              <a:t>*</a:t>
            </a:r>
            <a:r>
              <a:rPr lang="ar-KW" sz="1200" b="1" dirty="0"/>
              <a:t> الاتزان على قدم واحدة ثم تبديل القدم الأخرى.</a:t>
            </a:r>
            <a:endParaRPr lang="en-US" sz="1200" dirty="0"/>
          </a:p>
          <a:p>
            <a:r>
              <a:rPr lang="ar-KW" sz="1200" b="1" dirty="0">
                <a:solidFill>
                  <a:schemeClr val="accent4">
                    <a:lumMod val="50000"/>
                  </a:schemeClr>
                </a:solidFill>
              </a:rPr>
              <a:t>*</a:t>
            </a:r>
            <a:r>
              <a:rPr lang="ar-KW" sz="1200" b="1" dirty="0"/>
              <a:t> الاتزان على قدم واحدة داخل الطوق.</a:t>
            </a:r>
            <a:endParaRPr lang="en-US" sz="1200" dirty="0"/>
          </a:p>
          <a:p>
            <a:r>
              <a:rPr lang="ar-KW" sz="1200" b="1" dirty="0">
                <a:solidFill>
                  <a:schemeClr val="accent4">
                    <a:lumMod val="50000"/>
                  </a:schemeClr>
                </a:solidFill>
              </a:rPr>
              <a:t>*</a:t>
            </a:r>
            <a:r>
              <a:rPr lang="ar-KW" sz="1200" b="1" dirty="0"/>
              <a:t> الاتزان مع الثبات على المكعبات البلاستيكية    للتوازن.</a:t>
            </a:r>
            <a:endParaRPr lang="en-US" sz="1200" dirty="0"/>
          </a:p>
          <a:p>
            <a:r>
              <a:rPr lang="ar-KW" sz="1200" b="1" dirty="0">
                <a:solidFill>
                  <a:schemeClr val="accent4">
                    <a:lumMod val="50000"/>
                  </a:schemeClr>
                </a:solidFill>
              </a:rPr>
              <a:t>*</a:t>
            </a:r>
            <a:r>
              <a:rPr lang="ar-KW" sz="1200" b="1" dirty="0"/>
              <a:t> الاتزان مع وضع بيض التوازن على الرأس.</a:t>
            </a:r>
            <a:endParaRPr lang="en-US" sz="1200" dirty="0"/>
          </a:p>
        </p:txBody>
      </p:sp>
      <p:cxnSp>
        <p:nvCxnSpPr>
          <p:cNvPr id="11" name="رابط مستقيم 10"/>
          <p:cNvCxnSpPr/>
          <p:nvPr/>
        </p:nvCxnSpPr>
        <p:spPr>
          <a:xfrm flipH="1">
            <a:off x="3933056" y="6372200"/>
            <a:ext cx="1584176" cy="0"/>
          </a:xfrm>
          <a:prstGeom prst="line">
            <a:avLst/>
          </a:prstGeom>
        </p:spPr>
        <p:style>
          <a:lnRef idx="3">
            <a:schemeClr val="accent4"/>
          </a:lnRef>
          <a:fillRef idx="0">
            <a:schemeClr val="accent4"/>
          </a:fillRef>
          <a:effectRef idx="2">
            <a:schemeClr val="accent4"/>
          </a:effectRef>
          <a:fontRef idx="minor">
            <a:schemeClr val="tx1"/>
          </a:fontRef>
        </p:style>
      </p:cxnSp>
      <p:sp>
        <p:nvSpPr>
          <p:cNvPr id="12" name="مربع نص 11"/>
          <p:cNvSpPr txBox="1"/>
          <p:nvPr/>
        </p:nvSpPr>
        <p:spPr>
          <a:xfrm>
            <a:off x="556066" y="6101005"/>
            <a:ext cx="3016950" cy="2062103"/>
          </a:xfrm>
          <a:prstGeom prst="rect">
            <a:avLst/>
          </a:prstGeom>
          <a:noFill/>
        </p:spPr>
        <p:txBody>
          <a:bodyPr wrap="square" rtlCol="1">
            <a:spAutoFit/>
          </a:bodyPr>
          <a:lstStyle/>
          <a:p>
            <a:pPr algn="ctr" rtl="0"/>
            <a:r>
              <a:rPr lang="ar-KW" sz="1200" b="1" dirty="0">
                <a:solidFill>
                  <a:schemeClr val="accent4">
                    <a:lumMod val="50000"/>
                  </a:schemeClr>
                </a:solidFill>
                <a:latin typeface="Monotype Koufi" pitchFamily="2" charset="-78"/>
                <a:ea typeface="Monotype Koufi" pitchFamily="2" charset="-78"/>
                <a:cs typeface="Monotype Koufi" pitchFamily="2" charset="-78"/>
              </a:rPr>
              <a:t>مقترحات النشاط التطبيقي</a:t>
            </a:r>
            <a:endParaRPr lang="ar-KW" sz="100" b="1" dirty="0"/>
          </a:p>
          <a:p>
            <a:pPr rtl="0"/>
            <a:endParaRPr lang="ar-KW" sz="900" b="1" dirty="0"/>
          </a:p>
          <a:p>
            <a:r>
              <a:rPr lang="ar-KW" sz="1200" b="1" dirty="0">
                <a:solidFill>
                  <a:schemeClr val="accent4">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يتوازن على المرتبة (صندوق الحركية الشامل)</a:t>
            </a:r>
          </a:p>
          <a:p>
            <a:r>
              <a:rPr lang="ar-KW" sz="1200" b="1" dirty="0">
                <a:solidFill>
                  <a:schemeClr val="accent4">
                    <a:lumMod val="50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pPr rtl="0"/>
            <a:r>
              <a:rPr lang="ar-KW" sz="1100" b="1" dirty="0"/>
              <a:t>أن يتوازن باستخدام بيض التوازن ثم المشي على المقعد السويدي. </a:t>
            </a:r>
            <a:endParaRPr lang="ar-KW" sz="500" b="1" dirty="0"/>
          </a:p>
          <a:p>
            <a:pPr rtl="0"/>
            <a:r>
              <a:rPr lang="ar-SA" sz="1200" b="1" dirty="0">
                <a:solidFill>
                  <a:schemeClr val="accent4">
                    <a:lumMod val="50000"/>
                  </a:schemeClr>
                </a:solidFill>
                <a:latin typeface="Monotype Koufi" pitchFamily="2" charset="-78"/>
                <a:ea typeface="Monotype Koufi" pitchFamily="2" charset="-78"/>
                <a:cs typeface="Monotype Koufi" pitchFamily="2" charset="-78"/>
              </a:rPr>
              <a:t>*</a:t>
            </a:r>
            <a:r>
              <a:rPr lang="ar-KW" sz="1200" b="1" dirty="0">
                <a:solidFill>
                  <a:schemeClr val="accent6">
                    <a:lumMod val="75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ar-KW" sz="300" b="1" dirty="0"/>
              <a:t> </a:t>
            </a:r>
            <a:r>
              <a:rPr lang="ar-KW" sz="1200" b="1" dirty="0"/>
              <a:t>أن يتوازن على المكعبات البلاستيكية مع أكياس الرمل</a:t>
            </a:r>
          </a:p>
          <a:p>
            <a:pPr rtl="0"/>
            <a:r>
              <a:rPr lang="ar-KW" sz="1400" b="1" dirty="0">
                <a:solidFill>
                  <a:schemeClr val="accent4">
                    <a:lumMod val="50000"/>
                  </a:schemeClr>
                </a:solidFill>
                <a:latin typeface="Monotype Koufi" pitchFamily="2" charset="-78"/>
                <a:ea typeface="Monotype Koufi" pitchFamily="2" charset="-78"/>
              </a:rPr>
              <a:t>*</a:t>
            </a:r>
            <a:r>
              <a:rPr lang="ar-KW" sz="1400" dirty="0">
                <a:solidFill>
                  <a:schemeClr val="accent6">
                    <a:lumMod val="75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p>
          <a:p>
            <a:pPr rtl="0"/>
            <a:r>
              <a:rPr lang="ar-KW" sz="700" b="1" dirty="0"/>
              <a:t>  </a:t>
            </a:r>
            <a:r>
              <a:rPr lang="ar-KW" sz="1200" b="1" dirty="0"/>
              <a:t>لعب حر  </a:t>
            </a:r>
            <a:endParaRPr lang="en-US" sz="2800" dirty="0"/>
          </a:p>
        </p:txBody>
      </p:sp>
      <p:cxnSp>
        <p:nvCxnSpPr>
          <p:cNvPr id="13" name="رابط مستقيم 12"/>
          <p:cNvCxnSpPr/>
          <p:nvPr/>
        </p:nvCxnSpPr>
        <p:spPr>
          <a:xfrm flipH="1">
            <a:off x="1196752" y="6372200"/>
            <a:ext cx="1728192" cy="0"/>
          </a:xfrm>
          <a:prstGeom prst="line">
            <a:avLst/>
          </a:prstGeom>
        </p:spPr>
        <p:style>
          <a:lnRef idx="3">
            <a:schemeClr val="accent4"/>
          </a:lnRef>
          <a:fillRef idx="0">
            <a:schemeClr val="accent4"/>
          </a:fillRef>
          <a:effectRef idx="2">
            <a:schemeClr val="accent4"/>
          </a:effectRef>
          <a:fontRef idx="minor">
            <a:schemeClr val="tx1"/>
          </a:fontRef>
        </p:style>
      </p:cxnSp>
      <p:sp>
        <p:nvSpPr>
          <p:cNvPr id="14" name="مستطيل 13"/>
          <p:cNvSpPr/>
          <p:nvPr/>
        </p:nvSpPr>
        <p:spPr>
          <a:xfrm>
            <a:off x="980728" y="2699792"/>
            <a:ext cx="4680520" cy="3058016"/>
          </a:xfrm>
          <a:prstGeom prst="rect">
            <a:avLst/>
          </a:prstGeom>
          <a:solidFill>
            <a:srgbClr val="FFFF00"/>
          </a:solidFill>
          <a:effectLst>
            <a:glow rad="1016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pPr algn="ctr"/>
            <a:endParaRPr lang="ar-KW" dirty="0"/>
          </a:p>
        </p:txBody>
      </p:sp>
      <p:sp>
        <p:nvSpPr>
          <p:cNvPr id="15" name="مستطيل 14"/>
          <p:cNvSpPr/>
          <p:nvPr/>
        </p:nvSpPr>
        <p:spPr>
          <a:xfrm>
            <a:off x="1044735" y="2771800"/>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cxnSp>
        <p:nvCxnSpPr>
          <p:cNvPr id="16" name="رابط مستقيم 15"/>
          <p:cNvCxnSpPr/>
          <p:nvPr/>
        </p:nvCxnSpPr>
        <p:spPr>
          <a:xfrm flipH="1">
            <a:off x="615903" y="5940152"/>
            <a:ext cx="5422488" cy="0"/>
          </a:xfrm>
          <a:prstGeom prst="line">
            <a:avLst/>
          </a:prstGeom>
          <a:ln/>
        </p:spPr>
        <p:style>
          <a:lnRef idx="3">
            <a:schemeClr val="accent4"/>
          </a:lnRef>
          <a:fillRef idx="0">
            <a:schemeClr val="accent4"/>
          </a:fillRef>
          <a:effectRef idx="2">
            <a:schemeClr val="accent4"/>
          </a:effectRef>
          <a:fontRef idx="minor">
            <a:schemeClr val="tx1"/>
          </a:fontRef>
        </p:style>
      </p:cxnSp>
      <p:pic>
        <p:nvPicPr>
          <p:cNvPr id="17" name="Picture 8" descr="E:\DCIM\100CANON\IMG_0812.JPG"/>
          <p:cNvPicPr/>
          <p:nvPr/>
        </p:nvPicPr>
        <p:blipFill>
          <a:blip r:embed="rId5" cstate="print"/>
          <a:srcRect/>
          <a:stretch>
            <a:fillRect/>
          </a:stretch>
        </p:blipFill>
        <p:spPr bwMode="auto">
          <a:xfrm rot="5400000">
            <a:off x="3999720" y="3030749"/>
            <a:ext cx="1450842" cy="1215079"/>
          </a:xfrm>
          <a:prstGeom prst="rect">
            <a:avLst/>
          </a:prstGeom>
          <a:ln>
            <a:solidFill>
              <a:schemeClr val="accent4">
                <a:lumMod val="50000"/>
              </a:schemeClr>
            </a:solidFill>
          </a:ln>
          <a:effectLst>
            <a:outerShdw blurRad="190500" algn="tl" rotWithShape="0">
              <a:srgbClr val="000000">
                <a:alpha val="70000"/>
              </a:srgbClr>
            </a:outerShdw>
          </a:effectLst>
        </p:spPr>
      </p:pic>
      <p:pic>
        <p:nvPicPr>
          <p:cNvPr id="18" name="Picture 37" descr="E:\DCIM\100CANON\IMG_1838.JPG"/>
          <p:cNvPicPr/>
          <p:nvPr/>
        </p:nvPicPr>
        <p:blipFill>
          <a:blip r:embed="rId6" cstate="print"/>
          <a:srcRect/>
          <a:stretch>
            <a:fillRect/>
          </a:stretch>
        </p:blipFill>
        <p:spPr bwMode="auto">
          <a:xfrm rot="5400000">
            <a:off x="2568523" y="3022791"/>
            <a:ext cx="1462874" cy="1233030"/>
          </a:xfrm>
          <a:prstGeom prst="rect">
            <a:avLst/>
          </a:prstGeom>
          <a:ln>
            <a:solidFill>
              <a:schemeClr val="accent4">
                <a:lumMod val="50000"/>
              </a:schemeClr>
            </a:solidFill>
          </a:ln>
          <a:effectLst>
            <a:outerShdw blurRad="190500" algn="tl" rotWithShape="0">
              <a:srgbClr val="000000">
                <a:alpha val="70000"/>
              </a:srgbClr>
            </a:outerShdw>
          </a:effectLst>
        </p:spPr>
      </p:pic>
      <p:pic>
        <p:nvPicPr>
          <p:cNvPr id="19" name="Picture 36" descr="E:\DCIM\100CANON\IMG_1829.JPG"/>
          <p:cNvPicPr/>
          <p:nvPr/>
        </p:nvPicPr>
        <p:blipFill>
          <a:blip r:embed="rId7" cstate="print"/>
          <a:srcRect/>
          <a:stretch>
            <a:fillRect/>
          </a:stretch>
        </p:blipFill>
        <p:spPr bwMode="auto">
          <a:xfrm rot="5400000">
            <a:off x="1145961" y="3043363"/>
            <a:ext cx="1455842" cy="1210245"/>
          </a:xfrm>
          <a:prstGeom prst="rect">
            <a:avLst/>
          </a:prstGeom>
          <a:ln>
            <a:solidFill>
              <a:schemeClr val="accent4">
                <a:lumMod val="50000"/>
              </a:schemeClr>
            </a:solidFill>
          </a:ln>
          <a:effectLst>
            <a:outerShdw blurRad="190500" algn="tl" rotWithShape="0">
              <a:srgbClr val="000000">
                <a:alpha val="70000"/>
              </a:srgbClr>
            </a:outerShdw>
          </a:effectLst>
        </p:spPr>
      </p:pic>
      <p:pic>
        <p:nvPicPr>
          <p:cNvPr id="20" name="Picture 4" descr="E:\DCIM\100CANON\IMG_2022.JPG"/>
          <p:cNvPicPr/>
          <p:nvPr/>
        </p:nvPicPr>
        <p:blipFill>
          <a:blip r:embed="rId8" cstate="print"/>
          <a:srcRect/>
          <a:stretch>
            <a:fillRect/>
          </a:stretch>
        </p:blipFill>
        <p:spPr bwMode="auto">
          <a:xfrm>
            <a:off x="2361087" y="4499992"/>
            <a:ext cx="1932118" cy="1108968"/>
          </a:xfrm>
          <a:prstGeom prst="rect">
            <a:avLst/>
          </a:prstGeom>
          <a:ln>
            <a:solidFill>
              <a:schemeClr val="accent4">
                <a:lumMod val="50000"/>
              </a:schemeClr>
            </a:solidFill>
          </a:ln>
          <a:effectLst>
            <a:outerShdw blurRad="190500" algn="tl" rotWithShape="0">
              <a:srgbClr val="000000">
                <a:alpha val="70000"/>
              </a:srgbClr>
            </a:outerShdw>
          </a:effectLst>
        </p:spPr>
      </p:pic>
      <p:sp>
        <p:nvSpPr>
          <p:cNvPr id="23" name="شكل بيضاوي 22"/>
          <p:cNvSpPr/>
          <p:nvPr/>
        </p:nvSpPr>
        <p:spPr>
          <a:xfrm>
            <a:off x="5949280" y="174928"/>
            <a:ext cx="653754" cy="676267"/>
          </a:xfrm>
          <a:prstGeom prst="ellipse">
            <a:avLst/>
          </a:prstGeom>
          <a:ln/>
          <a:effectLst>
            <a:glow rad="1016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pPr algn="ctr"/>
            <a:endParaRPr lang="ar-KW" dirty="0"/>
          </a:p>
        </p:txBody>
      </p:sp>
      <p:sp>
        <p:nvSpPr>
          <p:cNvPr id="21" name="مستطيل 20"/>
          <p:cNvSpPr/>
          <p:nvPr/>
        </p:nvSpPr>
        <p:spPr>
          <a:xfrm>
            <a:off x="6010699" y="107504"/>
            <a:ext cx="530915"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4</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22" name="Picture 17" descr="C:\Users\froty\Desktop\ملفات جديدة\صور\Sophisticated-number-label-12-vector-material-51502.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0000" t="34112" r="20889" b="31776"/>
          <a:stretch/>
        </p:blipFill>
        <p:spPr bwMode="auto">
          <a:xfrm>
            <a:off x="175176" y="-180528"/>
            <a:ext cx="1957680" cy="2684003"/>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رابط مستقيم 23"/>
          <p:cNvCxnSpPr/>
          <p:nvPr/>
        </p:nvCxnSpPr>
        <p:spPr>
          <a:xfrm flipH="1">
            <a:off x="3590745" y="5943576"/>
            <a:ext cx="1395" cy="2404198"/>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6" name="رابط مستقيم 25"/>
          <p:cNvCxnSpPr/>
          <p:nvPr/>
        </p:nvCxnSpPr>
        <p:spPr>
          <a:xfrm flipH="1">
            <a:off x="4725142" y="1763688"/>
            <a:ext cx="1296146" cy="0"/>
          </a:xfrm>
          <a:prstGeom prst="line">
            <a:avLst/>
          </a:prstGeo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696182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22</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330126" y="-180528"/>
            <a:ext cx="6344916" cy="9126227"/>
            <a:chOff x="330126" y="-180528"/>
            <a:chExt cx="6344916" cy="9126227"/>
          </a:xfrm>
        </p:grpSpPr>
        <p:grpSp>
          <p:nvGrpSpPr>
            <p:cNvPr id="8" name="مجموعة 7"/>
            <p:cNvGrpSpPr/>
            <p:nvPr/>
          </p:nvGrpSpPr>
          <p:grpSpPr>
            <a:xfrm>
              <a:off x="330126" y="323529"/>
              <a:ext cx="6270440" cy="8622170"/>
              <a:chOff x="184402" y="175661"/>
              <a:chExt cx="6412950" cy="8968339"/>
            </a:xfrm>
          </p:grpSpPr>
          <p:pic>
            <p:nvPicPr>
              <p:cNvPr id="25" name="Picture 19" descr="http://www.clipartbest.com/cliparts/eiM/deg/eiMdegkdT.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402" y="175661"/>
                <a:ext cx="6412950" cy="8968339"/>
              </a:xfrm>
              <a:prstGeom prst="rect">
                <a:avLst/>
              </a:prstGeom>
              <a:noFill/>
              <a:extLst>
                <a:ext uri="{909E8E84-426E-40DD-AFC4-6F175D3DCCD1}">
                  <a14:hiddenFill xmlns:a14="http://schemas.microsoft.com/office/drawing/2010/main">
                    <a:solidFill>
                      <a:srgbClr val="FFFFFF"/>
                    </a:solidFill>
                  </a14:hiddenFill>
                </a:ext>
              </a:extLst>
            </p:spPr>
          </p:pic>
          <p:sp>
            <p:nvSpPr>
              <p:cNvPr id="26" name="مستطيل 25"/>
              <p:cNvSpPr/>
              <p:nvPr/>
            </p:nvSpPr>
            <p:spPr>
              <a:xfrm>
                <a:off x="476673" y="849752"/>
                <a:ext cx="5545728" cy="7682688"/>
              </a:xfrm>
              <a:prstGeom prst="rect">
                <a:avLst/>
              </a:prstGeom>
              <a:ln w="28575">
                <a:solidFill>
                  <a:schemeClr val="accent6">
                    <a:lumMod val="50000"/>
                  </a:schemeClr>
                </a:solidFill>
              </a:ln>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1" anchor="ctr"/>
              <a:lstStyle/>
              <a:p>
                <a:pPr algn="ctr"/>
                <a:endParaRPr lang="ar-KW" dirty="0"/>
              </a:p>
            </p:txBody>
          </p:sp>
        </p:grpSp>
        <p:pic>
          <p:nvPicPr>
            <p:cNvPr id="9" name="Picture 2" descr="C:\Users\froty\Desktop\ملفات جديدة\صور\Sophisticated-number-label-12-vector-material-51502.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3490" t="33711" b="32577"/>
            <a:stretch/>
          </p:blipFill>
          <p:spPr bwMode="auto">
            <a:xfrm>
              <a:off x="332656" y="-180528"/>
              <a:ext cx="1639689" cy="2561490"/>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p:cNvSpPr txBox="1"/>
            <p:nvPr/>
          </p:nvSpPr>
          <p:spPr>
            <a:xfrm>
              <a:off x="615902" y="1403648"/>
              <a:ext cx="5405386" cy="1323439"/>
            </a:xfrm>
            <a:prstGeom prst="rect">
              <a:avLst/>
            </a:prstGeom>
            <a:noFill/>
          </p:spPr>
          <p:txBody>
            <a:bodyPr wrap="square" rtlCol="1">
              <a:spAutoFit/>
            </a:bodyPr>
            <a:lstStyle/>
            <a:p>
              <a:pPr algn="justLow"/>
              <a:r>
                <a:rPr lang="ar-KW" sz="1600" b="1" dirty="0">
                  <a:solidFill>
                    <a:schemeClr val="accent4">
                      <a:lumMod val="50000"/>
                    </a:schemeClr>
                  </a:solidFill>
                  <a:latin typeface="Monotype Koufi" pitchFamily="2" charset="-78"/>
                  <a:ea typeface="Monotype Koufi" pitchFamily="2" charset="-78"/>
                  <a:cs typeface="Monotype Koufi" pitchFamily="2" charset="-78"/>
                </a:rPr>
                <a:t>مهارة الارتكاز:</a:t>
              </a:r>
            </a:p>
            <a:p>
              <a:pPr algn="justLow"/>
              <a:endParaRPr lang="ar-SA" sz="600" dirty="0">
                <a:solidFill>
                  <a:schemeClr val="accent4">
                    <a:lumMod val="50000"/>
                  </a:schemeClr>
                </a:solidFill>
                <a:ea typeface="Monotype Koufi" pitchFamily="2" charset="-78"/>
                <a:cs typeface="Monotype Koufi" pitchFamily="2" charset="-78"/>
              </a:endParaRPr>
            </a:p>
            <a:p>
              <a:pPr algn="justLow"/>
              <a:endParaRPr lang="ar-SA" sz="1400" b="1" dirty="0">
                <a:ea typeface="Monotype Koufi" pitchFamily="2" charset="-78"/>
                <a:cs typeface="Monotype Koufi" pitchFamily="2" charset="-78"/>
              </a:endParaRPr>
            </a:p>
            <a:p>
              <a:pPr algn="justLow"/>
              <a:r>
                <a:rPr lang="ar-SA" sz="1400" b="1" dirty="0"/>
                <a:t>هي الاحتفاظ بالاتزان سواء من وضع الثبات أو من وضع الحركة و القدرة على الاحتفاظ بثبات الجسم .</a:t>
              </a:r>
              <a:r>
                <a:rPr lang="ar-KW" sz="1400" b="1" dirty="0"/>
                <a:t>ويمكن الارتكاز على قدم أو قدمين أو على ثلاث أعضاء أو أربعه أو خمسة مع الرأس).</a:t>
              </a:r>
              <a:endParaRPr lang="en-US" sz="1400" dirty="0"/>
            </a:p>
          </p:txBody>
        </p:sp>
        <p:cxnSp>
          <p:nvCxnSpPr>
            <p:cNvPr id="11" name="رابط مستقيم 10"/>
            <p:cNvCxnSpPr/>
            <p:nvPr/>
          </p:nvCxnSpPr>
          <p:spPr>
            <a:xfrm flipH="1">
              <a:off x="4725142" y="1763688"/>
              <a:ext cx="1296146" cy="0"/>
            </a:xfrm>
            <a:prstGeom prst="line">
              <a:avLst/>
            </a:prstGeom>
            <a:ln/>
          </p:spPr>
          <p:style>
            <a:lnRef idx="3">
              <a:schemeClr val="accent6"/>
            </a:lnRef>
            <a:fillRef idx="0">
              <a:schemeClr val="accent6"/>
            </a:fillRef>
            <a:effectRef idx="2">
              <a:schemeClr val="accent6"/>
            </a:effectRef>
            <a:fontRef idx="minor">
              <a:schemeClr val="tx1"/>
            </a:fontRef>
          </p:style>
        </p:cxnSp>
        <p:sp>
          <p:nvSpPr>
            <p:cNvPr id="12" name="مربع نص 11"/>
            <p:cNvSpPr txBox="1"/>
            <p:nvPr/>
          </p:nvSpPr>
          <p:spPr>
            <a:xfrm>
              <a:off x="3501009" y="6121057"/>
              <a:ext cx="2592288" cy="1554272"/>
            </a:xfrm>
            <a:prstGeom prst="rect">
              <a:avLst/>
            </a:prstGeom>
            <a:noFill/>
          </p:spPr>
          <p:txBody>
            <a:bodyPr wrap="square" rtlCol="1">
              <a:spAutoFit/>
            </a:bodyPr>
            <a:lstStyle/>
            <a:p>
              <a:pPr algn="ctr" rtl="0"/>
              <a:r>
                <a:rPr lang="ar-KW" sz="1200" b="1" dirty="0">
                  <a:solidFill>
                    <a:schemeClr val="accent6">
                      <a:lumMod val="50000"/>
                    </a:schemeClr>
                  </a:solidFill>
                  <a:latin typeface="Monotype Koufi" pitchFamily="2" charset="-78"/>
                  <a:ea typeface="Monotype Koufi" pitchFamily="2" charset="-78"/>
                  <a:cs typeface="Monotype Koufi" pitchFamily="2" charset="-78"/>
                </a:rPr>
                <a:t>   نماذج النشاط التعليمي</a:t>
              </a:r>
              <a:r>
                <a:rPr lang="en-US" sz="1200" b="1" dirty="0">
                  <a:solidFill>
                    <a:schemeClr val="accent6">
                      <a:lumMod val="50000"/>
                    </a:schemeClr>
                  </a:solidFill>
                  <a:latin typeface="Monotype Koufi" pitchFamily="2" charset="-78"/>
                  <a:ea typeface="Monotype Koufi" pitchFamily="2" charset="-78"/>
                  <a:cs typeface="Monotype Koufi" pitchFamily="2" charset="-78"/>
                </a:rPr>
                <a:t>  </a:t>
              </a:r>
              <a:endParaRPr lang="ar-KW" sz="1200" dirty="0">
                <a:solidFill>
                  <a:schemeClr val="accent6">
                    <a:lumMod val="50000"/>
                  </a:schemeClr>
                </a:solidFill>
                <a:latin typeface="Monotype Koufi" pitchFamily="2" charset="-78"/>
                <a:ea typeface="Monotype Koufi" pitchFamily="2" charset="-78"/>
                <a:cs typeface="Monotype Koufi" pitchFamily="2" charset="-78"/>
              </a:endParaRPr>
            </a:p>
            <a:p>
              <a:pPr rtl="0"/>
              <a:endParaRPr lang="ar-KW" sz="1100" b="1" dirty="0">
                <a:solidFill>
                  <a:schemeClr val="accent6">
                    <a:lumMod val="50000"/>
                  </a:schemeClr>
                </a:solidFill>
              </a:endParaRPr>
            </a:p>
            <a:p>
              <a:r>
                <a:rPr lang="ar-KW" sz="1200" b="1" dirty="0">
                  <a:solidFill>
                    <a:schemeClr val="accent6">
                      <a:lumMod val="50000"/>
                    </a:schemeClr>
                  </a:solidFill>
                </a:rPr>
                <a:t>*</a:t>
              </a:r>
              <a:r>
                <a:rPr lang="ar-KW" sz="1200" b="1" dirty="0"/>
                <a:t>الإرتكازعلى قدم واحدة ثم التبديل بالقدم الأخرى.</a:t>
              </a:r>
              <a:endParaRPr lang="en-US" sz="1200" dirty="0"/>
            </a:p>
            <a:p>
              <a:pPr rtl="0"/>
              <a:r>
                <a:rPr lang="ar-KW" sz="1200" b="1" dirty="0">
                  <a:solidFill>
                    <a:schemeClr val="accent6">
                      <a:lumMod val="50000"/>
                    </a:schemeClr>
                  </a:solidFill>
                </a:rPr>
                <a:t>* </a:t>
              </a:r>
              <a:r>
                <a:rPr lang="ar-KW" sz="1200" b="1" dirty="0"/>
                <a:t>الإرتكازعلى قدم واحدة مع فرد الذراعين جانبا.</a:t>
              </a:r>
              <a:endParaRPr lang="en-US" sz="1200" dirty="0"/>
            </a:p>
            <a:p>
              <a:pPr rtl="0"/>
              <a:r>
                <a:rPr lang="ar-KW" sz="1200" b="1" dirty="0">
                  <a:solidFill>
                    <a:schemeClr val="accent6">
                      <a:lumMod val="50000"/>
                    </a:schemeClr>
                  </a:solidFill>
                </a:rPr>
                <a:t>*</a:t>
              </a:r>
              <a:r>
                <a:rPr lang="ar-KW" sz="1200" b="1" dirty="0"/>
                <a:t>الارتكاز باستخدام الأدوات مثل الأطواق.</a:t>
              </a:r>
              <a:endParaRPr lang="en-US" sz="1200" dirty="0"/>
            </a:p>
            <a:p>
              <a:pPr rtl="0"/>
              <a:r>
                <a:rPr lang="ar-KW" sz="1200" b="1" dirty="0">
                  <a:solidFill>
                    <a:schemeClr val="accent6">
                      <a:lumMod val="50000"/>
                    </a:schemeClr>
                  </a:solidFill>
                </a:rPr>
                <a:t>*</a:t>
              </a:r>
              <a:r>
                <a:rPr lang="ar-KW" sz="1200" b="1" dirty="0"/>
                <a:t>اللعب الحر بالطوق ثم التوقف بوضع ارتكاز عند سماع الصافرة.</a:t>
              </a:r>
              <a:endParaRPr lang="en-US" sz="1200" dirty="0"/>
            </a:p>
          </p:txBody>
        </p:sp>
        <p:cxnSp>
          <p:nvCxnSpPr>
            <p:cNvPr id="13" name="رابط مستقيم 12"/>
            <p:cNvCxnSpPr/>
            <p:nvPr/>
          </p:nvCxnSpPr>
          <p:spPr>
            <a:xfrm flipH="1">
              <a:off x="3933056" y="6383357"/>
              <a:ext cx="158417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4" name="رابط مستقيم 13"/>
            <p:cNvCxnSpPr/>
            <p:nvPr/>
          </p:nvCxnSpPr>
          <p:spPr>
            <a:xfrm flipH="1">
              <a:off x="3501008" y="5940152"/>
              <a:ext cx="1395" cy="2404198"/>
            </a:xfrm>
            <a:prstGeom prst="line">
              <a:avLst/>
            </a:prstGeom>
            <a:ln/>
          </p:spPr>
          <p:style>
            <a:lnRef idx="3">
              <a:schemeClr val="accent6"/>
            </a:lnRef>
            <a:fillRef idx="0">
              <a:schemeClr val="accent6"/>
            </a:fillRef>
            <a:effectRef idx="2">
              <a:schemeClr val="accent6"/>
            </a:effectRef>
            <a:fontRef idx="minor">
              <a:schemeClr val="tx1"/>
            </a:fontRef>
          </p:style>
        </p:cxnSp>
        <p:sp>
          <p:nvSpPr>
            <p:cNvPr id="15" name="مربع نص 14"/>
            <p:cNvSpPr txBox="1"/>
            <p:nvPr/>
          </p:nvSpPr>
          <p:spPr>
            <a:xfrm>
              <a:off x="494986" y="6101005"/>
              <a:ext cx="3016950" cy="1908215"/>
            </a:xfrm>
            <a:prstGeom prst="rect">
              <a:avLst/>
            </a:prstGeom>
            <a:noFill/>
          </p:spPr>
          <p:txBody>
            <a:bodyPr wrap="square" rtlCol="1">
              <a:spAutoFit/>
            </a:bodyPr>
            <a:lstStyle/>
            <a:p>
              <a:pPr algn="ctr" rtl="0"/>
              <a:r>
                <a:rPr lang="ar-KW" sz="1200" b="1" dirty="0">
                  <a:solidFill>
                    <a:schemeClr val="accent6">
                      <a:lumMod val="50000"/>
                    </a:schemeClr>
                  </a:solidFill>
                  <a:latin typeface="Monotype Koufi" pitchFamily="2" charset="-78"/>
                  <a:ea typeface="Monotype Koufi" pitchFamily="2" charset="-78"/>
                  <a:cs typeface="Monotype Koufi" pitchFamily="2" charset="-78"/>
                </a:rPr>
                <a:t>نماذج النشاط التطبيقي</a:t>
              </a:r>
              <a:endParaRPr lang="ar-KW" sz="100" b="1" dirty="0"/>
            </a:p>
            <a:p>
              <a:pPr rtl="0"/>
              <a:endParaRPr lang="ar-KW" sz="900" b="1" dirty="0"/>
            </a:p>
            <a:p>
              <a:r>
                <a:rPr lang="ar-KW" sz="1200" b="1" dirty="0">
                  <a:solidFill>
                    <a:schemeClr val="accent4">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يرتكز على مكعب من صندوق الحركية الشامل.</a:t>
              </a:r>
            </a:p>
            <a:p>
              <a:r>
                <a:rPr lang="ar-KW" sz="1200" b="1" dirty="0">
                  <a:solidFill>
                    <a:schemeClr val="accent4">
                      <a:lumMod val="50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pPr rtl="0"/>
              <a:r>
                <a:rPr lang="en-US" sz="1100" b="1" dirty="0"/>
                <a:t>.</a:t>
              </a:r>
              <a:r>
                <a:rPr lang="ar-KW" sz="1100" b="1" dirty="0"/>
                <a:t>أن يرتكز على المقعد السويدي</a:t>
              </a:r>
            </a:p>
            <a:p>
              <a:pPr rtl="0"/>
              <a:r>
                <a:rPr lang="ar-SA" sz="1200" b="1" dirty="0">
                  <a:solidFill>
                    <a:schemeClr val="accent4">
                      <a:lumMod val="50000"/>
                    </a:schemeClr>
                  </a:solidFill>
                  <a:latin typeface="Monotype Koufi" pitchFamily="2" charset="-78"/>
                  <a:ea typeface="Monotype Koufi" pitchFamily="2" charset="-78"/>
                  <a:cs typeface="Monotype Koufi" pitchFamily="2" charset="-78"/>
                </a:rPr>
                <a:t>*</a:t>
              </a:r>
              <a:r>
                <a:rPr lang="ar-KW" sz="1200" b="1" dirty="0">
                  <a:solidFill>
                    <a:schemeClr val="accent6">
                      <a:lumMod val="75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en-US" sz="1100" b="1" dirty="0"/>
                <a:t>.</a:t>
              </a:r>
              <a:r>
                <a:rPr lang="ar-KW" sz="1100" b="1" dirty="0"/>
                <a:t>أن يرتكز على المكعبات البلاستيكية ثم المشي</a:t>
              </a:r>
            </a:p>
            <a:p>
              <a:pPr rtl="0"/>
              <a:r>
                <a:rPr lang="ar-KW" sz="1400" b="1" dirty="0">
                  <a:solidFill>
                    <a:schemeClr val="accent4">
                      <a:lumMod val="50000"/>
                    </a:schemeClr>
                  </a:solidFill>
                  <a:latin typeface="Monotype Koufi" pitchFamily="2" charset="-78"/>
                  <a:ea typeface="Monotype Koufi" pitchFamily="2" charset="-78"/>
                </a:rPr>
                <a:t>*</a:t>
              </a:r>
              <a:r>
                <a:rPr lang="ar-KW" sz="1400" dirty="0">
                  <a:solidFill>
                    <a:schemeClr val="accent6">
                      <a:lumMod val="75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p>
            <a:p>
              <a:pPr rtl="0"/>
              <a:r>
                <a:rPr lang="ar-KW" sz="700" b="1" dirty="0"/>
                <a:t>  </a:t>
              </a:r>
              <a:r>
                <a:rPr lang="ar-KW" sz="1200" b="1" dirty="0"/>
                <a:t>لعب حر  </a:t>
              </a:r>
              <a:endParaRPr lang="en-US" sz="2800" dirty="0"/>
            </a:p>
          </p:txBody>
        </p:sp>
        <p:cxnSp>
          <p:nvCxnSpPr>
            <p:cNvPr id="16" name="رابط مستقيم 15"/>
            <p:cNvCxnSpPr/>
            <p:nvPr/>
          </p:nvCxnSpPr>
          <p:spPr>
            <a:xfrm flipH="1">
              <a:off x="1139365" y="6383357"/>
              <a:ext cx="1728192" cy="0"/>
            </a:xfrm>
            <a:prstGeom prst="line">
              <a:avLst/>
            </a:prstGeom>
          </p:spPr>
          <p:style>
            <a:lnRef idx="3">
              <a:schemeClr val="accent6"/>
            </a:lnRef>
            <a:fillRef idx="0">
              <a:schemeClr val="accent6"/>
            </a:fillRef>
            <a:effectRef idx="2">
              <a:schemeClr val="accent6"/>
            </a:effectRef>
            <a:fontRef idx="minor">
              <a:schemeClr val="tx1"/>
            </a:fontRef>
          </p:style>
        </p:cxnSp>
        <p:sp>
          <p:nvSpPr>
            <p:cNvPr id="17" name="مستطيل 16"/>
            <p:cNvSpPr/>
            <p:nvPr/>
          </p:nvSpPr>
          <p:spPr>
            <a:xfrm>
              <a:off x="980728" y="2699792"/>
              <a:ext cx="4680520" cy="3058016"/>
            </a:xfrm>
            <a:prstGeom prst="rect">
              <a:avLst/>
            </a:prstGeom>
            <a:effectLst>
              <a:glow rad="101600">
                <a:schemeClr val="accent6">
                  <a:satMod val="175000"/>
                  <a:alpha val="40000"/>
                </a:scheme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rtlCol="1" anchor="ctr"/>
            <a:lstStyle/>
            <a:p>
              <a:pPr algn="ctr"/>
              <a:endParaRPr lang="ar-KW" dirty="0"/>
            </a:p>
          </p:txBody>
        </p:sp>
        <p:sp>
          <p:nvSpPr>
            <p:cNvPr id="18" name="مستطيل 17"/>
            <p:cNvSpPr/>
            <p:nvPr/>
          </p:nvSpPr>
          <p:spPr>
            <a:xfrm>
              <a:off x="1044735" y="2771800"/>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cxnSp>
          <p:nvCxnSpPr>
            <p:cNvPr id="19" name="رابط مستقيم 18"/>
            <p:cNvCxnSpPr/>
            <p:nvPr/>
          </p:nvCxnSpPr>
          <p:spPr>
            <a:xfrm flipH="1">
              <a:off x="615903" y="5940152"/>
              <a:ext cx="5422488" cy="0"/>
            </a:xfrm>
            <a:prstGeom prst="line">
              <a:avLst/>
            </a:prstGeom>
            <a:ln/>
          </p:spPr>
          <p:style>
            <a:lnRef idx="3">
              <a:schemeClr val="accent6"/>
            </a:lnRef>
            <a:fillRef idx="0">
              <a:schemeClr val="accent6"/>
            </a:fillRef>
            <a:effectRef idx="2">
              <a:schemeClr val="accent6"/>
            </a:effectRef>
            <a:fontRef idx="minor">
              <a:schemeClr val="tx1"/>
            </a:fontRef>
          </p:style>
        </p:cxnSp>
        <p:pic>
          <p:nvPicPr>
            <p:cNvPr id="20" name="Picture 21" descr="E:\DCIM\100CANON\IMG_0885.JPG"/>
            <p:cNvPicPr/>
            <p:nvPr/>
          </p:nvPicPr>
          <p:blipFill>
            <a:blip r:embed="rId6" cstate="print"/>
            <a:srcRect/>
            <a:stretch>
              <a:fillRect/>
            </a:stretch>
          </p:blipFill>
          <p:spPr bwMode="auto">
            <a:xfrm>
              <a:off x="1158013" y="2907365"/>
              <a:ext cx="1272878" cy="1481738"/>
            </a:xfrm>
            <a:prstGeom prst="rect">
              <a:avLst/>
            </a:prstGeom>
            <a:ln>
              <a:solidFill>
                <a:schemeClr val="accent6">
                  <a:lumMod val="50000"/>
                </a:schemeClr>
              </a:solidFill>
            </a:ln>
            <a:effectLst>
              <a:outerShdw blurRad="190500" algn="tl" rotWithShape="0">
                <a:srgbClr val="000000">
                  <a:alpha val="70000"/>
                </a:srgbClr>
              </a:outerShdw>
            </a:effectLst>
          </p:spPr>
        </p:pic>
        <p:pic>
          <p:nvPicPr>
            <p:cNvPr id="21" name="Picture 25" descr="E:\DCIM\100CANON\IMG_1379.JPG"/>
            <p:cNvPicPr/>
            <p:nvPr/>
          </p:nvPicPr>
          <p:blipFill>
            <a:blip r:embed="rId7" cstate="print"/>
            <a:srcRect/>
            <a:stretch>
              <a:fillRect/>
            </a:stretch>
          </p:blipFill>
          <p:spPr bwMode="auto">
            <a:xfrm>
              <a:off x="2348880" y="4499992"/>
              <a:ext cx="1933840" cy="1119110"/>
            </a:xfrm>
            <a:prstGeom prst="rect">
              <a:avLst/>
            </a:prstGeom>
            <a:ln>
              <a:solidFill>
                <a:schemeClr val="accent6">
                  <a:lumMod val="50000"/>
                </a:schemeClr>
              </a:solidFill>
            </a:ln>
            <a:effectLst>
              <a:outerShdw blurRad="190500" algn="tl" rotWithShape="0">
                <a:srgbClr val="000000">
                  <a:alpha val="70000"/>
                </a:srgbClr>
              </a:outerShdw>
            </a:effectLst>
          </p:spPr>
        </p:pic>
        <p:grpSp>
          <p:nvGrpSpPr>
            <p:cNvPr id="22" name="مجموعة 21"/>
            <p:cNvGrpSpPr/>
            <p:nvPr/>
          </p:nvGrpSpPr>
          <p:grpSpPr>
            <a:xfrm>
              <a:off x="6021288" y="107504"/>
              <a:ext cx="653754" cy="830997"/>
              <a:chOff x="6021288" y="107504"/>
              <a:chExt cx="653754" cy="830997"/>
            </a:xfrm>
          </p:grpSpPr>
          <p:sp>
            <p:nvSpPr>
              <p:cNvPr id="23" name="شكل بيضاوي 22"/>
              <p:cNvSpPr/>
              <p:nvPr/>
            </p:nvSpPr>
            <p:spPr>
              <a:xfrm>
                <a:off x="6021288" y="174928"/>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4" name="مستطيل 23"/>
              <p:cNvSpPr/>
              <p:nvPr/>
            </p:nvSpPr>
            <p:spPr>
              <a:xfrm>
                <a:off x="6082707" y="107504"/>
                <a:ext cx="530915"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5</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grpSp>
      <p:pic>
        <p:nvPicPr>
          <p:cNvPr id="27" name="Picture 11" descr="E:\DCIM\100CANON\IMG_2332.JPG"/>
          <p:cNvPicPr/>
          <p:nvPr/>
        </p:nvPicPr>
        <p:blipFill>
          <a:blip r:embed="rId8" cstate="print"/>
          <a:srcRect l="18421" t="6250" r="9430"/>
          <a:stretch>
            <a:fillRect/>
          </a:stretch>
        </p:blipFill>
        <p:spPr bwMode="auto">
          <a:xfrm>
            <a:off x="4123604" y="2907363"/>
            <a:ext cx="1249612" cy="1481739"/>
          </a:xfrm>
          <a:prstGeom prst="rect">
            <a:avLst/>
          </a:prstGeom>
          <a:ln>
            <a:solidFill>
              <a:srgbClr val="C00000"/>
            </a:solidFill>
          </a:ln>
          <a:effectLst>
            <a:outerShdw blurRad="190500" algn="tl" rotWithShape="0">
              <a:srgbClr val="000000">
                <a:alpha val="70000"/>
              </a:srgbClr>
            </a:outerShdw>
          </a:effectLst>
        </p:spPr>
      </p:pic>
      <p:pic>
        <p:nvPicPr>
          <p:cNvPr id="28" name="Picture 1" descr="E:\DCIM\100CANON\IMG_2301.JPG"/>
          <p:cNvPicPr/>
          <p:nvPr/>
        </p:nvPicPr>
        <p:blipFill rotWithShape="1">
          <a:blip r:embed="rId9" cstate="print"/>
          <a:srcRect l="21343" t="17266" r="17506"/>
          <a:stretch/>
        </p:blipFill>
        <p:spPr bwMode="auto">
          <a:xfrm>
            <a:off x="2636912" y="2907365"/>
            <a:ext cx="1296145" cy="1481738"/>
          </a:xfrm>
          <a:prstGeom prst="rect">
            <a:avLst/>
          </a:prstGeom>
          <a:ln>
            <a:solidFill>
              <a:srgbClr val="C00000"/>
            </a:solid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96182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23</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188640" y="107504"/>
            <a:ext cx="6455973" cy="9087355"/>
            <a:chOff x="188640" y="107504"/>
            <a:chExt cx="6455973" cy="9087355"/>
          </a:xfrm>
        </p:grpSpPr>
        <p:grpSp>
          <p:nvGrpSpPr>
            <p:cNvPr id="8" name="مجموعة 7"/>
            <p:cNvGrpSpPr/>
            <p:nvPr/>
          </p:nvGrpSpPr>
          <p:grpSpPr>
            <a:xfrm>
              <a:off x="188640" y="107504"/>
              <a:ext cx="6455973" cy="9087355"/>
              <a:chOff x="188640" y="107504"/>
              <a:chExt cx="6455973" cy="9087355"/>
            </a:xfrm>
          </p:grpSpPr>
          <p:grpSp>
            <p:nvGrpSpPr>
              <p:cNvPr id="12" name="مجموعة 11"/>
              <p:cNvGrpSpPr/>
              <p:nvPr/>
            </p:nvGrpSpPr>
            <p:grpSpPr>
              <a:xfrm>
                <a:off x="188640" y="107504"/>
                <a:ext cx="6455973" cy="9087355"/>
                <a:chOff x="188640" y="107504"/>
                <a:chExt cx="6455973" cy="9087355"/>
              </a:xfrm>
            </p:grpSpPr>
            <p:pic>
              <p:nvPicPr>
                <p:cNvPr id="29" name="Picture 6" descr="C:\Users\froty\Desktop\ملفات جديدة\صور\post-it-notes3.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5272" r="66794" b="12279"/>
                <a:stretch/>
              </p:blipFill>
              <p:spPr bwMode="auto">
                <a:xfrm>
                  <a:off x="188640" y="107504"/>
                  <a:ext cx="6455973" cy="9087355"/>
                </a:xfrm>
                <a:prstGeom prst="rect">
                  <a:avLst/>
                </a:prstGeom>
                <a:noFill/>
                <a:extLst>
                  <a:ext uri="{909E8E84-426E-40DD-AFC4-6F175D3DCCD1}">
                    <a14:hiddenFill xmlns:a14="http://schemas.microsoft.com/office/drawing/2010/main">
                      <a:solidFill>
                        <a:srgbClr val="FFFFFF"/>
                      </a:solidFill>
                    </a14:hiddenFill>
                  </a:ext>
                </a:extLst>
              </p:spPr>
            </p:pic>
            <p:sp>
              <p:nvSpPr>
                <p:cNvPr id="30" name="مستطيل 29"/>
                <p:cNvSpPr/>
                <p:nvPr/>
              </p:nvSpPr>
              <p:spPr>
                <a:xfrm>
                  <a:off x="1052736" y="1235383"/>
                  <a:ext cx="4968551" cy="6648985"/>
                </a:xfrm>
                <a:prstGeom prst="rect">
                  <a:avLst/>
                </a:prstGeom>
                <a:ln w="28575">
                  <a:solidFill>
                    <a:schemeClr val="tx2">
                      <a:lumMod val="75000"/>
                    </a:schemeClr>
                  </a:solidFill>
                </a:ln>
                <a:effectLst>
                  <a:glow rad="1397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1" anchor="ctr"/>
                <a:lstStyle/>
                <a:p>
                  <a:pPr algn="ctr"/>
                  <a:endParaRPr lang="ar-KW" dirty="0"/>
                </a:p>
              </p:txBody>
            </p:sp>
          </p:grpSp>
          <p:pic>
            <p:nvPicPr>
              <p:cNvPr id="13" name="Picture 2" descr="C:\Users\froty\Desktop\ملفات جديدة\صور\price-tag-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329850">
                <a:off x="730211" y="625387"/>
                <a:ext cx="2199299" cy="185603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مجموعة 13"/>
              <p:cNvGrpSpPr/>
              <p:nvPr/>
            </p:nvGrpSpPr>
            <p:grpSpPr>
              <a:xfrm>
                <a:off x="2276872" y="1547664"/>
                <a:ext cx="3744415" cy="800219"/>
                <a:chOff x="2276872" y="1547664"/>
                <a:chExt cx="3744415" cy="800219"/>
              </a:xfrm>
            </p:grpSpPr>
            <p:sp>
              <p:nvSpPr>
                <p:cNvPr id="27" name="مربع نص 26"/>
                <p:cNvSpPr txBox="1"/>
                <p:nvPr/>
              </p:nvSpPr>
              <p:spPr>
                <a:xfrm>
                  <a:off x="2276872" y="1547664"/>
                  <a:ext cx="3744415" cy="800219"/>
                </a:xfrm>
                <a:prstGeom prst="rect">
                  <a:avLst/>
                </a:prstGeom>
                <a:noFill/>
              </p:spPr>
              <p:txBody>
                <a:bodyPr wrap="square" rtlCol="1">
                  <a:spAutoFit/>
                </a:bodyPr>
                <a:lstStyle/>
                <a:p>
                  <a:r>
                    <a:rPr lang="ar-KW" sz="1600" b="1" dirty="0">
                      <a:solidFill>
                        <a:srgbClr val="002060"/>
                      </a:solidFill>
                      <a:latin typeface="Monotype Koufi" pitchFamily="2" charset="-78"/>
                      <a:ea typeface="Monotype Koufi" pitchFamily="2" charset="-78"/>
                      <a:cs typeface="Monotype Koufi" pitchFamily="2" charset="-78"/>
                    </a:rPr>
                    <a:t>مهارة المشي على العارضة :</a:t>
                  </a:r>
                  <a:endParaRPr lang="ar-SA" sz="1600" dirty="0">
                    <a:solidFill>
                      <a:srgbClr val="002060"/>
                    </a:solidFill>
                    <a:ea typeface="Monotype Koufi" pitchFamily="2" charset="-78"/>
                    <a:cs typeface="Monotype Koufi" pitchFamily="2" charset="-78"/>
                  </a:endParaRPr>
                </a:p>
                <a:p>
                  <a:endParaRPr lang="ar-SA" sz="1400" b="1" dirty="0">
                    <a:ea typeface="Monotype Koufi" pitchFamily="2" charset="-78"/>
                    <a:cs typeface="Monotype Koufi" pitchFamily="2" charset="-78"/>
                  </a:endParaRPr>
                </a:p>
                <a:p>
                  <a:r>
                    <a:rPr lang="ar-KW" sz="1600" b="1" dirty="0">
                      <a:solidFill>
                        <a:srgbClr val="002060"/>
                      </a:solidFill>
                      <a:latin typeface="Monotype Koufi" pitchFamily="2" charset="-78"/>
                      <a:ea typeface="Monotype Koufi" pitchFamily="2" charset="-78"/>
                      <a:cs typeface="Monotype Koufi" pitchFamily="2" charset="-78"/>
                    </a:rPr>
                    <a:t>المشي مفرود الجسم على العارضة أو مقعد سويدي .</a:t>
                  </a:r>
                  <a:endParaRPr lang="ar-SA" sz="1600" dirty="0">
                    <a:solidFill>
                      <a:srgbClr val="002060"/>
                    </a:solidFill>
                    <a:ea typeface="Monotype Koufi" pitchFamily="2" charset="-78"/>
                    <a:cs typeface="Monotype Koufi" pitchFamily="2" charset="-78"/>
                  </a:endParaRPr>
                </a:p>
              </p:txBody>
            </p:sp>
            <p:cxnSp>
              <p:nvCxnSpPr>
                <p:cNvPr id="28" name="رابط مستقيم 27"/>
                <p:cNvCxnSpPr/>
                <p:nvPr/>
              </p:nvCxnSpPr>
              <p:spPr>
                <a:xfrm flipH="1">
                  <a:off x="4133830" y="1907704"/>
                  <a:ext cx="1848167" cy="0"/>
                </a:xfrm>
                <a:prstGeom prst="line">
                  <a:avLst/>
                </a:prstGeom>
                <a:ln>
                  <a:solidFill>
                    <a:srgbClr val="FFFF00"/>
                  </a:solidFill>
                </a:ln>
              </p:spPr>
              <p:style>
                <a:lnRef idx="3">
                  <a:schemeClr val="accent6"/>
                </a:lnRef>
                <a:fillRef idx="0">
                  <a:schemeClr val="accent6"/>
                </a:fillRef>
                <a:effectRef idx="2">
                  <a:schemeClr val="accent6"/>
                </a:effectRef>
                <a:fontRef idx="minor">
                  <a:schemeClr val="tx1"/>
                </a:fontRef>
              </p:style>
            </p:cxnSp>
          </p:grpSp>
          <p:grpSp>
            <p:nvGrpSpPr>
              <p:cNvPr id="15" name="مجموعة 14"/>
              <p:cNvGrpSpPr/>
              <p:nvPr/>
            </p:nvGrpSpPr>
            <p:grpSpPr>
              <a:xfrm>
                <a:off x="958956" y="2699792"/>
                <a:ext cx="5134340" cy="5184576"/>
                <a:chOff x="958956" y="2699792"/>
                <a:chExt cx="5134340" cy="5184576"/>
              </a:xfrm>
            </p:grpSpPr>
            <p:cxnSp>
              <p:nvCxnSpPr>
                <p:cNvPr id="16" name="رابط مستقيم 15"/>
                <p:cNvCxnSpPr/>
                <p:nvPr/>
              </p:nvCxnSpPr>
              <p:spPr>
                <a:xfrm flipH="1">
                  <a:off x="1052736" y="5868144"/>
                  <a:ext cx="4968551" cy="0"/>
                </a:xfrm>
                <a:prstGeom prst="line">
                  <a:avLst/>
                </a:prstGeom>
                <a:ln>
                  <a:solidFill>
                    <a:srgbClr val="FFFF00"/>
                  </a:solidFill>
                </a:ln>
              </p:spPr>
              <p:style>
                <a:lnRef idx="3">
                  <a:schemeClr val="accent6"/>
                </a:lnRef>
                <a:fillRef idx="0">
                  <a:schemeClr val="accent6"/>
                </a:fillRef>
                <a:effectRef idx="2">
                  <a:schemeClr val="accent6"/>
                </a:effectRef>
                <a:fontRef idx="minor">
                  <a:schemeClr val="tx1"/>
                </a:fontRef>
              </p:style>
            </p:cxnSp>
            <p:grpSp>
              <p:nvGrpSpPr>
                <p:cNvPr id="17" name="مجموعة 16"/>
                <p:cNvGrpSpPr/>
                <p:nvPr/>
              </p:nvGrpSpPr>
              <p:grpSpPr>
                <a:xfrm>
                  <a:off x="958956" y="2699792"/>
                  <a:ext cx="5134340" cy="5184576"/>
                  <a:chOff x="958956" y="2699792"/>
                  <a:chExt cx="5134340" cy="5184576"/>
                </a:xfrm>
              </p:grpSpPr>
              <p:grpSp>
                <p:nvGrpSpPr>
                  <p:cNvPr id="18" name="مجموعة 17"/>
                  <p:cNvGrpSpPr/>
                  <p:nvPr/>
                </p:nvGrpSpPr>
                <p:grpSpPr>
                  <a:xfrm>
                    <a:off x="1196752" y="2699792"/>
                    <a:ext cx="4680520" cy="3058016"/>
                    <a:chOff x="1196752" y="2771800"/>
                    <a:chExt cx="4680520" cy="3058016"/>
                  </a:xfrm>
                </p:grpSpPr>
                <p:sp>
                  <p:nvSpPr>
                    <p:cNvPr id="25" name="مستطيل 24"/>
                    <p:cNvSpPr/>
                    <p:nvPr/>
                  </p:nvSpPr>
                  <p:spPr>
                    <a:xfrm>
                      <a:off x="1196752" y="2771800"/>
                      <a:ext cx="4680520" cy="3058016"/>
                    </a:xfrm>
                    <a:prstGeom prst="rect">
                      <a:avLst/>
                    </a:prstGeom>
                    <a:solidFill>
                      <a:srgbClr val="FFFF00"/>
                    </a:solidFill>
                    <a:effectLst>
                      <a:glow rad="101600">
                        <a:schemeClr val="accent6">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pPr algn="ctr"/>
                      <a:endParaRPr lang="ar-KW" dirty="0"/>
                    </a:p>
                  </p:txBody>
                </p:sp>
                <p:sp>
                  <p:nvSpPr>
                    <p:cNvPr id="26" name="مستطيل 25"/>
                    <p:cNvSpPr/>
                    <p:nvPr/>
                  </p:nvSpPr>
                  <p:spPr>
                    <a:xfrm>
                      <a:off x="1260759" y="2843808"/>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grpSp>
              <p:grpSp>
                <p:nvGrpSpPr>
                  <p:cNvPr id="19" name="مجموعة 18"/>
                  <p:cNvGrpSpPr/>
                  <p:nvPr/>
                </p:nvGrpSpPr>
                <p:grpSpPr>
                  <a:xfrm>
                    <a:off x="958956" y="5868144"/>
                    <a:ext cx="5134340" cy="2016224"/>
                    <a:chOff x="958956" y="5868144"/>
                    <a:chExt cx="5134340" cy="2016224"/>
                  </a:xfrm>
                </p:grpSpPr>
                <p:sp>
                  <p:nvSpPr>
                    <p:cNvPr id="20" name="مربع نص 19"/>
                    <p:cNvSpPr txBox="1"/>
                    <p:nvPr/>
                  </p:nvSpPr>
                  <p:spPr>
                    <a:xfrm>
                      <a:off x="3645024" y="5940152"/>
                      <a:ext cx="2448272" cy="1546577"/>
                    </a:xfrm>
                    <a:prstGeom prst="rect">
                      <a:avLst/>
                    </a:prstGeom>
                    <a:noFill/>
                  </p:spPr>
                  <p:txBody>
                    <a:bodyPr wrap="square" rtlCol="1">
                      <a:spAutoFit/>
                    </a:bodyPr>
                    <a:lstStyle/>
                    <a:p>
                      <a:pPr algn="ctr" rtl="0"/>
                      <a:r>
                        <a:rPr lang="ar-KW" sz="1200" b="1" dirty="0">
                          <a:solidFill>
                            <a:schemeClr val="accent1">
                              <a:lumMod val="50000"/>
                            </a:schemeClr>
                          </a:solidFill>
                          <a:latin typeface="Monotype Koufi" pitchFamily="2" charset="-78"/>
                          <a:ea typeface="Monotype Koufi" pitchFamily="2" charset="-78"/>
                          <a:cs typeface="Monotype Koufi" pitchFamily="2" charset="-78"/>
                        </a:rPr>
                        <a:t>   نماذج النشاط التعليمي</a:t>
                      </a:r>
                      <a:r>
                        <a:rPr lang="en-US" sz="1200" b="1" dirty="0">
                          <a:solidFill>
                            <a:schemeClr val="accent1">
                              <a:lumMod val="50000"/>
                            </a:schemeClr>
                          </a:solidFill>
                          <a:latin typeface="Monotype Koufi" pitchFamily="2" charset="-78"/>
                          <a:ea typeface="Monotype Koufi" pitchFamily="2" charset="-78"/>
                          <a:cs typeface="Monotype Koufi" pitchFamily="2" charset="-78"/>
                        </a:rPr>
                        <a:t>  </a:t>
                      </a:r>
                    </a:p>
                    <a:p>
                      <a:pPr algn="ctr" rtl="0"/>
                      <a:endParaRPr lang="ar-KW" sz="1050" dirty="0">
                        <a:solidFill>
                          <a:schemeClr val="accent6">
                            <a:lumMod val="50000"/>
                          </a:schemeClr>
                        </a:solidFill>
                        <a:latin typeface="Monotype Koufi" pitchFamily="2" charset="-78"/>
                        <a:ea typeface="Monotype Koufi" pitchFamily="2" charset="-78"/>
                        <a:cs typeface="Monotype Koufi" pitchFamily="2" charset="-78"/>
                      </a:endParaRPr>
                    </a:p>
                    <a:p>
                      <a:r>
                        <a:rPr lang="ar-KW" sz="1200" b="1" dirty="0">
                          <a:solidFill>
                            <a:srgbClr val="FFC000"/>
                          </a:solidFill>
                        </a:rPr>
                        <a:t>* </a:t>
                      </a:r>
                      <a:r>
                        <a:rPr lang="ar-KW" sz="1200" b="1" dirty="0"/>
                        <a:t>المشي باتجاهات مختلفة.      </a:t>
                      </a:r>
                      <a:endParaRPr lang="en-US" sz="1200" dirty="0"/>
                    </a:p>
                    <a:p>
                      <a:pPr rtl="0"/>
                      <a:r>
                        <a:rPr lang="ar-KW" sz="1200" b="1" dirty="0">
                          <a:solidFill>
                            <a:srgbClr val="FFC000"/>
                          </a:solidFill>
                        </a:rPr>
                        <a:t>*</a:t>
                      </a:r>
                      <a:r>
                        <a:rPr lang="ar-KW" sz="1200" b="1" dirty="0"/>
                        <a:t> تحريك الذراعين والسير على المقعد السويدي </a:t>
                      </a:r>
                      <a:endParaRPr lang="en-US" sz="1200" dirty="0"/>
                    </a:p>
                    <a:p>
                      <a:pPr rtl="0"/>
                      <a:r>
                        <a:rPr lang="ar-KW" sz="1200" b="1" dirty="0">
                          <a:solidFill>
                            <a:srgbClr val="FFC000"/>
                          </a:solidFill>
                        </a:rPr>
                        <a:t>* </a:t>
                      </a:r>
                      <a:r>
                        <a:rPr lang="ar-KW" sz="1200" b="1" dirty="0"/>
                        <a:t>تحريك الذراعين أثناء السير على و بين الأدوات.</a:t>
                      </a:r>
                      <a:endParaRPr lang="en-US" sz="1200" dirty="0"/>
                    </a:p>
                    <a:p>
                      <a:pPr rtl="0"/>
                      <a:r>
                        <a:rPr lang="ar-KW" sz="1200" b="1" dirty="0">
                          <a:solidFill>
                            <a:srgbClr val="FFC000"/>
                          </a:solidFill>
                        </a:rPr>
                        <a:t>* </a:t>
                      </a:r>
                      <a:r>
                        <a:rPr lang="ar-KW" sz="1200" b="1" dirty="0"/>
                        <a:t>المشي على العارضة.                   </a:t>
                      </a:r>
                      <a:endParaRPr lang="en-US" sz="1200" dirty="0"/>
                    </a:p>
                  </p:txBody>
                </p:sp>
                <p:cxnSp>
                  <p:nvCxnSpPr>
                    <p:cNvPr id="21" name="رابط مستقيم 20"/>
                    <p:cNvCxnSpPr/>
                    <p:nvPr/>
                  </p:nvCxnSpPr>
                  <p:spPr>
                    <a:xfrm>
                      <a:off x="3717032" y="5868144"/>
                      <a:ext cx="0" cy="2016224"/>
                    </a:xfrm>
                    <a:prstGeom prst="line">
                      <a:avLst/>
                    </a:prstGeom>
                    <a:ln>
                      <a:solidFill>
                        <a:srgbClr val="FFFF00"/>
                      </a:solidFill>
                    </a:ln>
                  </p:spPr>
                  <p:style>
                    <a:lnRef idx="3">
                      <a:schemeClr val="accent6"/>
                    </a:lnRef>
                    <a:fillRef idx="0">
                      <a:schemeClr val="accent6"/>
                    </a:fillRef>
                    <a:effectRef idx="2">
                      <a:schemeClr val="accent6"/>
                    </a:effectRef>
                    <a:fontRef idx="minor">
                      <a:schemeClr val="tx1"/>
                    </a:fontRef>
                  </p:style>
                </p:cxnSp>
                <p:sp>
                  <p:nvSpPr>
                    <p:cNvPr id="22" name="مربع نص 21"/>
                    <p:cNvSpPr txBox="1"/>
                    <p:nvPr/>
                  </p:nvSpPr>
                  <p:spPr>
                    <a:xfrm>
                      <a:off x="958956" y="5940152"/>
                      <a:ext cx="2736304" cy="1892826"/>
                    </a:xfrm>
                    <a:prstGeom prst="rect">
                      <a:avLst/>
                    </a:prstGeom>
                    <a:noFill/>
                  </p:spPr>
                  <p:txBody>
                    <a:bodyPr wrap="square" rtlCol="1">
                      <a:spAutoFit/>
                    </a:bodyPr>
                    <a:lstStyle/>
                    <a:p>
                      <a:pPr algn="ctr" rtl="0"/>
                      <a:r>
                        <a:rPr lang="ar-KW" sz="1200" b="1" dirty="0">
                          <a:solidFill>
                            <a:schemeClr val="accent1">
                              <a:lumMod val="50000"/>
                            </a:schemeClr>
                          </a:solidFill>
                          <a:latin typeface="Monotype Koufi" pitchFamily="2" charset="-78"/>
                          <a:ea typeface="Monotype Koufi" pitchFamily="2" charset="-78"/>
                          <a:cs typeface="Monotype Koufi" pitchFamily="2" charset="-78"/>
                        </a:rPr>
                        <a:t>نماذج  النشاط التطبيقي</a:t>
                      </a:r>
                      <a:endParaRPr lang="ar-KW" sz="1050" dirty="0">
                        <a:solidFill>
                          <a:schemeClr val="accent1">
                            <a:lumMod val="50000"/>
                          </a:schemeClr>
                        </a:solidFill>
                        <a:latin typeface="Monotype Koufi" pitchFamily="2" charset="-78"/>
                        <a:ea typeface="Monotype Koufi" pitchFamily="2" charset="-78"/>
                        <a:cs typeface="Monotype Koufi" pitchFamily="2" charset="-78"/>
                      </a:endParaRPr>
                    </a:p>
                    <a:p>
                      <a:pPr rtl="0"/>
                      <a:endParaRPr lang="ar-KW" sz="100" b="1" dirty="0"/>
                    </a:p>
                    <a:p>
                      <a:pPr rtl="0"/>
                      <a:endParaRPr lang="ar-KW" sz="200" b="1" dirty="0"/>
                    </a:p>
                    <a:p>
                      <a:pPr rtl="0"/>
                      <a:endParaRPr lang="ar-KW" sz="200" b="1" dirty="0"/>
                    </a:p>
                    <a:p>
                      <a:pPr rtl="0"/>
                      <a:endParaRPr lang="ar-KW" sz="200" b="1" dirty="0"/>
                    </a:p>
                    <a:p>
                      <a:pPr rtl="0"/>
                      <a:endParaRPr lang="ar-KW" sz="200" b="1" dirty="0"/>
                    </a:p>
                    <a:p>
                      <a:r>
                        <a:rPr lang="ar-KW" sz="1200" b="1" dirty="0">
                          <a:solidFill>
                            <a:schemeClr val="accent6">
                              <a:lumMod val="75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يسير فوق المقعد السويدي.</a:t>
                      </a:r>
                    </a:p>
                    <a:p>
                      <a:r>
                        <a:rPr lang="ar-KW" sz="1200" b="1" dirty="0">
                          <a:solidFill>
                            <a:schemeClr val="accent6">
                              <a:lumMod val="75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pPr rtl="0"/>
                      <a:r>
                        <a:rPr lang="en-US" sz="1100" b="1" dirty="0"/>
                        <a:t>. </a:t>
                      </a:r>
                      <a:r>
                        <a:rPr lang="ar-KW" sz="1100" b="1" dirty="0"/>
                        <a:t>أن يسير على المكعبات البلاستيكية </a:t>
                      </a:r>
                      <a:endParaRPr lang="ar-KW" sz="500" b="1" dirty="0"/>
                    </a:p>
                    <a:p>
                      <a:pPr rtl="0"/>
                      <a:r>
                        <a:rPr lang="ar-SA" sz="1200" b="1" dirty="0">
                          <a:solidFill>
                            <a:schemeClr val="accent6">
                              <a:lumMod val="75000"/>
                            </a:schemeClr>
                          </a:solidFill>
                          <a:latin typeface="Monotype Koufi" pitchFamily="2" charset="-78"/>
                          <a:ea typeface="Monotype Koufi" pitchFamily="2" charset="-78"/>
                          <a:cs typeface="Monotype Koufi" pitchFamily="2" charset="-78"/>
                        </a:rPr>
                        <a:t>*</a:t>
                      </a:r>
                      <a:r>
                        <a:rPr lang="ar-KW" sz="1200" b="1" dirty="0">
                          <a:solidFill>
                            <a:schemeClr val="accent6">
                              <a:lumMod val="75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ar-KW" sz="300" b="1" dirty="0"/>
                        <a:t> </a:t>
                      </a:r>
                      <a:r>
                        <a:rPr lang="ar-KW" sz="1200" b="1" dirty="0"/>
                        <a:t>أن يسير  فوق الطابوق الكبير والصغير (الحقيبة الابتكارية ) ثم الدخول داخل الخندق </a:t>
                      </a:r>
                    </a:p>
                    <a:p>
                      <a:pPr rtl="0"/>
                      <a:r>
                        <a:rPr lang="ar-KW" sz="1400" b="1" dirty="0">
                          <a:solidFill>
                            <a:schemeClr val="accent6">
                              <a:lumMod val="75000"/>
                            </a:schemeClr>
                          </a:solidFill>
                          <a:latin typeface="Monotype Koufi" pitchFamily="2" charset="-78"/>
                          <a:ea typeface="Monotype Koufi" pitchFamily="2" charset="-78"/>
                        </a:rPr>
                        <a:t>*</a:t>
                      </a:r>
                      <a:r>
                        <a:rPr lang="ar-KW" sz="1400" dirty="0">
                          <a:solidFill>
                            <a:schemeClr val="accent6">
                              <a:lumMod val="75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r>
                        <a:rPr lang="ar-KW" sz="1200" b="1" dirty="0">
                          <a:latin typeface="Monotype Koufi" pitchFamily="2" charset="-78"/>
                          <a:ea typeface="Monotype Koufi" pitchFamily="2" charset="-78"/>
                        </a:rPr>
                        <a:t>لعب حر</a:t>
                      </a:r>
                      <a:endParaRPr lang="en-US" sz="2800" dirty="0"/>
                    </a:p>
                  </p:txBody>
                </p:sp>
                <p:cxnSp>
                  <p:nvCxnSpPr>
                    <p:cNvPr id="23" name="رابط مستقيم 22"/>
                    <p:cNvCxnSpPr/>
                    <p:nvPr/>
                  </p:nvCxnSpPr>
                  <p:spPr>
                    <a:xfrm flipH="1">
                      <a:off x="3983292" y="6228184"/>
                      <a:ext cx="1584176" cy="0"/>
                    </a:xfrm>
                    <a:prstGeom prst="line">
                      <a:avLst/>
                    </a:prstGeom>
                    <a:ln>
                      <a:solidFill>
                        <a:srgbClr val="FFFF00"/>
                      </a:solidFill>
                    </a:ln>
                  </p:spPr>
                  <p:style>
                    <a:lnRef idx="3">
                      <a:schemeClr val="accent6"/>
                    </a:lnRef>
                    <a:fillRef idx="0">
                      <a:schemeClr val="accent6"/>
                    </a:fillRef>
                    <a:effectRef idx="2">
                      <a:schemeClr val="accent6"/>
                    </a:effectRef>
                    <a:fontRef idx="minor">
                      <a:schemeClr val="tx1"/>
                    </a:fontRef>
                  </p:style>
                </p:cxnSp>
                <p:cxnSp>
                  <p:nvCxnSpPr>
                    <p:cNvPr id="24" name="رابط مستقيم 23"/>
                    <p:cNvCxnSpPr/>
                    <p:nvPr/>
                  </p:nvCxnSpPr>
                  <p:spPr>
                    <a:xfrm flipH="1">
                      <a:off x="1412776" y="6228184"/>
                      <a:ext cx="1728192" cy="0"/>
                    </a:xfrm>
                    <a:prstGeom prst="line">
                      <a:avLst/>
                    </a:prstGeom>
                    <a:ln>
                      <a:solidFill>
                        <a:srgbClr val="FFFF00"/>
                      </a:solidFill>
                    </a:ln>
                  </p:spPr>
                  <p:style>
                    <a:lnRef idx="3">
                      <a:schemeClr val="accent6"/>
                    </a:lnRef>
                    <a:fillRef idx="0">
                      <a:schemeClr val="accent6"/>
                    </a:fillRef>
                    <a:effectRef idx="2">
                      <a:schemeClr val="accent6"/>
                    </a:effectRef>
                    <a:fontRef idx="minor">
                      <a:schemeClr val="tx1"/>
                    </a:fontRef>
                  </p:style>
                </p:cxnSp>
              </p:grpSp>
            </p:grpSp>
          </p:grpSp>
        </p:grpSp>
        <p:grpSp>
          <p:nvGrpSpPr>
            <p:cNvPr id="9" name="مجموعة 8"/>
            <p:cNvGrpSpPr/>
            <p:nvPr/>
          </p:nvGrpSpPr>
          <p:grpSpPr>
            <a:xfrm>
              <a:off x="5949280" y="107504"/>
              <a:ext cx="653754" cy="830997"/>
              <a:chOff x="5949280" y="155901"/>
              <a:chExt cx="653754" cy="830997"/>
            </a:xfrm>
          </p:grpSpPr>
          <p:sp>
            <p:nvSpPr>
              <p:cNvPr id="10" name="شكل بيضاوي 9"/>
              <p:cNvSpPr/>
              <p:nvPr/>
            </p:nvSpPr>
            <p:spPr>
              <a:xfrm>
                <a:off x="5949280" y="223325"/>
                <a:ext cx="653754" cy="676267"/>
              </a:xfrm>
              <a:prstGeom prst="ellipse">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rtlCol="1" anchor="ctr"/>
              <a:lstStyle/>
              <a:p>
                <a:pPr algn="ctr"/>
                <a:endParaRPr lang="ar-KW" dirty="0"/>
              </a:p>
            </p:txBody>
          </p:sp>
          <p:sp>
            <p:nvSpPr>
              <p:cNvPr id="11" name="مستطيل 10"/>
              <p:cNvSpPr/>
              <p:nvPr/>
            </p:nvSpPr>
            <p:spPr>
              <a:xfrm>
                <a:off x="6010699" y="155901"/>
                <a:ext cx="530915"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6</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grpSp>
      <p:pic>
        <p:nvPicPr>
          <p:cNvPr id="3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370" t="14884" r="9911" b="25486"/>
          <a:stretch/>
        </p:blipFill>
        <p:spPr bwMode="auto">
          <a:xfrm>
            <a:off x="1484784" y="2903805"/>
            <a:ext cx="1916448" cy="1455258"/>
          </a:xfrm>
          <a:prstGeom prst="rect">
            <a:avLst/>
          </a:prstGeom>
          <a:ln>
            <a:solidFill>
              <a:srgbClr val="FFFF00"/>
            </a:solid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32" name="Picture 4" descr="E:\DCIM\100CANON\IMG_1352.JPG"/>
          <p:cNvPicPr/>
          <p:nvPr/>
        </p:nvPicPr>
        <p:blipFill>
          <a:blip r:embed="rId6" cstate="print"/>
          <a:srcRect/>
          <a:stretch>
            <a:fillRect/>
          </a:stretch>
        </p:blipFill>
        <p:spPr bwMode="auto">
          <a:xfrm>
            <a:off x="2550108" y="4493506"/>
            <a:ext cx="1971808" cy="1095659"/>
          </a:xfrm>
          <a:prstGeom prst="rect">
            <a:avLst/>
          </a:prstGeom>
          <a:ln>
            <a:solidFill>
              <a:srgbClr val="FFFF00"/>
            </a:solidFill>
          </a:ln>
          <a:effectLst>
            <a:outerShdw blurRad="190500" algn="tl" rotWithShape="0">
              <a:srgbClr val="000000">
                <a:alpha val="70000"/>
              </a:srgbClr>
            </a:outerShdw>
          </a:effectLst>
        </p:spPr>
      </p:pic>
      <p:pic>
        <p:nvPicPr>
          <p:cNvPr id="33" name="Picture 2" descr="E:\DCIM\100CANON\IMG_0755.JPG"/>
          <p:cNvPicPr/>
          <p:nvPr/>
        </p:nvPicPr>
        <p:blipFill>
          <a:blip r:embed="rId7" cstate="print"/>
          <a:srcRect/>
          <a:stretch>
            <a:fillRect/>
          </a:stretch>
        </p:blipFill>
        <p:spPr bwMode="auto">
          <a:xfrm rot="5400000">
            <a:off x="3936741" y="2684096"/>
            <a:ext cx="1455258" cy="1894676"/>
          </a:xfrm>
          <a:prstGeom prst="rect">
            <a:avLst/>
          </a:prstGeom>
          <a:ln>
            <a:solidFill>
              <a:srgbClr val="FFFF00"/>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696182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24</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28" name="مجموعة 27"/>
          <p:cNvGrpSpPr/>
          <p:nvPr/>
        </p:nvGrpSpPr>
        <p:grpSpPr>
          <a:xfrm>
            <a:off x="188640" y="-182198"/>
            <a:ext cx="6556966" cy="9146686"/>
            <a:chOff x="188640" y="-182198"/>
            <a:chExt cx="6556966" cy="9146686"/>
          </a:xfrm>
        </p:grpSpPr>
        <p:grpSp>
          <p:nvGrpSpPr>
            <p:cNvPr id="29" name="مجموعة 28"/>
            <p:cNvGrpSpPr/>
            <p:nvPr/>
          </p:nvGrpSpPr>
          <p:grpSpPr>
            <a:xfrm>
              <a:off x="188640" y="-182198"/>
              <a:ext cx="6556966" cy="9146686"/>
              <a:chOff x="188640" y="-182198"/>
              <a:chExt cx="6556966" cy="9146686"/>
            </a:xfrm>
          </p:grpSpPr>
          <p:grpSp>
            <p:nvGrpSpPr>
              <p:cNvPr id="32" name="مجموعة 31"/>
              <p:cNvGrpSpPr/>
              <p:nvPr/>
            </p:nvGrpSpPr>
            <p:grpSpPr>
              <a:xfrm>
                <a:off x="188640" y="-182198"/>
                <a:ext cx="6556966" cy="9146686"/>
                <a:chOff x="188640" y="-182198"/>
                <a:chExt cx="6556966" cy="9146686"/>
              </a:xfrm>
            </p:grpSpPr>
            <p:grpSp>
              <p:nvGrpSpPr>
                <p:cNvPr id="45" name="مجموعة 44"/>
                <p:cNvGrpSpPr/>
                <p:nvPr/>
              </p:nvGrpSpPr>
              <p:grpSpPr>
                <a:xfrm>
                  <a:off x="188640" y="360041"/>
                  <a:ext cx="6556966" cy="8604447"/>
                  <a:chOff x="184402" y="304945"/>
                  <a:chExt cx="6412950" cy="8604447"/>
                </a:xfrm>
              </p:grpSpPr>
              <p:pic>
                <p:nvPicPr>
                  <p:cNvPr id="47" name="Picture 2" descr="http://www.clipartbest.com/cliparts/dT8/XL7/dT8XL7nTe.jpe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4402" y="304945"/>
                    <a:ext cx="6412950" cy="8604447"/>
                  </a:xfrm>
                  <a:prstGeom prst="rect">
                    <a:avLst/>
                  </a:prstGeom>
                  <a:noFill/>
                  <a:extLst>
                    <a:ext uri="{909E8E84-426E-40DD-AFC4-6F175D3DCCD1}">
                      <a14:hiddenFill xmlns:a14="http://schemas.microsoft.com/office/drawing/2010/main">
                        <a:solidFill>
                          <a:srgbClr val="FFFFFF"/>
                        </a:solidFill>
                      </a14:hiddenFill>
                    </a:ext>
                  </a:extLst>
                </p:spPr>
              </p:pic>
              <p:sp>
                <p:nvSpPr>
                  <p:cNvPr id="48" name="مستطيل 47"/>
                  <p:cNvSpPr/>
                  <p:nvPr/>
                </p:nvSpPr>
                <p:spPr>
                  <a:xfrm>
                    <a:off x="476673" y="864096"/>
                    <a:ext cx="5545728" cy="7488832"/>
                  </a:xfrm>
                  <a:prstGeom prst="rect">
                    <a:avLst/>
                  </a:prstGeom>
                  <a:ln w="28575">
                    <a:solidFill>
                      <a:schemeClr val="accent6">
                        <a:lumMod val="75000"/>
                      </a:schemeClr>
                    </a:solidFill>
                  </a:ln>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1" anchor="ctr"/>
                  <a:lstStyle/>
                  <a:p>
                    <a:pPr algn="ctr"/>
                    <a:endParaRPr lang="ar-KW" dirty="0"/>
                  </a:p>
                </p:txBody>
              </p:sp>
            </p:grpSp>
            <p:pic>
              <p:nvPicPr>
                <p:cNvPr id="46" name="Picture 2" descr="C:\Users\froty\Desktop\ملفات جديدة\صور\Sophisticated-number-label-12-vector-material-51502.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5013" r="22494" b="67950"/>
                <a:stretch/>
              </p:blipFill>
              <p:spPr bwMode="auto">
                <a:xfrm>
                  <a:off x="550480" y="-182198"/>
                  <a:ext cx="1366352" cy="2293571"/>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مربع نص 32"/>
              <p:cNvSpPr txBox="1"/>
              <p:nvPr/>
            </p:nvSpPr>
            <p:spPr>
              <a:xfrm>
                <a:off x="759918" y="1331640"/>
                <a:ext cx="5405386" cy="769441"/>
              </a:xfrm>
              <a:prstGeom prst="rect">
                <a:avLst/>
              </a:prstGeom>
              <a:noFill/>
            </p:spPr>
            <p:txBody>
              <a:bodyPr wrap="square" rtlCol="1">
                <a:spAutoFit/>
              </a:bodyPr>
              <a:lstStyle/>
              <a:p>
                <a:r>
                  <a:rPr lang="ar-KW" sz="1600" b="1" dirty="0">
                    <a:solidFill>
                      <a:sysClr val="windowText" lastClr="000000"/>
                    </a:solidFill>
                    <a:latin typeface="Monotype Koufi" pitchFamily="2" charset="-78"/>
                    <a:ea typeface="Monotype Koufi" pitchFamily="2" charset="-78"/>
                    <a:cs typeface="Monotype Koufi" pitchFamily="2" charset="-78"/>
                  </a:rPr>
                  <a:t>مهارة الوثب عاليا:</a:t>
                </a:r>
              </a:p>
              <a:p>
                <a:endParaRPr lang="ar-SA" sz="1400" b="1" dirty="0">
                  <a:ea typeface="Monotype Koufi" pitchFamily="2" charset="-78"/>
                  <a:cs typeface="Monotype Koufi" pitchFamily="2" charset="-78"/>
                </a:endParaRPr>
              </a:p>
              <a:p>
                <a:pPr algn="just"/>
                <a:r>
                  <a:rPr lang="ar-SA" sz="1400" b="1" dirty="0"/>
                  <a:t>هي ارتفاع قصير المدى يتم فيه رفع الجسم إلى أعلى و الهبوط يكون على قدمين.</a:t>
                </a:r>
                <a:endParaRPr lang="en-US" sz="1400" dirty="0"/>
              </a:p>
            </p:txBody>
          </p:sp>
          <p:cxnSp>
            <p:nvCxnSpPr>
              <p:cNvPr id="34" name="رابط مستقيم 33"/>
              <p:cNvCxnSpPr/>
              <p:nvPr/>
            </p:nvCxnSpPr>
            <p:spPr>
              <a:xfrm flipH="1">
                <a:off x="4653136" y="1691680"/>
                <a:ext cx="1512169" cy="0"/>
              </a:xfrm>
              <a:prstGeom prst="line">
                <a:avLst/>
              </a:prstGeom>
              <a:ln/>
            </p:spPr>
            <p:style>
              <a:lnRef idx="3">
                <a:schemeClr val="accent2"/>
              </a:lnRef>
              <a:fillRef idx="0">
                <a:schemeClr val="accent2"/>
              </a:fillRef>
              <a:effectRef idx="2">
                <a:schemeClr val="accent2"/>
              </a:effectRef>
              <a:fontRef idx="minor">
                <a:schemeClr val="tx1"/>
              </a:fontRef>
            </p:style>
          </p:cxnSp>
          <p:sp>
            <p:nvSpPr>
              <p:cNvPr id="35" name="مربع نص 34"/>
              <p:cNvSpPr txBox="1"/>
              <p:nvPr/>
            </p:nvSpPr>
            <p:spPr>
              <a:xfrm>
                <a:off x="3511936" y="6049049"/>
                <a:ext cx="2653369" cy="1384995"/>
              </a:xfrm>
              <a:prstGeom prst="rect">
                <a:avLst/>
              </a:prstGeom>
              <a:noFill/>
            </p:spPr>
            <p:txBody>
              <a:bodyPr wrap="square" rtlCol="1">
                <a:spAutoFit/>
              </a:bodyPr>
              <a:lstStyle/>
              <a:p>
                <a:pPr algn="ctr" rtl="0"/>
                <a:r>
                  <a:rPr lang="ar-KW" sz="1400" b="1" dirty="0">
                    <a:solidFill>
                      <a:sysClr val="windowText" lastClr="000000"/>
                    </a:solidFill>
                    <a:latin typeface="Monotype Koufi" pitchFamily="2" charset="-78"/>
                    <a:ea typeface="Monotype Koufi" pitchFamily="2" charset="-78"/>
                    <a:cs typeface="Monotype Koufi" pitchFamily="2" charset="-78"/>
                  </a:rPr>
                  <a:t> </a:t>
                </a:r>
                <a:r>
                  <a:rPr lang="ar-KW" sz="1600" b="1" dirty="0">
                    <a:solidFill>
                      <a:sysClr val="windowText" lastClr="000000"/>
                    </a:solidFill>
                    <a:latin typeface="Monotype Koufi" pitchFamily="2" charset="-78"/>
                    <a:ea typeface="Monotype Koufi" pitchFamily="2" charset="-78"/>
                    <a:cs typeface="Monotype Koufi" pitchFamily="2" charset="-78"/>
                  </a:rPr>
                  <a:t>نماذج النشاط التعليمي</a:t>
                </a:r>
                <a:endParaRPr lang="ar-KW" sz="1100" dirty="0">
                  <a:solidFill>
                    <a:sysClr val="windowText" lastClr="000000"/>
                  </a:solidFill>
                  <a:latin typeface="Monotype Koufi" pitchFamily="2" charset="-78"/>
                  <a:ea typeface="Monotype Koufi" pitchFamily="2" charset="-78"/>
                  <a:cs typeface="Monotype Koufi" pitchFamily="2" charset="-78"/>
                </a:endParaRPr>
              </a:p>
              <a:p>
                <a:pPr algn="just" rtl="0"/>
                <a:endParaRPr lang="ar-KW" sz="1000" b="1" dirty="0">
                  <a:solidFill>
                    <a:schemeClr val="accent6">
                      <a:lumMod val="50000"/>
                    </a:schemeClr>
                  </a:solidFill>
                </a:endParaRPr>
              </a:p>
              <a:p>
                <a:pPr algn="just"/>
                <a:r>
                  <a:rPr lang="ar-KW" sz="1400" b="1" dirty="0">
                    <a:solidFill>
                      <a:schemeClr val="accent2">
                        <a:lumMod val="50000"/>
                      </a:schemeClr>
                    </a:solidFill>
                  </a:rPr>
                  <a:t>* </a:t>
                </a:r>
                <a:r>
                  <a:rPr lang="ar-KW" sz="1400" b="1" dirty="0"/>
                  <a:t>الارتقاء و الهبوط داخل الطوق.</a:t>
                </a:r>
              </a:p>
              <a:p>
                <a:pPr algn="just"/>
                <a:r>
                  <a:rPr lang="ar-KW" sz="1400" b="1" dirty="0">
                    <a:solidFill>
                      <a:schemeClr val="accent2">
                        <a:lumMod val="50000"/>
                      </a:schemeClr>
                    </a:solidFill>
                  </a:rPr>
                  <a:t>* </a:t>
                </a:r>
                <a:r>
                  <a:rPr lang="ar-KW" sz="1400" b="1" dirty="0"/>
                  <a:t>الارتقاء لمسافة قصيرة أو متوسطة و الهبوط بقدمين داخل الطوق.</a:t>
                </a:r>
              </a:p>
              <a:p>
                <a:pPr algn="just"/>
                <a:r>
                  <a:rPr lang="ar-KW" sz="1400" b="1" dirty="0">
                    <a:solidFill>
                      <a:schemeClr val="accent2">
                        <a:lumMod val="50000"/>
                      </a:schemeClr>
                    </a:solidFill>
                  </a:rPr>
                  <a:t>* </a:t>
                </a:r>
                <a:r>
                  <a:rPr lang="ar-KW" sz="1400" b="1" dirty="0"/>
                  <a:t>الوثب باتجاهات مختلفة</a:t>
                </a:r>
              </a:p>
            </p:txBody>
          </p:sp>
          <p:cxnSp>
            <p:nvCxnSpPr>
              <p:cNvPr id="36" name="رابط مستقيم 35"/>
              <p:cNvCxnSpPr/>
              <p:nvPr/>
            </p:nvCxnSpPr>
            <p:spPr>
              <a:xfrm flipH="1">
                <a:off x="3861048" y="6372200"/>
                <a:ext cx="194421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7" name="رابط مستقيم 36"/>
              <p:cNvCxnSpPr/>
              <p:nvPr/>
            </p:nvCxnSpPr>
            <p:spPr>
              <a:xfrm>
                <a:off x="3502404" y="5868144"/>
                <a:ext cx="9532" cy="2539880"/>
              </a:xfrm>
              <a:prstGeom prst="line">
                <a:avLst/>
              </a:prstGeom>
              <a:ln/>
            </p:spPr>
            <p:style>
              <a:lnRef idx="3">
                <a:schemeClr val="accent2"/>
              </a:lnRef>
              <a:fillRef idx="0">
                <a:schemeClr val="accent2"/>
              </a:fillRef>
              <a:effectRef idx="2">
                <a:schemeClr val="accent2"/>
              </a:effectRef>
              <a:fontRef idx="minor">
                <a:schemeClr val="tx1"/>
              </a:fontRef>
            </p:style>
          </p:cxnSp>
          <p:sp>
            <p:nvSpPr>
              <p:cNvPr id="38" name="مربع نص 37"/>
              <p:cNvSpPr txBox="1"/>
              <p:nvPr/>
            </p:nvSpPr>
            <p:spPr>
              <a:xfrm>
                <a:off x="548680" y="6028997"/>
                <a:ext cx="2896034" cy="2139047"/>
              </a:xfrm>
              <a:prstGeom prst="rect">
                <a:avLst/>
              </a:prstGeom>
              <a:noFill/>
            </p:spPr>
            <p:txBody>
              <a:bodyPr wrap="square" rtlCol="1">
                <a:spAutoFit/>
              </a:bodyPr>
              <a:lstStyle/>
              <a:p>
                <a:pPr algn="ctr" rtl="0"/>
                <a:r>
                  <a:rPr lang="ar-KW" sz="1600" b="1" dirty="0">
                    <a:solidFill>
                      <a:sysClr val="windowText" lastClr="000000"/>
                    </a:solidFill>
                    <a:latin typeface="Monotype Koufi" pitchFamily="2" charset="-78"/>
                    <a:ea typeface="Monotype Koufi" pitchFamily="2" charset="-78"/>
                    <a:cs typeface="Monotype Koufi" pitchFamily="2" charset="-78"/>
                  </a:rPr>
                  <a:t>نماذج النشاط التطبيقي</a:t>
                </a:r>
                <a:endParaRPr lang="ar-KW" sz="300" b="1" dirty="0">
                  <a:solidFill>
                    <a:sysClr val="windowText" lastClr="000000"/>
                  </a:solidFill>
                </a:endParaRPr>
              </a:p>
              <a:p>
                <a:pPr rtl="0"/>
                <a:endParaRPr lang="ar-KW" sz="900" b="1" dirty="0"/>
              </a:p>
              <a:p>
                <a:r>
                  <a:rPr lang="ar-KW" sz="1200" b="1" dirty="0">
                    <a:solidFill>
                      <a:schemeClr val="accent2">
                        <a:lumMod val="50000"/>
                      </a:schemeClr>
                    </a:solidFill>
                    <a:latin typeface="Monotype Koufi" pitchFamily="2" charset="-78"/>
                    <a:ea typeface="Monotype Koufi" pitchFamily="2" charset="-78"/>
                    <a:cs typeface="Monotype Koufi" pitchFamily="2" charset="-78"/>
                  </a:rPr>
                  <a:t>*</a:t>
                </a:r>
                <a:r>
                  <a:rPr lang="ar-KW" sz="1200" b="1" dirty="0">
                    <a:solidFill>
                      <a:schemeClr val="accent4">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يثب فوق الحواجز( الحقيبة الابتكارية) </a:t>
                </a:r>
              </a:p>
              <a:p>
                <a:r>
                  <a:rPr lang="ar-KW" sz="1200" b="1" dirty="0">
                    <a:solidFill>
                      <a:schemeClr val="accent2">
                        <a:lumMod val="50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pPr rtl="0"/>
                <a:endParaRPr lang="en-US" sz="100" b="1" dirty="0"/>
              </a:p>
              <a:p>
                <a:pPr rtl="0"/>
                <a:r>
                  <a:rPr lang="en-US" sz="1100" b="1" dirty="0"/>
                  <a:t>. </a:t>
                </a:r>
                <a:r>
                  <a:rPr lang="ar-KW" sz="1100" b="1" dirty="0"/>
                  <a:t>أن يثب داخل الطوق ثم المشي فوق مكعبات البلاستيكية</a:t>
                </a:r>
                <a:endParaRPr lang="ar-SA" sz="1100" b="1" dirty="0"/>
              </a:p>
              <a:p>
                <a:pPr rtl="0"/>
                <a:r>
                  <a:rPr lang="ar-SA" sz="1200" b="1" dirty="0">
                    <a:solidFill>
                      <a:schemeClr val="accent2">
                        <a:lumMod val="50000"/>
                      </a:schemeClr>
                    </a:solidFill>
                    <a:latin typeface="Monotype Koufi" pitchFamily="2" charset="-78"/>
                    <a:ea typeface="Monotype Koufi" pitchFamily="2" charset="-78"/>
                    <a:cs typeface="Monotype Koufi" pitchFamily="2" charset="-78"/>
                  </a:rPr>
                  <a:t>*</a:t>
                </a:r>
                <a:r>
                  <a:rPr lang="ar-KW" sz="1200" b="1" dirty="0">
                    <a:solidFill>
                      <a:schemeClr val="accent2">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ar-KW" sz="1100" b="1" dirty="0"/>
                  <a:t>أن يثب فوق الأعمدة (صندوق الحركية الشامل) ثم الدخول </a:t>
                </a:r>
                <a:r>
                  <a:rPr lang="en-US" sz="1100" b="1" dirty="0"/>
                  <a:t>.</a:t>
                </a:r>
                <a:r>
                  <a:rPr lang="ar-KW" sz="1100" b="1" dirty="0"/>
                  <a:t>داخل الخندق</a:t>
                </a:r>
              </a:p>
              <a:p>
                <a:pPr rtl="0"/>
                <a:r>
                  <a:rPr lang="ar-KW" sz="1400" b="1" dirty="0">
                    <a:solidFill>
                      <a:schemeClr val="accent2">
                        <a:lumMod val="50000"/>
                      </a:schemeClr>
                    </a:solidFill>
                    <a:latin typeface="Monotype Koufi" pitchFamily="2" charset="-78"/>
                    <a:ea typeface="Monotype Koufi" pitchFamily="2" charset="-78"/>
                  </a:rPr>
                  <a:t>*</a:t>
                </a:r>
                <a:r>
                  <a:rPr lang="ar-KW" sz="1400" dirty="0">
                    <a:solidFill>
                      <a:schemeClr val="accent6">
                        <a:lumMod val="75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p>
              <a:p>
                <a:pPr rtl="0"/>
                <a:r>
                  <a:rPr lang="ar-KW" sz="700" b="1" dirty="0"/>
                  <a:t>  </a:t>
                </a:r>
                <a:r>
                  <a:rPr lang="ar-KW" sz="1200" b="1" dirty="0"/>
                  <a:t>لعب حر  </a:t>
                </a:r>
                <a:endParaRPr lang="en-US" sz="2800" dirty="0"/>
              </a:p>
            </p:txBody>
          </p:sp>
          <p:cxnSp>
            <p:nvCxnSpPr>
              <p:cNvPr id="39" name="رابط مستقيم 38"/>
              <p:cNvCxnSpPr/>
              <p:nvPr/>
            </p:nvCxnSpPr>
            <p:spPr>
              <a:xfrm flipH="1">
                <a:off x="1052734" y="6372200"/>
                <a:ext cx="2016226" cy="0"/>
              </a:xfrm>
              <a:prstGeom prst="line">
                <a:avLst/>
              </a:prstGeom>
            </p:spPr>
            <p:style>
              <a:lnRef idx="2">
                <a:schemeClr val="accent2"/>
              </a:lnRef>
              <a:fillRef idx="0">
                <a:schemeClr val="accent2"/>
              </a:fillRef>
              <a:effectRef idx="1">
                <a:schemeClr val="accent2"/>
              </a:effectRef>
              <a:fontRef idx="minor">
                <a:schemeClr val="tx1"/>
              </a:fontRef>
            </p:style>
          </p:cxnSp>
          <p:sp>
            <p:nvSpPr>
              <p:cNvPr id="40" name="مستطيل 39"/>
              <p:cNvSpPr/>
              <p:nvPr/>
            </p:nvSpPr>
            <p:spPr>
              <a:xfrm>
                <a:off x="980728" y="2627784"/>
                <a:ext cx="4680520" cy="3058016"/>
              </a:xfrm>
              <a:prstGeom prst="rect">
                <a:avLst/>
              </a:prstGeom>
              <a:effectLst>
                <a:glow rad="101600">
                  <a:schemeClr val="accent2">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1" anchor="ctr"/>
              <a:lstStyle/>
              <a:p>
                <a:pPr algn="ctr"/>
                <a:endParaRPr lang="ar-KW" dirty="0"/>
              </a:p>
            </p:txBody>
          </p:sp>
          <p:sp>
            <p:nvSpPr>
              <p:cNvPr id="41" name="مستطيل 40"/>
              <p:cNvSpPr/>
              <p:nvPr/>
            </p:nvSpPr>
            <p:spPr>
              <a:xfrm>
                <a:off x="1044735" y="2699792"/>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cxnSp>
            <p:nvCxnSpPr>
              <p:cNvPr id="42" name="رابط مستقيم 41"/>
              <p:cNvCxnSpPr/>
              <p:nvPr/>
            </p:nvCxnSpPr>
            <p:spPr>
              <a:xfrm flipH="1">
                <a:off x="487475" y="5868144"/>
                <a:ext cx="5670270" cy="0"/>
              </a:xfrm>
              <a:prstGeom prst="line">
                <a:avLst/>
              </a:prstGeom>
              <a:ln/>
            </p:spPr>
            <p:style>
              <a:lnRef idx="3">
                <a:schemeClr val="accent2"/>
              </a:lnRef>
              <a:fillRef idx="0">
                <a:schemeClr val="accent2"/>
              </a:fillRef>
              <a:effectRef idx="2">
                <a:schemeClr val="accent2"/>
              </a:effectRef>
              <a:fontRef idx="minor">
                <a:schemeClr val="tx1"/>
              </a:fontRef>
            </p:style>
          </p:cxnSp>
        </p:grpSp>
        <p:sp>
          <p:nvSpPr>
            <p:cNvPr id="30" name="شكل بيضاوي 29"/>
            <p:cNvSpPr/>
            <p:nvPr/>
          </p:nvSpPr>
          <p:spPr>
            <a:xfrm>
              <a:off x="6021288" y="174928"/>
              <a:ext cx="653754" cy="676267"/>
            </a:xfrm>
            <a:prstGeom prst="ellipse">
              <a:avLst/>
            </a:prstGeom>
            <a:ln/>
            <a:effectLst>
              <a:glow rad="635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1" anchor="ctr"/>
            <a:lstStyle/>
            <a:p>
              <a:pPr algn="ctr"/>
              <a:endParaRPr lang="ar-KW" dirty="0"/>
            </a:p>
          </p:txBody>
        </p:sp>
        <p:sp>
          <p:nvSpPr>
            <p:cNvPr id="31" name="مستطيل 30"/>
            <p:cNvSpPr/>
            <p:nvPr/>
          </p:nvSpPr>
          <p:spPr>
            <a:xfrm>
              <a:off x="6082707" y="107504"/>
              <a:ext cx="530915"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7</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pic>
        <p:nvPicPr>
          <p:cNvPr id="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36" t="15429" r="10346" b="14862"/>
          <a:stretch/>
        </p:blipFill>
        <p:spPr bwMode="auto">
          <a:xfrm>
            <a:off x="2509230" y="4358305"/>
            <a:ext cx="1927882" cy="1166826"/>
          </a:xfrm>
          <a:prstGeom prst="rect">
            <a:avLst/>
          </a:prstGeom>
          <a:ln w="9525">
            <a:solidFill>
              <a:schemeClr val="tx1"/>
            </a:solid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51" name="Picture 7" descr="E:\DCIM\100CANON\IMG_2318.JPG"/>
          <p:cNvPicPr/>
          <p:nvPr/>
        </p:nvPicPr>
        <p:blipFill>
          <a:blip r:embed="rId7" cstate="print"/>
          <a:srcRect/>
          <a:stretch>
            <a:fillRect/>
          </a:stretch>
        </p:blipFill>
        <p:spPr bwMode="auto">
          <a:xfrm rot="5400000">
            <a:off x="4104656" y="2775385"/>
            <a:ext cx="1456998" cy="1414681"/>
          </a:xfrm>
          <a:prstGeom prst="rect">
            <a:avLst/>
          </a:prstGeom>
          <a:noFill/>
          <a:ln w="9525">
            <a:noFill/>
            <a:miter lim="800000"/>
            <a:headEnd/>
            <a:tailEnd/>
          </a:ln>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9725" y="2542205"/>
            <a:ext cx="1700213"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4877" y="2574675"/>
            <a:ext cx="1700213"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182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25</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334270" y="-210130"/>
            <a:ext cx="6523730" cy="9083968"/>
            <a:chOff x="334270" y="-210130"/>
            <a:chExt cx="6523730" cy="9083968"/>
          </a:xfrm>
        </p:grpSpPr>
        <p:grpSp>
          <p:nvGrpSpPr>
            <p:cNvPr id="8" name="مجموعة 7"/>
            <p:cNvGrpSpPr/>
            <p:nvPr/>
          </p:nvGrpSpPr>
          <p:grpSpPr>
            <a:xfrm>
              <a:off x="334270" y="-210130"/>
              <a:ext cx="6523730" cy="9083968"/>
              <a:chOff x="334270" y="-210130"/>
              <a:chExt cx="6523730" cy="9083968"/>
            </a:xfrm>
          </p:grpSpPr>
          <p:grpSp>
            <p:nvGrpSpPr>
              <p:cNvPr id="22" name="مجموعة 21"/>
              <p:cNvGrpSpPr/>
              <p:nvPr/>
            </p:nvGrpSpPr>
            <p:grpSpPr>
              <a:xfrm>
                <a:off x="334270" y="395536"/>
                <a:ext cx="6523730" cy="8478302"/>
                <a:chOff x="188640" y="324128"/>
                <a:chExt cx="6669360" cy="8819872"/>
              </a:xfrm>
            </p:grpSpPr>
            <p:pic>
              <p:nvPicPr>
                <p:cNvPr id="24" name="Picture 4" descr="http://www.clker.com/cliparts/j/K/J/H/b/o/dark-blue-sticky-hi.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640" y="324128"/>
                  <a:ext cx="6669360" cy="8819872"/>
                </a:xfrm>
                <a:prstGeom prst="rect">
                  <a:avLst/>
                </a:prstGeom>
                <a:noFill/>
                <a:extLst>
                  <a:ext uri="{909E8E84-426E-40DD-AFC4-6F175D3DCCD1}">
                    <a14:hiddenFill xmlns:a14="http://schemas.microsoft.com/office/drawing/2010/main">
                      <a:solidFill>
                        <a:srgbClr val="FFFFFF"/>
                      </a:solidFill>
                    </a14:hiddenFill>
                  </a:ext>
                </a:extLst>
              </p:spPr>
            </p:pic>
            <p:sp>
              <p:nvSpPr>
                <p:cNvPr id="25" name="مستطيل 24"/>
                <p:cNvSpPr/>
                <p:nvPr/>
              </p:nvSpPr>
              <p:spPr>
                <a:xfrm>
                  <a:off x="476673" y="848285"/>
                  <a:ext cx="5545728" cy="7684155"/>
                </a:xfrm>
                <a:prstGeom prst="rect">
                  <a:avLst/>
                </a:prstGeom>
                <a:ln w="28575">
                  <a:solidFill>
                    <a:schemeClr val="tx2">
                      <a:lumMod val="75000"/>
                    </a:schemeClr>
                  </a:solidFill>
                </a:ln>
                <a:effectLst>
                  <a:glow rad="1397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1" anchor="ctr"/>
                <a:lstStyle/>
                <a:p>
                  <a:pPr algn="ctr"/>
                  <a:endParaRPr lang="ar-KW" dirty="0"/>
                </a:p>
              </p:txBody>
            </p:sp>
          </p:grpSp>
          <p:pic>
            <p:nvPicPr>
              <p:cNvPr id="23" name="Picture 2" descr="C:\Users\froty\Desktop\ملفات جديدة\صور\Sophisticated-number-label-12-vector-material-51502.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462" b="66091"/>
              <a:stretch/>
            </p:blipFill>
            <p:spPr bwMode="auto">
              <a:xfrm>
                <a:off x="404706" y="-210130"/>
                <a:ext cx="1566973" cy="240586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مربع نص 8"/>
            <p:cNvSpPr txBox="1"/>
            <p:nvPr/>
          </p:nvSpPr>
          <p:spPr>
            <a:xfrm>
              <a:off x="615902" y="1403648"/>
              <a:ext cx="5405386" cy="984885"/>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الوثب العميق :</a:t>
              </a:r>
              <a:endParaRPr lang="ar-SA" sz="1600" dirty="0">
                <a:solidFill>
                  <a:schemeClr val="accent4">
                    <a:lumMod val="50000"/>
                  </a:schemeClr>
                </a:solidFill>
                <a:ea typeface="Monotype Koufi" pitchFamily="2" charset="-78"/>
                <a:cs typeface="Monotype Koufi" pitchFamily="2" charset="-78"/>
              </a:endParaRPr>
            </a:p>
            <a:p>
              <a:endParaRPr lang="ar-SA" sz="1400" b="1" dirty="0">
                <a:ea typeface="Monotype Koufi" pitchFamily="2" charset="-78"/>
                <a:cs typeface="Monotype Koufi" pitchFamily="2" charset="-78"/>
              </a:endParaRPr>
            </a:p>
            <a:p>
              <a:pPr algn="just"/>
              <a:r>
                <a:rPr lang="ar-SA" sz="1400" b="1" dirty="0"/>
                <a:t>هي الوثب </a:t>
              </a:r>
              <a:r>
                <a:rPr lang="ar-KW" sz="1400" b="1" dirty="0"/>
                <a:t>من أداة مرتفعة إلى الأرض مع مرجحة اليدين للخلف ثم الهبوط على أربع مع وضع اليدين على الأرض.</a:t>
              </a:r>
              <a:endParaRPr lang="en-US" sz="1400" dirty="0"/>
            </a:p>
          </p:txBody>
        </p:sp>
        <p:cxnSp>
          <p:nvCxnSpPr>
            <p:cNvPr id="10" name="رابط مستقيم 9"/>
            <p:cNvCxnSpPr/>
            <p:nvPr/>
          </p:nvCxnSpPr>
          <p:spPr>
            <a:xfrm flipH="1">
              <a:off x="4100337" y="1763688"/>
              <a:ext cx="1920951" cy="0"/>
            </a:xfrm>
            <a:prstGeom prst="line">
              <a:avLst/>
            </a:prstGeom>
            <a:ln/>
          </p:spPr>
          <p:style>
            <a:lnRef idx="3">
              <a:schemeClr val="accent6"/>
            </a:lnRef>
            <a:fillRef idx="0">
              <a:schemeClr val="accent6"/>
            </a:fillRef>
            <a:effectRef idx="2">
              <a:schemeClr val="accent6"/>
            </a:effectRef>
            <a:fontRef idx="minor">
              <a:schemeClr val="tx1"/>
            </a:fontRef>
          </p:style>
        </p:cxnSp>
        <p:sp>
          <p:nvSpPr>
            <p:cNvPr id="11" name="مستطيل 10"/>
            <p:cNvSpPr/>
            <p:nvPr/>
          </p:nvSpPr>
          <p:spPr>
            <a:xfrm>
              <a:off x="980728" y="2699792"/>
              <a:ext cx="4680520" cy="3058016"/>
            </a:xfrm>
            <a:prstGeom prst="rect">
              <a:avLst/>
            </a:prstGeom>
            <a:effectLst>
              <a:glow rad="101600">
                <a:schemeClr val="accent6">
                  <a:satMod val="175000"/>
                  <a:alpha val="40000"/>
                </a:scheme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rtlCol="1" anchor="ctr"/>
            <a:lstStyle/>
            <a:p>
              <a:pPr algn="ctr"/>
              <a:endParaRPr lang="ar-KW" dirty="0"/>
            </a:p>
          </p:txBody>
        </p:sp>
        <p:sp>
          <p:nvSpPr>
            <p:cNvPr id="12" name="مستطيل 11"/>
            <p:cNvSpPr/>
            <p:nvPr/>
          </p:nvSpPr>
          <p:spPr>
            <a:xfrm>
              <a:off x="1044735" y="2771800"/>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grpSp>
          <p:nvGrpSpPr>
            <p:cNvPr id="13" name="مجموعة 12"/>
            <p:cNvGrpSpPr/>
            <p:nvPr/>
          </p:nvGrpSpPr>
          <p:grpSpPr>
            <a:xfrm>
              <a:off x="484058" y="5940152"/>
              <a:ext cx="5609239" cy="2453788"/>
              <a:chOff x="484058" y="5940152"/>
              <a:chExt cx="5609239" cy="2453788"/>
            </a:xfrm>
          </p:grpSpPr>
          <p:sp>
            <p:nvSpPr>
              <p:cNvPr id="16" name="مربع نص 15"/>
              <p:cNvSpPr txBox="1"/>
              <p:nvPr/>
            </p:nvSpPr>
            <p:spPr>
              <a:xfrm>
                <a:off x="3501009" y="6121057"/>
                <a:ext cx="2592288" cy="1000274"/>
              </a:xfrm>
              <a:prstGeom prst="rect">
                <a:avLst/>
              </a:prstGeom>
              <a:noFill/>
            </p:spPr>
            <p:txBody>
              <a:bodyPr wrap="square" rtlCol="1">
                <a:spAutoFit/>
              </a:bodyPr>
              <a:lstStyle/>
              <a:p>
                <a:pPr algn="ctr" rtl="0"/>
                <a:r>
                  <a:rPr lang="ar-KW" sz="1200" b="1" dirty="0">
                    <a:solidFill>
                      <a:schemeClr val="accent6">
                        <a:lumMod val="50000"/>
                      </a:schemeClr>
                    </a:solidFill>
                    <a:latin typeface="Monotype Koufi" pitchFamily="2" charset="-78"/>
                    <a:ea typeface="Monotype Koufi" pitchFamily="2" charset="-78"/>
                    <a:cs typeface="Monotype Koufi" pitchFamily="2" charset="-78"/>
                  </a:rPr>
                  <a:t>نماذج النشاط التعليمي</a:t>
                </a:r>
                <a:r>
                  <a:rPr lang="en-US" sz="1200" b="1" dirty="0">
                    <a:solidFill>
                      <a:schemeClr val="accent6">
                        <a:lumMod val="50000"/>
                      </a:schemeClr>
                    </a:solidFill>
                    <a:latin typeface="Monotype Koufi" pitchFamily="2" charset="-78"/>
                    <a:ea typeface="Monotype Koufi" pitchFamily="2" charset="-78"/>
                    <a:cs typeface="Monotype Koufi" pitchFamily="2" charset="-78"/>
                  </a:rPr>
                  <a:t>  </a:t>
                </a:r>
                <a:endParaRPr lang="ar-KW" sz="1200" dirty="0">
                  <a:solidFill>
                    <a:schemeClr val="accent6">
                      <a:lumMod val="50000"/>
                    </a:schemeClr>
                  </a:solidFill>
                  <a:latin typeface="Monotype Koufi" pitchFamily="2" charset="-78"/>
                  <a:ea typeface="Monotype Koufi" pitchFamily="2" charset="-78"/>
                  <a:cs typeface="Monotype Koufi" pitchFamily="2" charset="-78"/>
                </a:endParaRPr>
              </a:p>
              <a:p>
                <a:pPr rtl="0"/>
                <a:endParaRPr lang="ar-KW" sz="1100" b="1" dirty="0">
                  <a:solidFill>
                    <a:schemeClr val="accent6">
                      <a:lumMod val="50000"/>
                    </a:schemeClr>
                  </a:solidFill>
                </a:endParaRPr>
              </a:p>
              <a:p>
                <a:r>
                  <a:rPr lang="ar-KW" sz="1200" b="1" dirty="0">
                    <a:solidFill>
                      <a:schemeClr val="accent6">
                        <a:lumMod val="50000"/>
                      </a:schemeClr>
                    </a:solidFill>
                  </a:rPr>
                  <a:t>*</a:t>
                </a:r>
                <a:r>
                  <a:rPr lang="ar-KW" sz="1200" b="1" dirty="0"/>
                  <a:t>الوثب أماما لأبعد مسافة.</a:t>
                </a:r>
              </a:p>
              <a:p>
                <a:r>
                  <a:rPr lang="ar-KW" sz="1200" b="1" dirty="0">
                    <a:solidFill>
                      <a:schemeClr val="accent6">
                        <a:lumMod val="50000"/>
                      </a:schemeClr>
                    </a:solidFill>
                  </a:rPr>
                  <a:t>*</a:t>
                </a:r>
                <a:r>
                  <a:rPr lang="ar-KW" sz="1200" b="1" dirty="0"/>
                  <a:t>الوثب لاجتياز الطوق أو الحبل.</a:t>
                </a:r>
              </a:p>
              <a:p>
                <a:r>
                  <a:rPr lang="ar-KW" sz="1200" b="1" dirty="0">
                    <a:solidFill>
                      <a:schemeClr val="accent6">
                        <a:lumMod val="50000"/>
                      </a:schemeClr>
                    </a:solidFill>
                  </a:rPr>
                  <a:t>*</a:t>
                </a:r>
                <a:r>
                  <a:rPr lang="ar-KW" sz="1200" b="1" dirty="0"/>
                  <a:t>الوثب أماما و اجتياز الحاجز.</a:t>
                </a:r>
              </a:p>
            </p:txBody>
          </p:sp>
          <p:cxnSp>
            <p:nvCxnSpPr>
              <p:cNvPr id="17" name="رابط مستقيم 16"/>
              <p:cNvCxnSpPr/>
              <p:nvPr/>
            </p:nvCxnSpPr>
            <p:spPr>
              <a:xfrm flipH="1">
                <a:off x="3933056" y="6383357"/>
                <a:ext cx="158417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رابط مستقيم 17"/>
              <p:cNvCxnSpPr/>
              <p:nvPr/>
            </p:nvCxnSpPr>
            <p:spPr>
              <a:xfrm flipH="1">
                <a:off x="3501008" y="5940152"/>
                <a:ext cx="1396" cy="2345810"/>
              </a:xfrm>
              <a:prstGeom prst="line">
                <a:avLst/>
              </a:prstGeom>
              <a:ln/>
            </p:spPr>
            <p:style>
              <a:lnRef idx="3">
                <a:schemeClr val="accent6"/>
              </a:lnRef>
              <a:fillRef idx="0">
                <a:schemeClr val="accent6"/>
              </a:fillRef>
              <a:effectRef idx="2">
                <a:schemeClr val="accent6"/>
              </a:effectRef>
              <a:fontRef idx="minor">
                <a:schemeClr val="tx1"/>
              </a:fontRef>
            </p:style>
          </p:cxnSp>
          <p:sp>
            <p:nvSpPr>
              <p:cNvPr id="19" name="مربع نص 18"/>
              <p:cNvSpPr txBox="1"/>
              <p:nvPr/>
            </p:nvSpPr>
            <p:spPr>
              <a:xfrm>
                <a:off x="484058" y="6101005"/>
                <a:ext cx="3016950" cy="2292935"/>
              </a:xfrm>
              <a:prstGeom prst="rect">
                <a:avLst/>
              </a:prstGeom>
              <a:noFill/>
            </p:spPr>
            <p:txBody>
              <a:bodyPr wrap="square" rtlCol="1">
                <a:spAutoFit/>
              </a:bodyPr>
              <a:lstStyle/>
              <a:p>
                <a:pPr algn="ctr" rtl="0"/>
                <a:r>
                  <a:rPr lang="ar-KW" sz="1200" b="1" dirty="0">
                    <a:solidFill>
                      <a:schemeClr val="accent6">
                        <a:lumMod val="50000"/>
                      </a:schemeClr>
                    </a:solidFill>
                    <a:latin typeface="Monotype Koufi" pitchFamily="2" charset="-78"/>
                    <a:ea typeface="Monotype Koufi" pitchFamily="2" charset="-78"/>
                    <a:cs typeface="Monotype Koufi" pitchFamily="2" charset="-78"/>
                  </a:rPr>
                  <a:t>نماذج النشاط التطبيقي</a:t>
                </a:r>
                <a:endParaRPr lang="ar-KW" sz="100" b="1" dirty="0"/>
              </a:p>
              <a:p>
                <a:pPr rtl="0"/>
                <a:endParaRPr lang="ar-KW" sz="900" b="1" dirty="0"/>
              </a:p>
              <a:p>
                <a:r>
                  <a:rPr lang="ar-KW" sz="1200" b="1" dirty="0">
                    <a:solidFill>
                      <a:schemeClr val="accent4">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يثب فوق الأعمدة ( صندوق الحركية الشامل) ثم القفز فوق الحاجز.</a:t>
                </a:r>
              </a:p>
              <a:p>
                <a:r>
                  <a:rPr lang="ar-KW" sz="1200" b="1" dirty="0">
                    <a:solidFill>
                      <a:schemeClr val="accent4">
                        <a:lumMod val="50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r>
                  <a:rPr lang="ar-KW" sz="1100" b="1" dirty="0"/>
                  <a:t>  أن يثب من المقعد السويدي ويهبط داخل الطوق</a:t>
                </a:r>
                <a:r>
                  <a:rPr lang="ar-SA" sz="1100" b="1" dirty="0"/>
                  <a:t>.</a:t>
                </a:r>
              </a:p>
              <a:p>
                <a:endParaRPr lang="ar-SA" sz="200" b="1" dirty="0"/>
              </a:p>
              <a:p>
                <a:pPr rtl="0"/>
                <a:r>
                  <a:rPr lang="ar-SA" sz="1200" b="1" dirty="0">
                    <a:solidFill>
                      <a:schemeClr val="accent4">
                        <a:lumMod val="50000"/>
                      </a:schemeClr>
                    </a:solidFill>
                    <a:latin typeface="Monotype Koufi" pitchFamily="2" charset="-78"/>
                    <a:ea typeface="Monotype Koufi" pitchFamily="2" charset="-78"/>
                    <a:cs typeface="Monotype Koufi" pitchFamily="2" charset="-78"/>
                  </a:rPr>
                  <a:t>*</a:t>
                </a:r>
                <a:r>
                  <a:rPr lang="ar-KW" sz="1200" b="1" dirty="0">
                    <a:solidFill>
                      <a:schemeClr val="accent6">
                        <a:lumMod val="75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ar-KW" sz="1100" b="1" dirty="0"/>
                  <a:t>أن يثب بين الألواح (الحقيبة الابتكارية) ثم المشي على المقعد السويدي</a:t>
                </a:r>
              </a:p>
              <a:p>
                <a:pPr rtl="0"/>
                <a:r>
                  <a:rPr lang="ar-KW" sz="1400" b="1" dirty="0">
                    <a:solidFill>
                      <a:schemeClr val="accent4">
                        <a:lumMod val="50000"/>
                      </a:schemeClr>
                    </a:solidFill>
                    <a:latin typeface="Monotype Koufi" pitchFamily="2" charset="-78"/>
                    <a:ea typeface="Monotype Koufi" pitchFamily="2" charset="-78"/>
                  </a:rPr>
                  <a:t>*</a:t>
                </a:r>
                <a:r>
                  <a:rPr lang="ar-KW" sz="1400" dirty="0">
                    <a:solidFill>
                      <a:schemeClr val="accent6">
                        <a:lumMod val="75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p>
              <a:p>
                <a:pPr rtl="0"/>
                <a:r>
                  <a:rPr lang="ar-KW" sz="700" b="1" dirty="0"/>
                  <a:t>  </a:t>
                </a:r>
                <a:r>
                  <a:rPr lang="ar-KW" sz="1200" b="1" dirty="0"/>
                  <a:t>لعب حر  </a:t>
                </a:r>
                <a:endParaRPr lang="en-US" sz="2800" dirty="0"/>
              </a:p>
            </p:txBody>
          </p:sp>
          <p:cxnSp>
            <p:nvCxnSpPr>
              <p:cNvPr id="20" name="رابط مستقيم 19"/>
              <p:cNvCxnSpPr/>
              <p:nvPr/>
            </p:nvCxnSpPr>
            <p:spPr>
              <a:xfrm flipH="1">
                <a:off x="1124744" y="6383357"/>
                <a:ext cx="1728192"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1" name="رابط مستقيم 20"/>
              <p:cNvCxnSpPr/>
              <p:nvPr/>
            </p:nvCxnSpPr>
            <p:spPr>
              <a:xfrm flipH="1">
                <a:off x="615903" y="5940152"/>
                <a:ext cx="5422488" cy="0"/>
              </a:xfrm>
              <a:prstGeom prst="line">
                <a:avLst/>
              </a:prstGeom>
              <a:ln/>
            </p:spPr>
            <p:style>
              <a:lnRef idx="3">
                <a:schemeClr val="accent6"/>
              </a:lnRef>
              <a:fillRef idx="0">
                <a:schemeClr val="accent6"/>
              </a:fillRef>
              <a:effectRef idx="2">
                <a:schemeClr val="accent6"/>
              </a:effectRef>
              <a:fontRef idx="minor">
                <a:schemeClr val="tx1"/>
              </a:fontRef>
            </p:style>
          </p:cxnSp>
        </p:grpSp>
        <p:sp>
          <p:nvSpPr>
            <p:cNvPr id="14" name="شكل بيضاوي 13"/>
            <p:cNvSpPr/>
            <p:nvPr/>
          </p:nvSpPr>
          <p:spPr>
            <a:xfrm>
              <a:off x="6021288" y="174928"/>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15" name="مستطيل 14"/>
            <p:cNvSpPr/>
            <p:nvPr/>
          </p:nvSpPr>
          <p:spPr>
            <a:xfrm>
              <a:off x="6082707" y="107504"/>
              <a:ext cx="530915"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8</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pic>
        <p:nvPicPr>
          <p:cNvPr id="26" name="صورة 25"/>
          <p:cNvPicPr/>
          <p:nvPr/>
        </p:nvPicPr>
        <p:blipFill rotWithShape="1">
          <a:blip r:embed="rId6" cstate="print">
            <a:extLst>
              <a:ext uri="{28A0092B-C50C-407E-A947-70E740481C1C}">
                <a14:useLocalDpi xmlns:a14="http://schemas.microsoft.com/office/drawing/2010/main" val="0"/>
              </a:ext>
            </a:extLst>
          </a:blip>
          <a:srcRect l="6053" t="4864" r="7186" b="9084"/>
          <a:stretch/>
        </p:blipFill>
        <p:spPr bwMode="auto">
          <a:xfrm>
            <a:off x="2636912" y="2900764"/>
            <a:ext cx="1272878" cy="1490968"/>
          </a:xfrm>
          <a:prstGeom prst="rect">
            <a:avLst/>
          </a:prstGeom>
          <a:ln>
            <a:solidFill>
              <a:schemeClr val="tx2">
                <a:lumMod val="50000"/>
              </a:schemeClr>
            </a:solidFill>
          </a:ln>
          <a:effectLst>
            <a:outerShdw blurRad="190500" algn="tl" rotWithShape="0">
              <a:srgbClr val="000000">
                <a:alpha val="70000"/>
              </a:srgbClr>
            </a:outerShdw>
          </a:effectLst>
        </p:spPr>
      </p:pic>
      <p:pic>
        <p:nvPicPr>
          <p:cNvPr id="27" name="Picture 8" descr="E:\DCIM\100CANON\IMG_1613.JPG"/>
          <p:cNvPicPr/>
          <p:nvPr/>
        </p:nvPicPr>
        <p:blipFill>
          <a:blip r:embed="rId7" cstate="print"/>
          <a:srcRect t="3971" r="22477"/>
          <a:stretch>
            <a:fillRect/>
          </a:stretch>
        </p:blipFill>
        <p:spPr bwMode="auto">
          <a:xfrm>
            <a:off x="4077072" y="2891534"/>
            <a:ext cx="1249612" cy="1500198"/>
          </a:xfrm>
          <a:prstGeom prst="rect">
            <a:avLst/>
          </a:prstGeom>
          <a:ln>
            <a:solidFill>
              <a:schemeClr val="tx2">
                <a:lumMod val="50000"/>
              </a:schemeClr>
            </a:solidFill>
          </a:ln>
          <a:effectLst>
            <a:outerShdw blurRad="190500" algn="tl" rotWithShape="0">
              <a:srgbClr val="000000">
                <a:alpha val="70000"/>
              </a:srgbClr>
            </a:outerShdw>
          </a:effectLst>
        </p:spPr>
      </p:pic>
      <p:pic>
        <p:nvPicPr>
          <p:cNvPr id="28" name="Picture 8" descr="E:\DCIM\100CANON\IMG_2320.JPG"/>
          <p:cNvPicPr/>
          <p:nvPr/>
        </p:nvPicPr>
        <p:blipFill>
          <a:blip r:embed="rId8" cstate="print"/>
          <a:srcRect l="16909" t="19486" r="23067" b="14344"/>
          <a:stretch>
            <a:fillRect/>
          </a:stretch>
        </p:blipFill>
        <p:spPr bwMode="auto">
          <a:xfrm rot="5400000">
            <a:off x="1104470" y="2994076"/>
            <a:ext cx="1490968" cy="1285884"/>
          </a:xfrm>
          <a:prstGeom prst="rect">
            <a:avLst/>
          </a:prstGeom>
          <a:ln>
            <a:solidFill>
              <a:schemeClr val="tx2">
                <a:lumMod val="50000"/>
              </a:schemeClr>
            </a:solidFill>
          </a:ln>
          <a:effectLst>
            <a:outerShdw blurRad="190500" algn="tl" rotWithShape="0">
              <a:srgbClr val="000000">
                <a:alpha val="70000"/>
              </a:srgbClr>
            </a:outerShdw>
          </a:effectLst>
        </p:spPr>
      </p:pic>
      <p:pic>
        <p:nvPicPr>
          <p:cNvPr id="29"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85" t="5930" r="5222" b="12423"/>
          <a:stretch/>
        </p:blipFill>
        <p:spPr bwMode="auto">
          <a:xfrm>
            <a:off x="2348880" y="4528752"/>
            <a:ext cx="1949600" cy="1124046"/>
          </a:xfrm>
          <a:prstGeom prst="rect">
            <a:avLst/>
          </a:prstGeom>
          <a:ln>
            <a:solidFill>
              <a:schemeClr val="tx2">
                <a:lumMod val="50000"/>
              </a:schemeClr>
            </a:solid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96182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26</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260648" y="-108520"/>
            <a:ext cx="6527874" cy="8989300"/>
            <a:chOff x="260648" y="-108520"/>
            <a:chExt cx="6527874" cy="8989300"/>
          </a:xfrm>
        </p:grpSpPr>
        <p:grpSp>
          <p:nvGrpSpPr>
            <p:cNvPr id="8" name="مجموعة 7"/>
            <p:cNvGrpSpPr/>
            <p:nvPr/>
          </p:nvGrpSpPr>
          <p:grpSpPr>
            <a:xfrm>
              <a:off x="260648" y="467544"/>
              <a:ext cx="6527874" cy="8413236"/>
              <a:chOff x="113345" y="476614"/>
              <a:chExt cx="6676235" cy="8604447"/>
            </a:xfrm>
          </p:grpSpPr>
          <p:pic>
            <p:nvPicPr>
              <p:cNvPr id="23" name="Picture 4" descr="http://www.clipartbest.com/cliparts/LiK/dEg/LiKdEgaXT.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345" y="476614"/>
                <a:ext cx="6676235" cy="8604447"/>
              </a:xfrm>
              <a:prstGeom prst="rect">
                <a:avLst/>
              </a:prstGeom>
              <a:noFill/>
              <a:extLst>
                <a:ext uri="{909E8E84-426E-40DD-AFC4-6F175D3DCCD1}">
                  <a14:hiddenFill xmlns:a14="http://schemas.microsoft.com/office/drawing/2010/main">
                    <a:solidFill>
                      <a:srgbClr val="FFFFFF"/>
                    </a:solidFill>
                  </a14:hiddenFill>
                </a:ext>
              </a:extLst>
            </p:spPr>
          </p:pic>
          <p:sp>
            <p:nvSpPr>
              <p:cNvPr id="24" name="مستطيل 23"/>
              <p:cNvSpPr/>
              <p:nvPr/>
            </p:nvSpPr>
            <p:spPr>
              <a:xfrm>
                <a:off x="476673" y="918481"/>
                <a:ext cx="5545728" cy="7488832"/>
              </a:xfrm>
              <a:prstGeom prst="rect">
                <a:avLst/>
              </a:prstGeom>
              <a:ln w="28575">
                <a:solidFill>
                  <a:schemeClr val="accent3">
                    <a:lumMod val="50000"/>
                  </a:schemeClr>
                </a:solidFill>
              </a:ln>
              <a:effectLst>
                <a:glow rad="228600">
                  <a:schemeClr val="accent3">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1" anchor="ctr"/>
              <a:lstStyle/>
              <a:p>
                <a:pPr algn="ctr"/>
                <a:endParaRPr lang="ar-KW" dirty="0"/>
              </a:p>
            </p:txBody>
          </p:sp>
        </p:grpSp>
        <p:pic>
          <p:nvPicPr>
            <p:cNvPr id="9" name="Picture 3" descr="C:\Users\froty\Desktop\ملفات جديدة\صور\Sophisticated-number-label-12-vector-material-51502.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3835" t="67155" b="3349"/>
            <a:stretch/>
          </p:blipFill>
          <p:spPr bwMode="auto">
            <a:xfrm>
              <a:off x="387297" y="-108520"/>
              <a:ext cx="1575563" cy="2071319"/>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p:cNvSpPr txBox="1"/>
            <p:nvPr/>
          </p:nvSpPr>
          <p:spPr>
            <a:xfrm>
              <a:off x="615902" y="1331640"/>
              <a:ext cx="5405386" cy="830997"/>
            </a:xfrm>
            <a:prstGeom prst="rect">
              <a:avLst/>
            </a:prstGeom>
            <a:noFill/>
          </p:spPr>
          <p:txBody>
            <a:bodyPr wrap="square" rtlCol="1">
              <a:spAutoFit/>
            </a:bodyPr>
            <a:lstStyle/>
            <a:p>
              <a:r>
                <a:rPr lang="ar-KW" sz="1600" b="1" dirty="0">
                  <a:solidFill>
                    <a:srgbClr val="00B050"/>
                  </a:solidFill>
                  <a:latin typeface="Monotype Koufi" pitchFamily="2" charset="-78"/>
                  <a:ea typeface="Monotype Koufi" pitchFamily="2" charset="-78"/>
                  <a:cs typeface="Monotype Koufi" pitchFamily="2" charset="-78"/>
                </a:rPr>
                <a:t>مهارة الوثب إلى الأمام :</a:t>
              </a:r>
              <a:endParaRPr lang="ar-SA" sz="1600" dirty="0">
                <a:solidFill>
                  <a:srgbClr val="00B050"/>
                </a:solidFill>
                <a:ea typeface="Monotype Koufi" pitchFamily="2" charset="-78"/>
                <a:cs typeface="Monotype Koufi" pitchFamily="2" charset="-78"/>
              </a:endParaRPr>
            </a:p>
            <a:p>
              <a:endParaRPr lang="ar-SA" sz="1400" b="1" dirty="0">
                <a:ea typeface="Monotype Koufi" pitchFamily="2" charset="-78"/>
                <a:cs typeface="Monotype Koufi" pitchFamily="2" charset="-78"/>
              </a:endParaRPr>
            </a:p>
            <a:p>
              <a:pPr algn="just"/>
              <a:r>
                <a:rPr lang="ar-SA" sz="1600" b="1" dirty="0"/>
                <a:t>هي الوثب لمسافة إلى الإمام </a:t>
              </a:r>
              <a:r>
                <a:rPr lang="ar-KW" sz="1600" b="1" dirty="0"/>
                <a:t>لكسب مسافة من الثبات إلى الحركة</a:t>
              </a:r>
              <a:r>
                <a:rPr lang="ar-KW" sz="1400" b="1" dirty="0"/>
                <a:t>.</a:t>
              </a:r>
              <a:endParaRPr lang="en-US" sz="1400" dirty="0"/>
            </a:p>
          </p:txBody>
        </p:sp>
        <p:cxnSp>
          <p:nvCxnSpPr>
            <p:cNvPr id="11" name="رابط مستقيم 10"/>
            <p:cNvCxnSpPr/>
            <p:nvPr/>
          </p:nvCxnSpPr>
          <p:spPr>
            <a:xfrm flipH="1">
              <a:off x="4100337" y="1691680"/>
              <a:ext cx="1920951" cy="0"/>
            </a:xfrm>
            <a:prstGeom prst="line">
              <a:avLst/>
            </a:prstGeom>
            <a:ln/>
          </p:spPr>
          <p:style>
            <a:lnRef idx="3">
              <a:schemeClr val="accent2"/>
            </a:lnRef>
            <a:fillRef idx="0">
              <a:schemeClr val="accent2"/>
            </a:fillRef>
            <a:effectRef idx="2">
              <a:schemeClr val="accent2"/>
            </a:effectRef>
            <a:fontRef idx="minor">
              <a:schemeClr val="tx1"/>
            </a:fontRef>
          </p:style>
        </p:cxnSp>
        <p:sp>
          <p:nvSpPr>
            <p:cNvPr id="12" name="مربع نص 11"/>
            <p:cNvSpPr txBox="1"/>
            <p:nvPr/>
          </p:nvSpPr>
          <p:spPr>
            <a:xfrm>
              <a:off x="3327392" y="6049049"/>
              <a:ext cx="2765905" cy="1215717"/>
            </a:xfrm>
            <a:prstGeom prst="rect">
              <a:avLst/>
            </a:prstGeom>
            <a:noFill/>
          </p:spPr>
          <p:txBody>
            <a:bodyPr wrap="square" rtlCol="1">
              <a:spAutoFit/>
            </a:bodyPr>
            <a:lstStyle/>
            <a:p>
              <a:pPr algn="ctr" rtl="0"/>
              <a:r>
                <a:rPr lang="ar-KW" sz="1400" b="1" dirty="0">
                  <a:solidFill>
                    <a:srgbClr val="00B050"/>
                  </a:solidFill>
                  <a:latin typeface="Monotype Koufi" pitchFamily="2" charset="-78"/>
                  <a:ea typeface="Monotype Koufi" pitchFamily="2" charset="-78"/>
                  <a:cs typeface="Monotype Koufi" pitchFamily="2" charset="-78"/>
                </a:rPr>
                <a:t>نماذج النشاط التعليمي</a:t>
              </a:r>
              <a:r>
                <a:rPr lang="en-US" sz="1400" b="1" dirty="0">
                  <a:solidFill>
                    <a:srgbClr val="00B050"/>
                  </a:solidFill>
                  <a:latin typeface="Monotype Koufi" pitchFamily="2" charset="-78"/>
                  <a:ea typeface="Monotype Koufi" pitchFamily="2" charset="-78"/>
                  <a:cs typeface="Monotype Koufi" pitchFamily="2" charset="-78"/>
                </a:rPr>
                <a:t>  </a:t>
              </a:r>
              <a:endParaRPr lang="ar-KW" sz="1400" dirty="0">
                <a:solidFill>
                  <a:srgbClr val="00B050"/>
                </a:solidFill>
                <a:latin typeface="Monotype Koufi" pitchFamily="2" charset="-78"/>
                <a:ea typeface="Monotype Koufi" pitchFamily="2" charset="-78"/>
                <a:cs typeface="Monotype Koufi" pitchFamily="2" charset="-78"/>
              </a:endParaRPr>
            </a:p>
            <a:p>
              <a:pPr rtl="0"/>
              <a:endParaRPr lang="ar-KW" sz="1100" b="1" dirty="0">
                <a:solidFill>
                  <a:schemeClr val="accent6">
                    <a:lumMod val="50000"/>
                  </a:schemeClr>
                </a:solidFill>
              </a:endParaRPr>
            </a:p>
            <a:p>
              <a:r>
                <a:rPr lang="ar-KW" sz="1200" b="1" dirty="0">
                  <a:solidFill>
                    <a:schemeClr val="accent3">
                      <a:lumMod val="50000"/>
                    </a:schemeClr>
                  </a:solidFill>
                </a:rPr>
                <a:t>*</a:t>
              </a:r>
              <a:r>
                <a:rPr lang="ar-KW" sz="1200" b="1" dirty="0"/>
                <a:t> الوثب أماما للوصول إلى الخط أو الحبل</a:t>
              </a:r>
            </a:p>
            <a:p>
              <a:r>
                <a:rPr lang="ar-KW" sz="1200" b="1" dirty="0">
                  <a:solidFill>
                    <a:schemeClr val="accent3">
                      <a:lumMod val="50000"/>
                    </a:schemeClr>
                  </a:solidFill>
                </a:rPr>
                <a:t>*</a:t>
              </a:r>
              <a:r>
                <a:rPr lang="ar-KW" sz="1200" b="1" dirty="0"/>
                <a:t> الوثب عاليا  مع الهبوط لاجتياز الطوق أو الحبل الحاجز.</a:t>
              </a:r>
            </a:p>
            <a:p>
              <a:r>
                <a:rPr lang="ar-KW" sz="1200" b="1" dirty="0">
                  <a:solidFill>
                    <a:schemeClr val="accent3">
                      <a:lumMod val="50000"/>
                    </a:schemeClr>
                  </a:solidFill>
                </a:rPr>
                <a:t>* </a:t>
              </a:r>
              <a:r>
                <a:rPr lang="ar-KW" sz="1200" b="1" dirty="0"/>
                <a:t>الوثب أماما لأبعد مسافة. </a:t>
              </a:r>
              <a:endParaRPr lang="en-US" sz="1200" dirty="0"/>
            </a:p>
          </p:txBody>
        </p:sp>
        <p:cxnSp>
          <p:nvCxnSpPr>
            <p:cNvPr id="13" name="رابط مستقيم 12"/>
            <p:cNvCxnSpPr/>
            <p:nvPr/>
          </p:nvCxnSpPr>
          <p:spPr>
            <a:xfrm flipH="1">
              <a:off x="3861048" y="6311349"/>
              <a:ext cx="173419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رابط مستقيم 13"/>
            <p:cNvCxnSpPr/>
            <p:nvPr/>
          </p:nvCxnSpPr>
          <p:spPr>
            <a:xfrm flipH="1">
              <a:off x="3502403" y="5868144"/>
              <a:ext cx="1" cy="2353861"/>
            </a:xfrm>
            <a:prstGeom prst="line">
              <a:avLst/>
            </a:prstGeom>
            <a:ln/>
          </p:spPr>
          <p:style>
            <a:lnRef idx="3">
              <a:schemeClr val="accent2"/>
            </a:lnRef>
            <a:fillRef idx="0">
              <a:schemeClr val="accent2"/>
            </a:fillRef>
            <a:effectRef idx="2">
              <a:schemeClr val="accent2"/>
            </a:effectRef>
            <a:fontRef idx="minor">
              <a:schemeClr val="tx1"/>
            </a:fontRef>
          </p:style>
        </p:cxnSp>
        <p:sp>
          <p:nvSpPr>
            <p:cNvPr id="15" name="مربع نص 14"/>
            <p:cNvSpPr txBox="1"/>
            <p:nvPr/>
          </p:nvSpPr>
          <p:spPr>
            <a:xfrm>
              <a:off x="604974" y="6028997"/>
              <a:ext cx="2896034" cy="2292935"/>
            </a:xfrm>
            <a:prstGeom prst="rect">
              <a:avLst/>
            </a:prstGeom>
            <a:noFill/>
          </p:spPr>
          <p:txBody>
            <a:bodyPr wrap="square" rtlCol="1">
              <a:spAutoFit/>
            </a:bodyPr>
            <a:lstStyle/>
            <a:p>
              <a:pPr algn="ctr" rtl="0"/>
              <a:r>
                <a:rPr lang="ar-KW" sz="1400" b="1" dirty="0">
                  <a:solidFill>
                    <a:srgbClr val="00B050"/>
                  </a:solidFill>
                  <a:latin typeface="Monotype Koufi" pitchFamily="2" charset="-78"/>
                  <a:ea typeface="Monotype Koufi" pitchFamily="2" charset="-78"/>
                  <a:cs typeface="Monotype Koufi" pitchFamily="2" charset="-78"/>
                </a:rPr>
                <a:t>نماذج النشاط التطبيقي</a:t>
              </a:r>
              <a:endParaRPr lang="ar-KW" sz="200" b="1" dirty="0">
                <a:solidFill>
                  <a:srgbClr val="00B050"/>
                </a:solidFill>
              </a:endParaRPr>
            </a:p>
            <a:p>
              <a:pPr rtl="0"/>
              <a:endParaRPr lang="ar-KW" sz="900" b="1" dirty="0"/>
            </a:p>
            <a:p>
              <a:r>
                <a:rPr lang="ar-KW" sz="1200" b="1" dirty="0">
                  <a:solidFill>
                    <a:schemeClr val="accent4">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يثب بين الأعمدة ( صندوق الحركية الشامل) ثم المشي بين الحبال.</a:t>
              </a:r>
            </a:p>
            <a:p>
              <a:r>
                <a:rPr lang="ar-KW" sz="1200" b="1" dirty="0">
                  <a:solidFill>
                    <a:schemeClr val="accent4">
                      <a:lumMod val="50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pPr rtl="0"/>
              <a:endParaRPr lang="en-US" sz="100" b="1" dirty="0"/>
            </a:p>
            <a:p>
              <a:pPr rtl="0"/>
              <a:r>
                <a:rPr lang="en-US" sz="1100" b="1" dirty="0"/>
                <a:t>. </a:t>
              </a:r>
              <a:r>
                <a:rPr lang="ar-KW" sz="1100" b="1" dirty="0"/>
                <a:t>أن يثب داخل الطوق ثم على الحبل حتى انتهاء المسافة</a:t>
              </a:r>
              <a:endParaRPr lang="ar-SA" sz="1100" b="1" dirty="0"/>
            </a:p>
            <a:p>
              <a:pPr rtl="0"/>
              <a:r>
                <a:rPr lang="ar-SA" sz="1200" b="1" dirty="0">
                  <a:solidFill>
                    <a:schemeClr val="accent4">
                      <a:lumMod val="50000"/>
                    </a:schemeClr>
                  </a:solidFill>
                  <a:latin typeface="Monotype Koufi" pitchFamily="2" charset="-78"/>
                  <a:ea typeface="Monotype Koufi" pitchFamily="2" charset="-78"/>
                  <a:cs typeface="Monotype Koufi" pitchFamily="2" charset="-78"/>
                </a:rPr>
                <a:t>*</a:t>
              </a:r>
              <a:r>
                <a:rPr lang="ar-KW" sz="1200" b="1" dirty="0">
                  <a:solidFill>
                    <a:schemeClr val="accent6">
                      <a:lumMod val="75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ar-KW" sz="1100" b="1" dirty="0"/>
                <a:t>أن يثب فوق الألواح (الحقيبة الابتكارية )ثم المشي المتعرج </a:t>
              </a:r>
              <a:r>
                <a:rPr lang="en-US" sz="1100" b="1" dirty="0"/>
                <a:t>.</a:t>
              </a:r>
              <a:r>
                <a:rPr lang="ar-KW" sz="1100" b="1" dirty="0"/>
                <a:t>بين الأقماع</a:t>
              </a:r>
            </a:p>
            <a:p>
              <a:pPr rtl="0"/>
              <a:r>
                <a:rPr lang="ar-KW" sz="1400" b="1" dirty="0">
                  <a:solidFill>
                    <a:schemeClr val="accent4">
                      <a:lumMod val="50000"/>
                    </a:schemeClr>
                  </a:solidFill>
                  <a:latin typeface="Monotype Koufi" pitchFamily="2" charset="-78"/>
                  <a:ea typeface="Monotype Koufi" pitchFamily="2" charset="-78"/>
                </a:rPr>
                <a:t>*</a:t>
              </a:r>
              <a:r>
                <a:rPr lang="ar-KW" sz="1400" dirty="0">
                  <a:solidFill>
                    <a:schemeClr val="accent6">
                      <a:lumMod val="75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p>
            <a:p>
              <a:pPr rtl="0"/>
              <a:r>
                <a:rPr lang="ar-KW" sz="700" b="1" dirty="0"/>
                <a:t>  </a:t>
              </a:r>
              <a:r>
                <a:rPr lang="ar-KW" sz="1200" b="1" dirty="0"/>
                <a:t>لعب حر  </a:t>
              </a:r>
              <a:endParaRPr lang="en-US" sz="2800" dirty="0"/>
            </a:p>
          </p:txBody>
        </p:sp>
        <p:cxnSp>
          <p:nvCxnSpPr>
            <p:cNvPr id="16" name="رابط مستقيم 15"/>
            <p:cNvCxnSpPr/>
            <p:nvPr/>
          </p:nvCxnSpPr>
          <p:spPr>
            <a:xfrm flipH="1">
              <a:off x="1175078" y="6329474"/>
              <a:ext cx="1728192" cy="0"/>
            </a:xfrm>
            <a:prstGeom prst="line">
              <a:avLst/>
            </a:prstGeom>
          </p:spPr>
          <p:style>
            <a:lnRef idx="2">
              <a:schemeClr val="accent2"/>
            </a:lnRef>
            <a:fillRef idx="0">
              <a:schemeClr val="accent2"/>
            </a:fillRef>
            <a:effectRef idx="1">
              <a:schemeClr val="accent2"/>
            </a:effectRef>
            <a:fontRef idx="minor">
              <a:schemeClr val="tx1"/>
            </a:fontRef>
          </p:style>
        </p:cxnSp>
        <p:sp>
          <p:nvSpPr>
            <p:cNvPr id="17" name="مستطيل 16"/>
            <p:cNvSpPr/>
            <p:nvPr/>
          </p:nvSpPr>
          <p:spPr>
            <a:xfrm>
              <a:off x="980728" y="2627784"/>
              <a:ext cx="4680520" cy="3058016"/>
            </a:xfrm>
            <a:prstGeom prst="rect">
              <a:avLst/>
            </a:prstGeom>
            <a:effectLst>
              <a:glow rad="101600">
                <a:schemeClr val="accent2">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1" anchor="ctr"/>
            <a:lstStyle/>
            <a:p>
              <a:pPr algn="ctr"/>
              <a:endParaRPr lang="ar-KW" dirty="0"/>
            </a:p>
          </p:txBody>
        </p:sp>
        <p:sp>
          <p:nvSpPr>
            <p:cNvPr id="18" name="مستطيل 17"/>
            <p:cNvSpPr/>
            <p:nvPr/>
          </p:nvSpPr>
          <p:spPr>
            <a:xfrm>
              <a:off x="1044735" y="2699792"/>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cxnSp>
          <p:nvCxnSpPr>
            <p:cNvPr id="19" name="رابط مستقيم 18"/>
            <p:cNvCxnSpPr/>
            <p:nvPr/>
          </p:nvCxnSpPr>
          <p:spPr>
            <a:xfrm flipH="1">
              <a:off x="615903" y="5868144"/>
              <a:ext cx="5422488" cy="0"/>
            </a:xfrm>
            <a:prstGeom prst="line">
              <a:avLst/>
            </a:prstGeom>
            <a:ln/>
          </p:spPr>
          <p:style>
            <a:lnRef idx="3">
              <a:schemeClr val="accent2"/>
            </a:lnRef>
            <a:fillRef idx="0">
              <a:schemeClr val="accent2"/>
            </a:fillRef>
            <a:effectRef idx="2">
              <a:schemeClr val="accent2"/>
            </a:effectRef>
            <a:fontRef idx="minor">
              <a:schemeClr val="tx1"/>
            </a:fontRef>
          </p:style>
        </p:cxnSp>
        <p:sp>
          <p:nvSpPr>
            <p:cNvPr id="20" name="شكل بيضاوي 19"/>
            <p:cNvSpPr/>
            <p:nvPr/>
          </p:nvSpPr>
          <p:spPr>
            <a:xfrm>
              <a:off x="6021288" y="174928"/>
              <a:ext cx="653754" cy="676267"/>
            </a:xfrm>
            <a:prstGeom prst="ellipse">
              <a:avLst/>
            </a:prstGeom>
            <a:ln/>
            <a:effectLst>
              <a:glow rad="635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1" anchor="ctr"/>
            <a:lstStyle/>
            <a:p>
              <a:pPr algn="ctr"/>
              <a:endParaRPr lang="ar-KW" dirty="0"/>
            </a:p>
          </p:txBody>
        </p:sp>
        <p:sp>
          <p:nvSpPr>
            <p:cNvPr id="21" name="مستطيل 20"/>
            <p:cNvSpPr/>
            <p:nvPr/>
          </p:nvSpPr>
          <p:spPr>
            <a:xfrm>
              <a:off x="6082707" y="107504"/>
              <a:ext cx="530915"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9</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22" name="Picture 7" descr="E:\DCIM\100CANON\IMG_0811.JPG"/>
            <p:cNvPicPr/>
            <p:nvPr/>
          </p:nvPicPr>
          <p:blipFill>
            <a:blip r:embed="rId6" cstate="print"/>
            <a:srcRect/>
            <a:stretch>
              <a:fillRect/>
            </a:stretch>
          </p:blipFill>
          <p:spPr bwMode="auto">
            <a:xfrm>
              <a:off x="2674042" y="2809149"/>
              <a:ext cx="1289106" cy="1402812"/>
            </a:xfrm>
            <a:prstGeom prst="rect">
              <a:avLst/>
            </a:prstGeom>
            <a:ln>
              <a:solidFill>
                <a:srgbClr val="C00000"/>
              </a:solidFill>
            </a:ln>
            <a:effectLst>
              <a:outerShdw blurRad="190500" algn="tl" rotWithShape="0">
                <a:srgbClr val="000000">
                  <a:alpha val="70000"/>
                </a:srgbClr>
              </a:outerShdw>
            </a:effectLst>
          </p:spPr>
        </p:pic>
      </p:grpSp>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0386" y="4169616"/>
            <a:ext cx="25137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342" y="2572040"/>
            <a:ext cx="1663700"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4" descr="E:\DCIM\100CANON\IMG_1147.JPG"/>
          <p:cNvPicPr/>
          <p:nvPr/>
        </p:nvPicPr>
        <p:blipFill>
          <a:blip r:embed="rId9" cstate="print"/>
          <a:srcRect/>
          <a:stretch>
            <a:fillRect/>
          </a:stretch>
        </p:blipFill>
        <p:spPr bwMode="auto">
          <a:xfrm rot="5400000">
            <a:off x="4113488" y="2854892"/>
            <a:ext cx="1464670" cy="1249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6182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27</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116632" y="-180528"/>
            <a:ext cx="6684549" cy="8984354"/>
            <a:chOff x="116632" y="-180528"/>
            <a:chExt cx="6684549" cy="8984354"/>
          </a:xfrm>
        </p:grpSpPr>
        <p:grpSp>
          <p:nvGrpSpPr>
            <p:cNvPr id="8" name="مجموعة 7"/>
            <p:cNvGrpSpPr/>
            <p:nvPr/>
          </p:nvGrpSpPr>
          <p:grpSpPr>
            <a:xfrm>
              <a:off x="116632" y="378890"/>
              <a:ext cx="6684549" cy="8424936"/>
              <a:chOff x="174277" y="378890"/>
              <a:chExt cx="6684549" cy="8424936"/>
            </a:xfrm>
          </p:grpSpPr>
          <p:pic>
            <p:nvPicPr>
              <p:cNvPr id="24" name="Picture 4" descr="http://www.clker.com/cliparts/W/7/9/Z/g/3/blue-red-sticky-note-md.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277" y="378890"/>
                <a:ext cx="6684549" cy="8424936"/>
              </a:xfrm>
              <a:prstGeom prst="rect">
                <a:avLst/>
              </a:prstGeom>
              <a:noFill/>
              <a:extLst>
                <a:ext uri="{909E8E84-426E-40DD-AFC4-6F175D3DCCD1}">
                  <a14:hiddenFill xmlns:a14="http://schemas.microsoft.com/office/drawing/2010/main">
                    <a:solidFill>
                      <a:srgbClr val="FFFFFF"/>
                    </a:solidFill>
                  </a14:hiddenFill>
                </a:ext>
              </a:extLst>
            </p:spPr>
          </p:pic>
          <p:sp>
            <p:nvSpPr>
              <p:cNvPr id="25" name="مستطيل 24"/>
              <p:cNvSpPr/>
              <p:nvPr/>
            </p:nvSpPr>
            <p:spPr>
              <a:xfrm>
                <a:off x="477500" y="882946"/>
                <a:ext cx="5545728" cy="7488832"/>
              </a:xfrm>
              <a:prstGeom prst="rect">
                <a:avLst/>
              </a:prstGeom>
              <a:ln w="28575">
                <a:solidFill>
                  <a:schemeClr val="tx2">
                    <a:lumMod val="75000"/>
                  </a:schemeClr>
                </a:solidFill>
              </a:ln>
              <a:effectLst>
                <a:glow rad="1397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1" anchor="ctr"/>
              <a:lstStyle/>
              <a:p>
                <a:pPr algn="ctr"/>
                <a:endParaRPr lang="ar-KW" dirty="0"/>
              </a:p>
            </p:txBody>
          </p:sp>
        </p:grpSp>
        <p:pic>
          <p:nvPicPr>
            <p:cNvPr id="9" name="Picture 2" descr="C:\Users\froty\Desktop\ملفات جديدة\صور\Sophisticated-number-label-12-vector-material-51502.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4069" r="22965" b="65023"/>
            <a:stretch/>
          </p:blipFill>
          <p:spPr bwMode="auto">
            <a:xfrm>
              <a:off x="496776" y="-180528"/>
              <a:ext cx="1420056" cy="2530438"/>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p:cNvSpPr txBox="1"/>
            <p:nvPr/>
          </p:nvSpPr>
          <p:spPr>
            <a:xfrm>
              <a:off x="419855" y="1403648"/>
              <a:ext cx="5601433" cy="769441"/>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القفز</a:t>
              </a:r>
              <a:r>
                <a:rPr lang="ar-SA" sz="1600" b="1" dirty="0">
                  <a:solidFill>
                    <a:schemeClr val="accent4">
                      <a:lumMod val="50000"/>
                    </a:schemeClr>
                  </a:solidFill>
                  <a:latin typeface="Monotype Koufi" pitchFamily="2" charset="-78"/>
                  <a:ea typeface="Monotype Koufi" pitchFamily="2" charset="-78"/>
                  <a:cs typeface="Monotype Koufi" pitchFamily="2" charset="-78"/>
                </a:rPr>
                <a:t>:</a:t>
              </a:r>
            </a:p>
            <a:p>
              <a:endParaRPr lang="ar-SA" sz="1200" b="1" dirty="0">
                <a:solidFill>
                  <a:schemeClr val="accent4">
                    <a:lumMod val="50000"/>
                  </a:schemeClr>
                </a:solidFill>
                <a:latin typeface="Monotype Koufi" pitchFamily="2" charset="-78"/>
                <a:ea typeface="Monotype Koufi" pitchFamily="2" charset="-78"/>
                <a:cs typeface="Monotype Koufi" pitchFamily="2" charset="-78"/>
              </a:endParaRPr>
            </a:p>
            <a:p>
              <a:r>
                <a:rPr lang="ar-KW" sz="1600" b="1" dirty="0"/>
                <a:t>هي الوثب عاليا ثم الهبوط باستخدام القدمين و اليدين بنفس الوقت(قفزة الأرنب).</a:t>
              </a:r>
              <a:endParaRPr lang="ar-SA" sz="1600" b="1" dirty="0"/>
            </a:p>
          </p:txBody>
        </p:sp>
        <p:cxnSp>
          <p:nvCxnSpPr>
            <p:cNvPr id="11" name="رابط مستقيم 10"/>
            <p:cNvCxnSpPr/>
            <p:nvPr/>
          </p:nvCxnSpPr>
          <p:spPr>
            <a:xfrm flipH="1">
              <a:off x="4846679" y="1763688"/>
              <a:ext cx="1120611" cy="0"/>
            </a:xfrm>
            <a:prstGeom prst="line">
              <a:avLst/>
            </a:prstGeom>
            <a:ln/>
          </p:spPr>
          <p:style>
            <a:lnRef idx="3">
              <a:schemeClr val="accent2"/>
            </a:lnRef>
            <a:fillRef idx="0">
              <a:schemeClr val="accent2"/>
            </a:fillRef>
            <a:effectRef idx="2">
              <a:schemeClr val="accent2"/>
            </a:effectRef>
            <a:fontRef idx="minor">
              <a:schemeClr val="tx1"/>
            </a:fontRef>
          </p:style>
        </p:cxnSp>
        <p:sp>
          <p:nvSpPr>
            <p:cNvPr id="12" name="مربع نص 11"/>
            <p:cNvSpPr txBox="1"/>
            <p:nvPr/>
          </p:nvSpPr>
          <p:spPr>
            <a:xfrm>
              <a:off x="3501009" y="6121057"/>
              <a:ext cx="2466281" cy="1600438"/>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التعليمي</a:t>
              </a:r>
              <a:r>
                <a:rPr lang="en-US" sz="1400" b="1" dirty="0">
                  <a:solidFill>
                    <a:schemeClr val="accent2">
                      <a:lumMod val="50000"/>
                    </a:schemeClr>
                  </a:solidFill>
                  <a:latin typeface="Monotype Koufi" pitchFamily="2" charset="-78"/>
                  <a:ea typeface="Monotype Koufi" pitchFamily="2" charset="-78"/>
                  <a:cs typeface="Monotype Koufi" pitchFamily="2" charset="-78"/>
                </a:rPr>
                <a:t>  </a:t>
              </a:r>
              <a:endParaRPr lang="ar-KW" sz="1400" dirty="0">
                <a:solidFill>
                  <a:schemeClr val="accent2">
                    <a:lumMod val="50000"/>
                  </a:schemeClr>
                </a:solidFill>
                <a:latin typeface="Monotype Koufi" pitchFamily="2" charset="-78"/>
                <a:ea typeface="Monotype Koufi" pitchFamily="2" charset="-78"/>
                <a:cs typeface="Monotype Koufi" pitchFamily="2" charset="-78"/>
              </a:endParaRPr>
            </a:p>
            <a:p>
              <a:pPr algn="justLow" rtl="0"/>
              <a:endParaRPr lang="ar-KW" sz="1100" b="1" dirty="0">
                <a:solidFill>
                  <a:schemeClr val="accent6">
                    <a:lumMod val="50000"/>
                  </a:schemeClr>
                </a:solidFill>
              </a:endParaRPr>
            </a:p>
            <a:p>
              <a:pPr algn="justLow" rtl="0"/>
              <a:endParaRPr lang="ar-KW" sz="1100" b="1" dirty="0">
                <a:solidFill>
                  <a:schemeClr val="accent6">
                    <a:lumMod val="50000"/>
                  </a:schemeClr>
                </a:solidFill>
              </a:endParaRPr>
            </a:p>
            <a:p>
              <a:pPr algn="justLow"/>
              <a:r>
                <a:rPr lang="ar-KW" sz="1200" b="1" dirty="0">
                  <a:solidFill>
                    <a:schemeClr val="accent2">
                      <a:lumMod val="50000"/>
                    </a:schemeClr>
                  </a:solidFill>
                </a:rPr>
                <a:t>*</a:t>
              </a:r>
              <a:r>
                <a:rPr lang="ar-KW" sz="1200" b="1" dirty="0">
                  <a:solidFill>
                    <a:schemeClr val="accent1">
                      <a:lumMod val="50000"/>
                    </a:schemeClr>
                  </a:solidFill>
                </a:rPr>
                <a:t> </a:t>
              </a:r>
              <a:r>
                <a:rPr lang="ar-KW" sz="1200" b="1" dirty="0"/>
                <a:t>القفز باستخدام المرتبة.</a:t>
              </a:r>
            </a:p>
            <a:p>
              <a:pPr algn="justLow"/>
              <a:r>
                <a:rPr lang="ar-KW" sz="1200" b="1" dirty="0">
                  <a:solidFill>
                    <a:schemeClr val="accent2">
                      <a:lumMod val="50000"/>
                    </a:schemeClr>
                  </a:solidFill>
                </a:rPr>
                <a:t>* </a:t>
              </a:r>
              <a:r>
                <a:rPr lang="ar-KW" sz="1200" b="1" dirty="0"/>
                <a:t>القفز داخل الطوق.</a:t>
              </a:r>
            </a:p>
            <a:p>
              <a:pPr algn="justLow"/>
              <a:r>
                <a:rPr lang="ar-KW" sz="1200" b="1" dirty="0"/>
                <a:t>* القفز على الحبل.</a:t>
              </a:r>
            </a:p>
            <a:p>
              <a:pPr algn="justLow"/>
              <a:r>
                <a:rPr lang="ar-KW" sz="1200" b="1" dirty="0"/>
                <a:t>* القفز على أثار الأقدام.</a:t>
              </a:r>
            </a:p>
            <a:p>
              <a:pPr algn="justLow"/>
              <a:endParaRPr lang="ar-KW" sz="1200" b="1" dirty="0"/>
            </a:p>
          </p:txBody>
        </p:sp>
        <p:cxnSp>
          <p:nvCxnSpPr>
            <p:cNvPr id="13" name="رابط مستقيم 12"/>
            <p:cNvCxnSpPr/>
            <p:nvPr/>
          </p:nvCxnSpPr>
          <p:spPr>
            <a:xfrm flipH="1">
              <a:off x="3933056" y="6444208"/>
              <a:ext cx="1662185" cy="0"/>
            </a:xfrm>
            <a:prstGeom prst="line">
              <a:avLst/>
            </a:prstGeom>
            <a:ln/>
          </p:spPr>
          <p:style>
            <a:lnRef idx="3">
              <a:schemeClr val="accent2"/>
            </a:lnRef>
            <a:fillRef idx="0">
              <a:schemeClr val="accent2"/>
            </a:fillRef>
            <a:effectRef idx="2">
              <a:schemeClr val="accent2"/>
            </a:effectRef>
            <a:fontRef idx="minor">
              <a:schemeClr val="tx1"/>
            </a:fontRef>
          </p:style>
        </p:cxnSp>
        <p:sp>
          <p:nvSpPr>
            <p:cNvPr id="14" name="مربع نص 13"/>
            <p:cNvSpPr txBox="1"/>
            <p:nvPr/>
          </p:nvSpPr>
          <p:spPr>
            <a:xfrm>
              <a:off x="419855" y="6101005"/>
              <a:ext cx="3092081" cy="2185214"/>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التطبيقي</a:t>
              </a:r>
              <a:endParaRPr lang="ar-KW" sz="200" b="1" dirty="0">
                <a:solidFill>
                  <a:schemeClr val="accent2">
                    <a:lumMod val="50000"/>
                  </a:schemeClr>
                </a:solidFill>
              </a:endParaRPr>
            </a:p>
            <a:p>
              <a:pPr rtl="0"/>
              <a:endParaRPr lang="en-US" sz="500" b="1" dirty="0"/>
            </a:p>
            <a:p>
              <a:pPr rtl="0"/>
              <a:endParaRPr lang="en-US" sz="900" b="1" dirty="0"/>
            </a:p>
            <a:p>
              <a:pPr rtl="0"/>
              <a:endParaRPr lang="ar-KW" sz="900" b="1" dirty="0"/>
            </a:p>
            <a:p>
              <a:r>
                <a:rPr lang="ar-KW" sz="1200" b="1" dirty="0">
                  <a:solidFill>
                    <a:schemeClr val="accent2">
                      <a:lumMod val="50000"/>
                    </a:schemeClr>
                  </a:solidFill>
                  <a:latin typeface="Monotype Koufi" pitchFamily="2" charset="-78"/>
                  <a:ea typeface="Monotype Koufi" pitchFamily="2" charset="-78"/>
                  <a:cs typeface="Monotype Koufi" pitchFamily="2" charset="-78"/>
                </a:rPr>
                <a:t>*</a:t>
              </a:r>
              <a:r>
                <a:rPr lang="ar-KW" sz="1200" b="1" dirty="0">
                  <a:solidFill>
                    <a:schemeClr val="accent4">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القفز عاليا ثم الهبوط على اربع باستخدام الطوق الكبير.</a:t>
              </a:r>
              <a:endParaRPr lang="ar-KW" sz="200" b="1" dirty="0"/>
            </a:p>
            <a:p>
              <a:r>
                <a:rPr lang="ar-KW" sz="1200" b="1" dirty="0">
                  <a:solidFill>
                    <a:schemeClr val="accent2">
                      <a:lumMod val="50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r>
                <a:rPr lang="ar-KW" sz="1100" b="1" dirty="0"/>
                <a:t>القفز عاليا ثم الهبوط على الخطوات أو أثار الأقدام.</a:t>
              </a:r>
              <a:endParaRPr lang="ar-SA" sz="1100" b="1" dirty="0"/>
            </a:p>
            <a:p>
              <a:pPr rtl="0"/>
              <a:r>
                <a:rPr lang="ar-SA" sz="1200" b="1" dirty="0">
                  <a:solidFill>
                    <a:schemeClr val="accent2">
                      <a:lumMod val="50000"/>
                    </a:schemeClr>
                  </a:solidFill>
                  <a:latin typeface="Monotype Koufi" pitchFamily="2" charset="-78"/>
                  <a:ea typeface="Monotype Koufi" pitchFamily="2" charset="-78"/>
                  <a:cs typeface="Monotype Koufi" pitchFamily="2" charset="-78"/>
                </a:rPr>
                <a:t>*</a:t>
              </a:r>
              <a:r>
                <a:rPr lang="ar-KW" sz="1200" b="1" dirty="0">
                  <a:solidFill>
                    <a:schemeClr val="accent2">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en-US" sz="1100" b="1" dirty="0"/>
                <a:t>.</a:t>
              </a:r>
              <a:r>
                <a:rPr lang="ar-KW" sz="1100" b="1" dirty="0"/>
                <a:t> القفز عاليا ثم الهبوط على المرتبة</a:t>
              </a:r>
            </a:p>
            <a:p>
              <a:pPr rtl="0"/>
              <a:r>
                <a:rPr lang="ar-KW" sz="1400" b="1" dirty="0">
                  <a:solidFill>
                    <a:schemeClr val="accent2">
                      <a:lumMod val="50000"/>
                    </a:schemeClr>
                  </a:solidFill>
                  <a:latin typeface="Monotype Koufi" pitchFamily="2" charset="-78"/>
                  <a:ea typeface="Monotype Koufi" pitchFamily="2" charset="-78"/>
                </a:rPr>
                <a:t>*</a:t>
              </a:r>
              <a:r>
                <a:rPr lang="ar-KW" sz="1400" dirty="0">
                  <a:solidFill>
                    <a:schemeClr val="accent6">
                      <a:lumMod val="75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p>
            <a:p>
              <a:pPr rtl="0"/>
              <a:r>
                <a:rPr lang="ar-KW" sz="700" b="1" dirty="0"/>
                <a:t>  </a:t>
              </a:r>
              <a:r>
                <a:rPr lang="ar-KW" sz="1200" b="1" dirty="0"/>
                <a:t>لعب حر  </a:t>
              </a:r>
              <a:endParaRPr lang="en-US" sz="2800" dirty="0"/>
            </a:p>
          </p:txBody>
        </p:sp>
        <p:cxnSp>
          <p:nvCxnSpPr>
            <p:cNvPr id="15" name="رابط مستقيم 14"/>
            <p:cNvCxnSpPr/>
            <p:nvPr/>
          </p:nvCxnSpPr>
          <p:spPr>
            <a:xfrm flipH="1">
              <a:off x="1124744" y="6444208"/>
              <a:ext cx="1728192" cy="0"/>
            </a:xfrm>
            <a:prstGeom prst="line">
              <a:avLst/>
            </a:prstGeom>
            <a:ln/>
          </p:spPr>
          <p:style>
            <a:lnRef idx="3">
              <a:schemeClr val="accent2"/>
            </a:lnRef>
            <a:fillRef idx="0">
              <a:schemeClr val="accent2"/>
            </a:fillRef>
            <a:effectRef idx="2">
              <a:schemeClr val="accent2"/>
            </a:effectRef>
            <a:fontRef idx="minor">
              <a:schemeClr val="tx1"/>
            </a:fontRef>
          </p:style>
        </p:cxnSp>
        <p:sp>
          <p:nvSpPr>
            <p:cNvPr id="16" name="مستطيل 15"/>
            <p:cNvSpPr/>
            <p:nvPr/>
          </p:nvSpPr>
          <p:spPr>
            <a:xfrm>
              <a:off x="980728" y="2699792"/>
              <a:ext cx="4680520" cy="3058016"/>
            </a:xfrm>
            <a:prstGeom prst="rect">
              <a:avLst/>
            </a:prstGeom>
            <a:effectLst>
              <a:glow rad="101600">
                <a:schemeClr val="accent2">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1" anchor="ctr"/>
            <a:lstStyle/>
            <a:p>
              <a:pPr algn="ctr"/>
              <a:endParaRPr lang="ar-KW" dirty="0"/>
            </a:p>
          </p:txBody>
        </p:sp>
        <p:sp>
          <p:nvSpPr>
            <p:cNvPr id="17" name="مستطيل 16"/>
            <p:cNvSpPr/>
            <p:nvPr/>
          </p:nvSpPr>
          <p:spPr>
            <a:xfrm>
              <a:off x="1044735" y="2771800"/>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cxnSp>
          <p:nvCxnSpPr>
            <p:cNvPr id="18" name="رابط مستقيم 17"/>
            <p:cNvCxnSpPr/>
            <p:nvPr/>
          </p:nvCxnSpPr>
          <p:spPr>
            <a:xfrm flipH="1">
              <a:off x="404664" y="5940152"/>
              <a:ext cx="5544616" cy="0"/>
            </a:xfrm>
            <a:prstGeom prst="line">
              <a:avLst/>
            </a:prstGeom>
            <a:ln/>
          </p:spPr>
          <p:style>
            <a:lnRef idx="3">
              <a:schemeClr val="accent2"/>
            </a:lnRef>
            <a:fillRef idx="0">
              <a:schemeClr val="accent2"/>
            </a:fillRef>
            <a:effectRef idx="2">
              <a:schemeClr val="accent2"/>
            </a:effectRef>
            <a:fontRef idx="minor">
              <a:schemeClr val="tx1"/>
            </a:fontRef>
          </p:style>
        </p:cxnSp>
        <p:grpSp>
          <p:nvGrpSpPr>
            <p:cNvPr id="19" name="مجموعة 18"/>
            <p:cNvGrpSpPr/>
            <p:nvPr/>
          </p:nvGrpSpPr>
          <p:grpSpPr>
            <a:xfrm>
              <a:off x="5967290" y="159118"/>
              <a:ext cx="761748" cy="707886"/>
              <a:chOff x="5967290" y="159118"/>
              <a:chExt cx="761748" cy="707886"/>
            </a:xfrm>
          </p:grpSpPr>
          <p:sp>
            <p:nvSpPr>
              <p:cNvPr id="22" name="شكل بيضاوي 21"/>
              <p:cNvSpPr/>
              <p:nvPr/>
            </p:nvSpPr>
            <p:spPr>
              <a:xfrm>
                <a:off x="6021288" y="174928"/>
                <a:ext cx="653754" cy="676267"/>
              </a:xfrm>
              <a:prstGeom prst="ellipse">
                <a:avLst/>
              </a:prstGeom>
              <a:ln/>
              <a:effectLst>
                <a:glow rad="635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1" anchor="ctr"/>
              <a:lstStyle/>
              <a:p>
                <a:pPr algn="ctr"/>
                <a:endParaRPr lang="ar-KW" dirty="0"/>
              </a:p>
            </p:txBody>
          </p:sp>
          <p:sp>
            <p:nvSpPr>
              <p:cNvPr id="23" name="مستطيل 22"/>
              <p:cNvSpPr/>
              <p:nvPr/>
            </p:nvSpPr>
            <p:spPr>
              <a:xfrm>
                <a:off x="5967290" y="159118"/>
                <a:ext cx="76174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40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10</a:t>
                </a:r>
                <a:endParaRPr lang="ar-SA" sz="40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pic>
          <p:nvPicPr>
            <p:cNvPr id="20" name="Picture 26" descr="E:\DCIM\100CANON\IMG_1756.JPG"/>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Lst>
            </a:blip>
            <a:srcRect/>
            <a:stretch>
              <a:fillRect/>
            </a:stretch>
          </p:blipFill>
          <p:spPr bwMode="auto">
            <a:xfrm>
              <a:off x="2462451" y="4438722"/>
              <a:ext cx="1920882" cy="1141390"/>
            </a:xfrm>
            <a:prstGeom prst="rect">
              <a:avLst/>
            </a:prstGeom>
            <a:ln>
              <a:solidFill>
                <a:schemeClr val="accent2">
                  <a:lumMod val="75000"/>
                </a:schemeClr>
              </a:solidFill>
            </a:ln>
            <a:effectLst>
              <a:outerShdw blurRad="190500" algn="tl" rotWithShape="0">
                <a:srgbClr val="000000">
                  <a:alpha val="70000"/>
                </a:srgbClr>
              </a:outerShdw>
            </a:effectLst>
          </p:spPr>
        </p:pic>
        <p:cxnSp>
          <p:nvCxnSpPr>
            <p:cNvPr id="21" name="رابط مستقيم 20"/>
            <p:cNvCxnSpPr/>
            <p:nvPr/>
          </p:nvCxnSpPr>
          <p:spPr>
            <a:xfrm flipH="1">
              <a:off x="3501009" y="5940152"/>
              <a:ext cx="10928" cy="2431626"/>
            </a:xfrm>
            <a:prstGeom prst="line">
              <a:avLst/>
            </a:prstGeom>
            <a:ln/>
          </p:spPr>
          <p:style>
            <a:lnRef idx="3">
              <a:schemeClr val="accent2"/>
            </a:lnRef>
            <a:fillRef idx="0">
              <a:schemeClr val="accent2"/>
            </a:fillRef>
            <a:effectRef idx="2">
              <a:schemeClr val="accent2"/>
            </a:effectRef>
            <a:fontRef idx="minor">
              <a:schemeClr val="tx1"/>
            </a:fontRef>
          </p:style>
        </p:cxnSp>
      </p:grpSp>
      <p:pic>
        <p:nvPicPr>
          <p:cNvPr id="27" name="Picture 6" descr="E:\DCIM\100CANON\IMG_2317.JPG"/>
          <p:cNvPicPr/>
          <p:nvPr/>
        </p:nvPicPr>
        <p:blipFill>
          <a:blip r:embed="rId8" cstate="print"/>
          <a:srcRect l="35730" t="19958" r="15345" b="3376"/>
          <a:stretch>
            <a:fillRect/>
          </a:stretch>
        </p:blipFill>
        <p:spPr bwMode="auto">
          <a:xfrm rot="5400000">
            <a:off x="2609874" y="2948327"/>
            <a:ext cx="1461884" cy="1263792"/>
          </a:xfrm>
          <a:prstGeom prst="rect">
            <a:avLst/>
          </a:prstGeom>
          <a:ln>
            <a:solidFill>
              <a:srgbClr val="C00000"/>
            </a:solidFill>
          </a:ln>
          <a:effectLst>
            <a:outerShdw blurRad="190500" algn="tl" rotWithShape="0">
              <a:srgbClr val="000000">
                <a:alpha val="70000"/>
              </a:srgbClr>
            </a:outerShdw>
          </a:effectLst>
        </p:spPr>
      </p:pic>
      <p:pic>
        <p:nvPicPr>
          <p:cNvPr id="28" name="Picture 4" descr="E:\DCIM\100CANON\IMG_2305.JPG"/>
          <p:cNvPicPr/>
          <p:nvPr/>
        </p:nvPicPr>
        <p:blipFill>
          <a:blip r:embed="rId9" cstate="print"/>
          <a:srcRect l="10585" t="9537" r="19488" b="4101"/>
          <a:stretch>
            <a:fillRect/>
          </a:stretch>
        </p:blipFill>
        <p:spPr bwMode="auto">
          <a:xfrm rot="5400000">
            <a:off x="1099591" y="2956494"/>
            <a:ext cx="1478219" cy="1263793"/>
          </a:xfrm>
          <a:prstGeom prst="rect">
            <a:avLst/>
          </a:prstGeom>
          <a:ln>
            <a:solidFill>
              <a:srgbClr val="C00000"/>
            </a:solidFill>
          </a:ln>
          <a:effectLst>
            <a:outerShdw blurRad="190500" algn="tl" rotWithShape="0">
              <a:srgbClr val="000000">
                <a:alpha val="70000"/>
              </a:srgbClr>
            </a:outerShdw>
          </a:effectLst>
        </p:spPr>
      </p:pic>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86091" y="2849281"/>
            <a:ext cx="1477398" cy="137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182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28</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173690" y="-340800"/>
            <a:ext cx="6684309" cy="9245987"/>
            <a:chOff x="173690" y="-340800"/>
            <a:chExt cx="6684309" cy="9245987"/>
          </a:xfrm>
        </p:grpSpPr>
        <p:grpSp>
          <p:nvGrpSpPr>
            <p:cNvPr id="8" name="مجموعة 7"/>
            <p:cNvGrpSpPr/>
            <p:nvPr/>
          </p:nvGrpSpPr>
          <p:grpSpPr>
            <a:xfrm>
              <a:off x="173690" y="-340800"/>
              <a:ext cx="6684309" cy="9245987"/>
              <a:chOff x="173690" y="-340800"/>
              <a:chExt cx="6684309" cy="9245987"/>
            </a:xfrm>
          </p:grpSpPr>
          <p:grpSp>
            <p:nvGrpSpPr>
              <p:cNvPr id="11" name="مجموعة 10"/>
              <p:cNvGrpSpPr/>
              <p:nvPr/>
            </p:nvGrpSpPr>
            <p:grpSpPr>
              <a:xfrm>
                <a:off x="173690" y="-340800"/>
                <a:ext cx="6684309" cy="9245987"/>
                <a:chOff x="173690" y="-340800"/>
                <a:chExt cx="6684309" cy="9245987"/>
              </a:xfrm>
            </p:grpSpPr>
            <p:pic>
              <p:nvPicPr>
                <p:cNvPr id="24" name="Picture 5" descr="http://www.clker.com/cliparts/W/C/a/0/4/D/blue-sticky-note-hi.png">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690" y="487142"/>
                  <a:ext cx="6684309" cy="8418045"/>
                </a:xfrm>
                <a:prstGeom prst="rect">
                  <a:avLst/>
                </a:prstGeom>
                <a:noFill/>
                <a:extLst>
                  <a:ext uri="{909E8E84-426E-40DD-AFC4-6F175D3DCCD1}">
                    <a14:hiddenFill xmlns:a14="http://schemas.microsoft.com/office/drawing/2010/main">
                      <a:solidFill>
                        <a:srgbClr val="FFFFFF"/>
                      </a:solidFill>
                    </a14:hiddenFill>
                  </a:ext>
                </a:extLst>
              </p:spPr>
            </p:pic>
            <p:sp>
              <p:nvSpPr>
                <p:cNvPr id="25" name="مستطيل 24"/>
                <p:cNvSpPr/>
                <p:nvPr/>
              </p:nvSpPr>
              <p:spPr>
                <a:xfrm>
                  <a:off x="476902" y="980279"/>
                  <a:ext cx="5545529" cy="7326597"/>
                </a:xfrm>
                <a:prstGeom prst="rect">
                  <a:avLst/>
                </a:prstGeom>
                <a:ln w="28575">
                  <a:solidFill>
                    <a:schemeClr val="tx2">
                      <a:lumMod val="75000"/>
                    </a:schemeClr>
                  </a:solidFill>
                </a:ln>
                <a:effectLst>
                  <a:glow rad="1397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1" anchor="ctr"/>
                <a:lstStyle/>
                <a:p>
                  <a:pPr algn="ctr"/>
                  <a:endParaRPr lang="ar-KW" dirty="0"/>
                </a:p>
              </p:txBody>
            </p:sp>
            <p:pic>
              <p:nvPicPr>
                <p:cNvPr id="26" name="Picture 2" descr="C:\Users\froty\Desktop\ملفات جديدة\صور\Sophisticated-number-label-12-vector-material-51502.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3480" t="30637" r="23260" b="32572"/>
                <a:stretch/>
              </p:blipFill>
              <p:spPr bwMode="auto">
                <a:xfrm>
                  <a:off x="451584" y="-340800"/>
                  <a:ext cx="1465248" cy="2608544"/>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مربع نص 11"/>
              <p:cNvSpPr txBox="1"/>
              <p:nvPr/>
            </p:nvSpPr>
            <p:spPr>
              <a:xfrm>
                <a:off x="615902" y="1403648"/>
                <a:ext cx="5405386" cy="984885"/>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الحجل:</a:t>
                </a:r>
                <a:endParaRPr lang="ar-SA" sz="1600" dirty="0">
                  <a:solidFill>
                    <a:schemeClr val="accent4">
                      <a:lumMod val="50000"/>
                    </a:schemeClr>
                  </a:solidFill>
                  <a:ea typeface="Monotype Koufi" pitchFamily="2" charset="-78"/>
                  <a:cs typeface="Monotype Koufi" pitchFamily="2" charset="-78"/>
                </a:endParaRPr>
              </a:p>
              <a:p>
                <a:endParaRPr lang="ar-SA" sz="1400" b="1" dirty="0">
                  <a:ea typeface="Monotype Koufi" pitchFamily="2" charset="-78"/>
                  <a:cs typeface="Monotype Koufi" pitchFamily="2" charset="-78"/>
                </a:endParaRPr>
              </a:p>
              <a:p>
                <a:pPr algn="just"/>
                <a:r>
                  <a:rPr lang="ar-SA" sz="1400" b="1" dirty="0"/>
                  <a:t>هي  الارتقاء بإحدى القدمين من الأرض لأعلى في الهواء نتيجة لقوة دفع إحدى القدمين أو الهبوط على نفس قدم الارتقاء </a:t>
                </a:r>
                <a:endParaRPr lang="en-US" sz="1400" dirty="0"/>
              </a:p>
            </p:txBody>
          </p:sp>
          <p:cxnSp>
            <p:nvCxnSpPr>
              <p:cNvPr id="13" name="رابط مستقيم 12"/>
              <p:cNvCxnSpPr/>
              <p:nvPr/>
            </p:nvCxnSpPr>
            <p:spPr>
              <a:xfrm flipH="1">
                <a:off x="4941168" y="1763688"/>
                <a:ext cx="1080121" cy="0"/>
              </a:xfrm>
              <a:prstGeom prst="line">
                <a:avLst/>
              </a:prstGeom>
              <a:ln>
                <a:solidFill>
                  <a:srgbClr val="FFFF00"/>
                </a:solidFill>
              </a:ln>
            </p:spPr>
            <p:style>
              <a:lnRef idx="3">
                <a:schemeClr val="accent6"/>
              </a:lnRef>
              <a:fillRef idx="0">
                <a:schemeClr val="accent6"/>
              </a:fillRef>
              <a:effectRef idx="2">
                <a:schemeClr val="accent6"/>
              </a:effectRef>
              <a:fontRef idx="minor">
                <a:schemeClr val="tx1"/>
              </a:fontRef>
            </p:style>
          </p:cxnSp>
          <p:sp>
            <p:nvSpPr>
              <p:cNvPr id="14" name="مربع نص 13"/>
              <p:cNvSpPr txBox="1"/>
              <p:nvPr/>
            </p:nvSpPr>
            <p:spPr>
              <a:xfrm>
                <a:off x="3501009" y="6121057"/>
                <a:ext cx="2592288" cy="1384995"/>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    نماذج النشاط التعليمي</a:t>
                </a:r>
                <a:r>
                  <a:rPr lang="en-US" sz="1400" b="1" dirty="0">
                    <a:solidFill>
                      <a:schemeClr val="accent2">
                        <a:lumMod val="50000"/>
                      </a:schemeClr>
                    </a:solidFill>
                    <a:latin typeface="Monotype Koufi" pitchFamily="2" charset="-78"/>
                    <a:ea typeface="Monotype Koufi" pitchFamily="2" charset="-78"/>
                    <a:cs typeface="Monotype Koufi" pitchFamily="2" charset="-78"/>
                  </a:rPr>
                  <a:t>  </a:t>
                </a:r>
                <a:endParaRPr lang="ar-KW" sz="1400" dirty="0">
                  <a:solidFill>
                    <a:schemeClr val="accent2">
                      <a:lumMod val="50000"/>
                    </a:schemeClr>
                  </a:solidFill>
                  <a:latin typeface="Monotype Koufi" pitchFamily="2" charset="-78"/>
                  <a:ea typeface="Monotype Koufi" pitchFamily="2" charset="-78"/>
                  <a:cs typeface="Monotype Koufi" pitchFamily="2" charset="-78"/>
                </a:endParaRPr>
              </a:p>
              <a:p>
                <a:pPr algn="just" rtl="0"/>
                <a:endParaRPr lang="ar-KW" sz="1100" b="1" dirty="0">
                  <a:solidFill>
                    <a:schemeClr val="accent6">
                      <a:lumMod val="50000"/>
                    </a:schemeClr>
                  </a:solidFill>
                </a:endParaRPr>
              </a:p>
              <a:p>
                <a:pPr algn="just" rtl="0"/>
                <a:endParaRPr lang="ar-KW" sz="1100" b="1" dirty="0">
                  <a:solidFill>
                    <a:schemeClr val="accent6">
                      <a:lumMod val="50000"/>
                    </a:schemeClr>
                  </a:solidFill>
                </a:endParaRPr>
              </a:p>
              <a:p>
                <a:pPr algn="just"/>
                <a:r>
                  <a:rPr lang="ar-KW" sz="1200" b="1" dirty="0">
                    <a:solidFill>
                      <a:schemeClr val="accent1">
                        <a:lumMod val="50000"/>
                      </a:schemeClr>
                    </a:solidFill>
                  </a:rPr>
                  <a:t>* </a:t>
                </a:r>
                <a:r>
                  <a:rPr lang="ar-KW" sz="1200" b="1" dirty="0"/>
                  <a:t>الحجل مع الزميل في اتجاه متبادل.</a:t>
                </a:r>
              </a:p>
              <a:p>
                <a:pPr algn="just"/>
                <a:r>
                  <a:rPr lang="ar-KW" sz="1200" b="1" dirty="0">
                    <a:solidFill>
                      <a:schemeClr val="accent1">
                        <a:lumMod val="50000"/>
                      </a:schemeClr>
                    </a:solidFill>
                  </a:rPr>
                  <a:t>* </a:t>
                </a:r>
                <a:r>
                  <a:rPr lang="ar-KW" sz="1200" b="1" dirty="0"/>
                  <a:t>الحجل في اتجاهات مختلفة.</a:t>
                </a:r>
              </a:p>
              <a:p>
                <a:pPr algn="just"/>
                <a:r>
                  <a:rPr lang="ar-KW" sz="1200" b="1" dirty="0">
                    <a:solidFill>
                      <a:schemeClr val="accent1">
                        <a:lumMod val="50000"/>
                      </a:schemeClr>
                    </a:solidFill>
                  </a:rPr>
                  <a:t>* </a:t>
                </a:r>
                <a:r>
                  <a:rPr lang="ar-KW" sz="1200" b="1" dirty="0"/>
                  <a:t>الحجل باستخدام الأدوات(أحبال –أطواق</a:t>
                </a:r>
                <a:r>
                  <a:rPr lang="ar-KW" sz="1200" b="1" dirty="0">
                    <a:solidFill>
                      <a:schemeClr val="accent1">
                        <a:lumMod val="50000"/>
                      </a:schemeClr>
                    </a:solidFill>
                  </a:rPr>
                  <a:t>- </a:t>
                </a:r>
                <a:r>
                  <a:rPr lang="ar-KW" sz="1200" b="1" dirty="0"/>
                  <a:t>الحجل بين الأقماع و الحواجز).</a:t>
                </a:r>
              </a:p>
            </p:txBody>
          </p:sp>
          <p:cxnSp>
            <p:nvCxnSpPr>
              <p:cNvPr id="15" name="رابط مستقيم 14"/>
              <p:cNvCxnSpPr/>
              <p:nvPr/>
            </p:nvCxnSpPr>
            <p:spPr>
              <a:xfrm flipH="1">
                <a:off x="3933056" y="6444208"/>
                <a:ext cx="1662185" cy="0"/>
              </a:xfrm>
              <a:prstGeom prst="line">
                <a:avLst/>
              </a:prstGeom>
              <a:ln>
                <a:solidFill>
                  <a:srgbClr val="FFFF00"/>
                </a:solidFill>
              </a:ln>
            </p:spPr>
            <p:style>
              <a:lnRef idx="3">
                <a:schemeClr val="accent6"/>
              </a:lnRef>
              <a:fillRef idx="0">
                <a:schemeClr val="accent6"/>
              </a:fillRef>
              <a:effectRef idx="2">
                <a:schemeClr val="accent6"/>
              </a:effectRef>
              <a:fontRef idx="minor">
                <a:schemeClr val="tx1"/>
              </a:fontRef>
            </p:style>
          </p:cxnSp>
          <p:sp>
            <p:nvSpPr>
              <p:cNvPr id="16" name="مربع نص 15"/>
              <p:cNvSpPr txBox="1"/>
              <p:nvPr/>
            </p:nvSpPr>
            <p:spPr>
              <a:xfrm>
                <a:off x="494986" y="6101005"/>
                <a:ext cx="3016950" cy="1938992"/>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التطبيقي</a:t>
                </a:r>
                <a:endParaRPr lang="ar-KW" sz="200" b="1" dirty="0">
                  <a:solidFill>
                    <a:schemeClr val="accent2">
                      <a:lumMod val="50000"/>
                    </a:schemeClr>
                  </a:solidFill>
                </a:endParaRPr>
              </a:p>
              <a:p>
                <a:pPr rtl="0"/>
                <a:endParaRPr lang="ar-KW" sz="900" b="1" dirty="0"/>
              </a:p>
              <a:p>
                <a:r>
                  <a:rPr lang="ar-KW" sz="1200" b="1" dirty="0">
                    <a:solidFill>
                      <a:schemeClr val="accent4">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يحجل بين الأعمدة ثم يمشي فوق المكعبات البلاستيكية.</a:t>
                </a:r>
              </a:p>
              <a:p>
                <a:r>
                  <a:rPr lang="ar-KW" sz="1200" b="1" dirty="0">
                    <a:solidFill>
                      <a:schemeClr val="accent4">
                        <a:lumMod val="50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r>
                  <a:rPr lang="ar-KW" sz="1100" b="1" dirty="0"/>
                  <a:t> أن يحجل بين الحواجز ( الحقيبة الابتكاري</a:t>
                </a:r>
                <a:r>
                  <a:rPr lang="ar-SA" sz="1100" b="1" dirty="0"/>
                  <a:t>ة).</a:t>
                </a:r>
              </a:p>
              <a:p>
                <a:endParaRPr lang="ar-SA" sz="200" b="1" dirty="0"/>
              </a:p>
              <a:p>
                <a:pPr rtl="0"/>
                <a:r>
                  <a:rPr lang="ar-SA" sz="1200" b="1" dirty="0">
                    <a:solidFill>
                      <a:schemeClr val="accent4">
                        <a:lumMod val="50000"/>
                      </a:schemeClr>
                    </a:solidFill>
                    <a:latin typeface="Monotype Koufi" pitchFamily="2" charset="-78"/>
                    <a:ea typeface="Monotype Koufi" pitchFamily="2" charset="-78"/>
                    <a:cs typeface="Monotype Koufi" pitchFamily="2" charset="-78"/>
                  </a:rPr>
                  <a:t>*</a:t>
                </a:r>
                <a:r>
                  <a:rPr lang="ar-KW" sz="1200" b="1" dirty="0">
                    <a:solidFill>
                      <a:schemeClr val="accent6">
                        <a:lumMod val="75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ar-KW" sz="1100" b="1" dirty="0"/>
                  <a:t>أن يحجل فوق الأطواق</a:t>
                </a:r>
              </a:p>
              <a:p>
                <a:pPr rtl="0"/>
                <a:r>
                  <a:rPr lang="ar-KW" sz="1400" b="1" dirty="0">
                    <a:solidFill>
                      <a:schemeClr val="accent4">
                        <a:lumMod val="50000"/>
                      </a:schemeClr>
                    </a:solidFill>
                    <a:latin typeface="Monotype Koufi" pitchFamily="2" charset="-78"/>
                    <a:ea typeface="Monotype Koufi" pitchFamily="2" charset="-78"/>
                  </a:rPr>
                  <a:t>*</a:t>
                </a:r>
                <a:r>
                  <a:rPr lang="ar-KW" sz="1400" dirty="0">
                    <a:solidFill>
                      <a:schemeClr val="accent6">
                        <a:lumMod val="75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p>
              <a:p>
                <a:pPr rtl="0"/>
                <a:r>
                  <a:rPr lang="ar-KW" sz="700" b="1" dirty="0"/>
                  <a:t>  </a:t>
                </a:r>
                <a:r>
                  <a:rPr lang="ar-KW" sz="1200" b="1" dirty="0"/>
                  <a:t>لعب حر  </a:t>
                </a:r>
                <a:endParaRPr lang="en-US" sz="2800" dirty="0"/>
              </a:p>
            </p:txBody>
          </p:sp>
          <p:cxnSp>
            <p:nvCxnSpPr>
              <p:cNvPr id="17" name="رابط مستقيم 16"/>
              <p:cNvCxnSpPr/>
              <p:nvPr/>
            </p:nvCxnSpPr>
            <p:spPr>
              <a:xfrm flipH="1">
                <a:off x="1124744" y="6444208"/>
                <a:ext cx="1728192" cy="0"/>
              </a:xfrm>
              <a:prstGeom prst="line">
                <a:avLst/>
              </a:prstGeom>
              <a:ln>
                <a:solidFill>
                  <a:srgbClr val="FFFF00"/>
                </a:solidFill>
              </a:ln>
            </p:spPr>
            <p:style>
              <a:lnRef idx="3">
                <a:schemeClr val="accent6"/>
              </a:lnRef>
              <a:fillRef idx="0">
                <a:schemeClr val="accent6"/>
              </a:fillRef>
              <a:effectRef idx="2">
                <a:schemeClr val="accent6"/>
              </a:effectRef>
              <a:fontRef idx="minor">
                <a:schemeClr val="tx1"/>
              </a:fontRef>
            </p:style>
          </p:cxnSp>
          <p:sp>
            <p:nvSpPr>
              <p:cNvPr id="18" name="مستطيل 17"/>
              <p:cNvSpPr/>
              <p:nvPr/>
            </p:nvSpPr>
            <p:spPr>
              <a:xfrm>
                <a:off x="980728" y="2699792"/>
                <a:ext cx="4680520" cy="3058016"/>
              </a:xfrm>
              <a:prstGeom prst="rect">
                <a:avLst/>
              </a:prstGeom>
              <a:solidFill>
                <a:srgbClr val="FFFF00"/>
              </a:solidFill>
              <a:effectLst>
                <a:glow rad="101600">
                  <a:schemeClr val="accent6">
                    <a:satMod val="175000"/>
                    <a:alpha val="40000"/>
                  </a:scheme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rtlCol="1" anchor="ctr"/>
              <a:lstStyle/>
              <a:p>
                <a:pPr algn="ctr"/>
                <a:endParaRPr lang="ar-KW" dirty="0"/>
              </a:p>
            </p:txBody>
          </p:sp>
          <p:sp>
            <p:nvSpPr>
              <p:cNvPr id="19" name="مستطيل 18"/>
              <p:cNvSpPr/>
              <p:nvPr/>
            </p:nvSpPr>
            <p:spPr>
              <a:xfrm>
                <a:off x="1044735" y="2771800"/>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cxnSp>
            <p:nvCxnSpPr>
              <p:cNvPr id="20" name="رابط مستقيم 19"/>
              <p:cNvCxnSpPr/>
              <p:nvPr/>
            </p:nvCxnSpPr>
            <p:spPr>
              <a:xfrm flipH="1">
                <a:off x="476672" y="5940152"/>
                <a:ext cx="5544616" cy="0"/>
              </a:xfrm>
              <a:prstGeom prst="line">
                <a:avLst/>
              </a:prstGeom>
              <a:ln>
                <a:solidFill>
                  <a:srgbClr val="FFFF00"/>
                </a:solidFill>
              </a:ln>
            </p:spPr>
            <p:style>
              <a:lnRef idx="3">
                <a:schemeClr val="accent6"/>
              </a:lnRef>
              <a:fillRef idx="0">
                <a:schemeClr val="accent6"/>
              </a:fillRef>
              <a:effectRef idx="2">
                <a:schemeClr val="accent6"/>
              </a:effectRef>
              <a:fontRef idx="minor">
                <a:schemeClr val="tx1"/>
              </a:fontRef>
            </p:style>
          </p:cxnSp>
          <p:cxnSp>
            <p:nvCxnSpPr>
              <p:cNvPr id="21" name="رابط مستقيم 20"/>
              <p:cNvCxnSpPr/>
              <p:nvPr/>
            </p:nvCxnSpPr>
            <p:spPr>
              <a:xfrm flipH="1">
                <a:off x="3501009" y="5940152"/>
                <a:ext cx="10927" cy="2332190"/>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pic>
            <p:nvPicPr>
              <p:cNvPr id="22" name="صورة 21" descr="E:\DCIM\100CANON\IMG_1248.JPG"/>
              <p:cNvPicPr/>
              <p:nvPr/>
            </p:nvPicPr>
            <p:blipFill>
              <a:blip r:embed="rId6" cstate="print"/>
              <a:srcRect/>
              <a:stretch>
                <a:fillRect/>
              </a:stretch>
            </p:blipFill>
            <p:spPr bwMode="auto">
              <a:xfrm rot="5400000">
                <a:off x="1105354" y="2935206"/>
                <a:ext cx="1452076" cy="1269280"/>
              </a:xfrm>
              <a:prstGeom prst="rect">
                <a:avLst/>
              </a:prstGeom>
              <a:ln>
                <a:solidFill>
                  <a:srgbClr val="FFFF00"/>
                </a:solidFill>
              </a:ln>
              <a:effectLst>
                <a:outerShdw blurRad="190500" algn="tl" rotWithShape="0">
                  <a:srgbClr val="000000">
                    <a:alpha val="70000"/>
                  </a:srgbClr>
                </a:outerShdw>
              </a:effectLst>
            </p:spPr>
          </p:pic>
          <p:pic>
            <p:nvPicPr>
              <p:cNvPr id="23" name="Picture 23" descr="E:\DCIM\100CANON\IMG_1375.JPG"/>
              <p:cNvPicPr/>
              <p:nvPr/>
            </p:nvPicPr>
            <p:blipFill>
              <a:blip r:embed="rId7" cstate="print"/>
              <a:srcRect/>
              <a:stretch>
                <a:fillRect/>
              </a:stretch>
            </p:blipFill>
            <p:spPr bwMode="auto">
              <a:xfrm>
                <a:off x="2474667" y="4438722"/>
                <a:ext cx="1908666" cy="1141390"/>
              </a:xfrm>
              <a:prstGeom prst="rect">
                <a:avLst/>
              </a:prstGeom>
              <a:ln>
                <a:solidFill>
                  <a:srgbClr val="FFFF00"/>
                </a:solidFill>
              </a:ln>
              <a:effectLst>
                <a:outerShdw blurRad="190500" algn="tl" rotWithShape="0">
                  <a:srgbClr val="000000">
                    <a:alpha val="70000"/>
                  </a:srgbClr>
                </a:outerShdw>
              </a:effectLst>
            </p:spPr>
          </p:pic>
        </p:grpSp>
        <p:sp>
          <p:nvSpPr>
            <p:cNvPr id="9" name="شكل بيضاوي 8"/>
            <p:cNvSpPr/>
            <p:nvPr/>
          </p:nvSpPr>
          <p:spPr>
            <a:xfrm>
              <a:off x="6021288" y="174928"/>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10" name="مستطيل 9"/>
            <p:cNvSpPr/>
            <p:nvPr/>
          </p:nvSpPr>
          <p:spPr>
            <a:xfrm>
              <a:off x="5909583" y="107504"/>
              <a:ext cx="877163"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11</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pic>
        <p:nvPicPr>
          <p:cNvPr id="2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020" t="10012"/>
          <a:stretch/>
        </p:blipFill>
        <p:spPr bwMode="auto">
          <a:xfrm>
            <a:off x="2723447" y="2847627"/>
            <a:ext cx="1269280" cy="1452077"/>
          </a:xfrm>
          <a:prstGeom prst="rect">
            <a:avLst/>
          </a:prstGeom>
          <a:ln>
            <a:solidFill>
              <a:srgbClr val="FFFF00"/>
            </a:solid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28" name="Picture 13" descr="E:\100CANON\IMG_1960.JPG"/>
          <p:cNvPicPr/>
          <p:nvPr/>
        </p:nvPicPr>
        <p:blipFill>
          <a:blip r:embed="rId9" cstate="print"/>
          <a:srcRect/>
          <a:stretch>
            <a:fillRect/>
          </a:stretch>
        </p:blipFill>
        <p:spPr bwMode="auto">
          <a:xfrm>
            <a:off x="4219141" y="2859087"/>
            <a:ext cx="1268616" cy="1452077"/>
          </a:xfrm>
          <a:prstGeom prst="rect">
            <a:avLst/>
          </a:prstGeom>
          <a:ln>
            <a:solidFill>
              <a:srgbClr val="FFFF00"/>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696182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29</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348704" y="17120"/>
            <a:ext cx="6342163" cy="8339078"/>
            <a:chOff x="348704" y="17120"/>
            <a:chExt cx="6342163" cy="8339078"/>
          </a:xfrm>
        </p:grpSpPr>
        <p:grpSp>
          <p:nvGrpSpPr>
            <p:cNvPr id="8" name="مجموعة 7"/>
            <p:cNvGrpSpPr/>
            <p:nvPr/>
          </p:nvGrpSpPr>
          <p:grpSpPr>
            <a:xfrm>
              <a:off x="348704" y="17120"/>
              <a:ext cx="5797834" cy="8295767"/>
              <a:chOff x="348704" y="17120"/>
              <a:chExt cx="5797834" cy="8295767"/>
            </a:xfrm>
          </p:grpSpPr>
          <p:pic>
            <p:nvPicPr>
              <p:cNvPr id="24" name="Picture 2" descr="C:\Users\froty\Desktop\ملفات جديدة\صور\40111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26433">
                <a:off x="696674" y="1245007"/>
                <a:ext cx="5449864" cy="7006969"/>
              </a:xfrm>
              <a:prstGeom prst="rect">
                <a:avLst/>
              </a:prstGeom>
              <a:noFill/>
              <a:ln>
                <a:solidFill>
                  <a:schemeClr val="accent2">
                    <a:lumMod val="50000"/>
                  </a:schemeClr>
                </a:solidFill>
              </a:ln>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5" name="مستطيل 24"/>
              <p:cNvSpPr/>
              <p:nvPr/>
            </p:nvSpPr>
            <p:spPr>
              <a:xfrm>
                <a:off x="836712" y="1184095"/>
                <a:ext cx="5184576" cy="7128792"/>
              </a:xfrm>
              <a:prstGeom prst="rect">
                <a:avLst/>
              </a:prstGeom>
              <a:ln w="28575">
                <a:solidFill>
                  <a:schemeClr val="accent2">
                    <a:lumMod val="50000"/>
                  </a:schemeClr>
                </a:solidFill>
              </a:ln>
              <a:effectLst>
                <a:glow rad="1397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1" anchor="ctr"/>
              <a:lstStyle/>
              <a:p>
                <a:pPr algn="ctr"/>
                <a:endParaRPr lang="ar-KW" dirty="0"/>
              </a:p>
            </p:txBody>
          </p:sp>
          <p:grpSp>
            <p:nvGrpSpPr>
              <p:cNvPr id="26" name="مجموعة 25"/>
              <p:cNvGrpSpPr/>
              <p:nvPr/>
            </p:nvGrpSpPr>
            <p:grpSpPr>
              <a:xfrm>
                <a:off x="348704" y="17120"/>
                <a:ext cx="2504232" cy="2504232"/>
                <a:chOff x="9701720" y="4219984"/>
                <a:chExt cx="2504232" cy="2504232"/>
              </a:xfrm>
            </p:grpSpPr>
            <p:sp>
              <p:nvSpPr>
                <p:cNvPr id="27" name="شكل بيضاوي 26"/>
                <p:cNvSpPr/>
                <p:nvPr/>
              </p:nvSpPr>
              <p:spPr>
                <a:xfrm>
                  <a:off x="10053736" y="4572000"/>
                  <a:ext cx="1800200" cy="1800200"/>
                </a:xfrm>
                <a:prstGeom prst="ellipse">
                  <a:avLst/>
                </a:prstGeom>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pic>
              <p:nvPicPr>
                <p:cNvPr id="28" name="Picture 7" descr="C:\Users\froty\Desktop\ملفات جديدة\صور\images5T89GOXH.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01720" y="4219984"/>
                  <a:ext cx="2504232" cy="250423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 name="مربع نص 8"/>
            <p:cNvSpPr txBox="1"/>
            <p:nvPr/>
          </p:nvSpPr>
          <p:spPr>
            <a:xfrm>
              <a:off x="2500920" y="1403648"/>
              <a:ext cx="3520368" cy="1015663"/>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استعمالات الطوق:</a:t>
              </a:r>
              <a:endParaRPr lang="ar-SA" sz="1600" dirty="0">
                <a:solidFill>
                  <a:schemeClr val="accent4">
                    <a:lumMod val="50000"/>
                  </a:schemeClr>
                </a:solidFill>
                <a:ea typeface="Monotype Koufi" pitchFamily="2" charset="-78"/>
                <a:cs typeface="Monotype Koufi" pitchFamily="2" charset="-78"/>
              </a:endParaRPr>
            </a:p>
            <a:p>
              <a:endParaRPr lang="ar-SA" sz="1600" b="1" dirty="0">
                <a:solidFill>
                  <a:schemeClr val="accent4">
                    <a:lumMod val="50000"/>
                  </a:schemeClr>
                </a:solidFill>
                <a:latin typeface="Monotype Koufi" pitchFamily="2" charset="-78"/>
                <a:ea typeface="Monotype Koufi" pitchFamily="2" charset="-78"/>
                <a:cs typeface="Monotype Koufi" pitchFamily="2" charset="-78"/>
              </a:endParaRPr>
            </a:p>
            <a:p>
              <a:pPr algn="just"/>
              <a:r>
                <a:rPr lang="ar-SA" sz="1400" b="1" dirty="0"/>
                <a:t>هي استخدام الأطواق مختلفة الأحجام حول الرجل أو اليد أو الجذع بشكل دائري.</a:t>
              </a:r>
              <a:endParaRPr lang="en-US" sz="1400" dirty="0"/>
            </a:p>
          </p:txBody>
        </p:sp>
        <p:cxnSp>
          <p:nvCxnSpPr>
            <p:cNvPr id="10" name="رابط مستقيم 9"/>
            <p:cNvCxnSpPr/>
            <p:nvPr/>
          </p:nvCxnSpPr>
          <p:spPr>
            <a:xfrm flipH="1">
              <a:off x="4149080" y="1763688"/>
              <a:ext cx="1872208" cy="0"/>
            </a:xfrm>
            <a:prstGeom prst="line">
              <a:avLst/>
            </a:prstGeom>
            <a:ln>
              <a:solidFill>
                <a:srgbClr val="FF6699"/>
              </a:solidFill>
            </a:ln>
          </p:spPr>
          <p:style>
            <a:lnRef idx="3">
              <a:schemeClr val="accent2"/>
            </a:lnRef>
            <a:fillRef idx="0">
              <a:schemeClr val="accent2"/>
            </a:fillRef>
            <a:effectRef idx="2">
              <a:schemeClr val="accent2"/>
            </a:effectRef>
            <a:fontRef idx="minor">
              <a:schemeClr val="tx1"/>
            </a:fontRef>
          </p:style>
        </p:cxnSp>
        <p:grpSp>
          <p:nvGrpSpPr>
            <p:cNvPr id="11" name="مجموعة 10"/>
            <p:cNvGrpSpPr/>
            <p:nvPr/>
          </p:nvGrpSpPr>
          <p:grpSpPr>
            <a:xfrm>
              <a:off x="836712" y="5940152"/>
              <a:ext cx="5202585" cy="2416046"/>
              <a:chOff x="836712" y="5940152"/>
              <a:chExt cx="5202585" cy="2416046"/>
            </a:xfrm>
          </p:grpSpPr>
          <p:sp>
            <p:nvSpPr>
              <p:cNvPr id="20" name="مربع نص 19"/>
              <p:cNvSpPr txBox="1"/>
              <p:nvPr/>
            </p:nvSpPr>
            <p:spPr>
              <a:xfrm>
                <a:off x="3573016" y="5979934"/>
                <a:ext cx="2466281" cy="1384995"/>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التعليمي</a:t>
                </a:r>
                <a:r>
                  <a:rPr lang="en-US" sz="1400" b="1" dirty="0">
                    <a:solidFill>
                      <a:schemeClr val="accent2">
                        <a:lumMod val="50000"/>
                      </a:schemeClr>
                    </a:solidFill>
                    <a:latin typeface="Monotype Koufi" pitchFamily="2" charset="-78"/>
                    <a:ea typeface="Monotype Koufi" pitchFamily="2" charset="-78"/>
                    <a:cs typeface="Monotype Koufi" pitchFamily="2" charset="-78"/>
                  </a:rPr>
                  <a:t>  </a:t>
                </a:r>
                <a:endParaRPr lang="ar-KW" sz="1400" dirty="0">
                  <a:solidFill>
                    <a:schemeClr val="accent2">
                      <a:lumMod val="50000"/>
                    </a:schemeClr>
                  </a:solidFill>
                  <a:latin typeface="Monotype Koufi" pitchFamily="2" charset="-78"/>
                  <a:ea typeface="Monotype Koufi" pitchFamily="2" charset="-78"/>
                  <a:cs typeface="Monotype Koufi" pitchFamily="2" charset="-78"/>
                </a:endParaRPr>
              </a:p>
              <a:p>
                <a:pPr algn="justLow" rtl="0"/>
                <a:endParaRPr lang="ar-KW" sz="1100" b="1" dirty="0">
                  <a:solidFill>
                    <a:schemeClr val="accent6">
                      <a:lumMod val="50000"/>
                    </a:schemeClr>
                  </a:solidFill>
                </a:endParaRPr>
              </a:p>
              <a:p>
                <a:pPr algn="justLow" rtl="0"/>
                <a:endParaRPr lang="ar-KW" sz="1100" b="1" dirty="0"/>
              </a:p>
              <a:p>
                <a:pPr algn="justLow"/>
                <a:r>
                  <a:rPr lang="ar-KW" sz="1200" b="1" dirty="0">
                    <a:solidFill>
                      <a:srgbClr val="FF6699"/>
                    </a:solidFill>
                  </a:rPr>
                  <a:t>*</a:t>
                </a:r>
                <a:r>
                  <a:rPr lang="ar-KW" sz="1200" b="1" dirty="0"/>
                  <a:t> دوران الطوق حول اليد – الرجل –الجذع.</a:t>
                </a:r>
              </a:p>
              <a:p>
                <a:pPr algn="justLow"/>
                <a:r>
                  <a:rPr lang="ar-KW" sz="1200" b="1" dirty="0">
                    <a:solidFill>
                      <a:srgbClr val="FF6699"/>
                    </a:solidFill>
                  </a:rPr>
                  <a:t>*</a:t>
                </a:r>
                <a:r>
                  <a:rPr lang="ar-KW" sz="1200" b="1" dirty="0"/>
                  <a:t> تحريك الطوق باتجاهات مختلفة..</a:t>
                </a:r>
              </a:p>
              <a:p>
                <a:pPr algn="justLow"/>
                <a:r>
                  <a:rPr lang="ar-KW" sz="1200" b="1" dirty="0">
                    <a:solidFill>
                      <a:srgbClr val="FF3399"/>
                    </a:solidFill>
                  </a:rPr>
                  <a:t>*</a:t>
                </a:r>
                <a:r>
                  <a:rPr lang="ar-KW" sz="1200" b="1" dirty="0"/>
                  <a:t>حمل الطوق و استخدامه والمشي بين الأقماع أو الحبال .</a:t>
                </a:r>
              </a:p>
            </p:txBody>
          </p:sp>
          <p:cxnSp>
            <p:nvCxnSpPr>
              <p:cNvPr id="21" name="رابط مستقيم 20"/>
              <p:cNvCxnSpPr/>
              <p:nvPr/>
            </p:nvCxnSpPr>
            <p:spPr>
              <a:xfrm flipH="1">
                <a:off x="3999063" y="6271617"/>
                <a:ext cx="1662185" cy="0"/>
              </a:xfrm>
              <a:prstGeom prst="line">
                <a:avLst/>
              </a:prstGeom>
              <a:ln>
                <a:solidFill>
                  <a:srgbClr val="FF6699"/>
                </a:solidFill>
              </a:ln>
            </p:spPr>
            <p:style>
              <a:lnRef idx="3">
                <a:schemeClr val="accent2"/>
              </a:lnRef>
              <a:fillRef idx="0">
                <a:schemeClr val="accent2"/>
              </a:fillRef>
              <a:effectRef idx="2">
                <a:schemeClr val="accent2"/>
              </a:effectRef>
              <a:fontRef idx="minor">
                <a:schemeClr val="tx1"/>
              </a:fontRef>
            </p:style>
          </p:cxnSp>
          <p:sp>
            <p:nvSpPr>
              <p:cNvPr id="22" name="مربع نص 21"/>
              <p:cNvSpPr txBox="1"/>
              <p:nvPr/>
            </p:nvSpPr>
            <p:spPr>
              <a:xfrm>
                <a:off x="836712" y="5940152"/>
                <a:ext cx="2675224" cy="2416046"/>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التطبيقي</a:t>
                </a:r>
                <a:endParaRPr lang="ar-KW" sz="200" b="1" dirty="0">
                  <a:solidFill>
                    <a:schemeClr val="accent2">
                      <a:lumMod val="50000"/>
                    </a:schemeClr>
                  </a:solidFill>
                </a:endParaRPr>
              </a:p>
              <a:p>
                <a:pPr rtl="0"/>
                <a:endParaRPr lang="ar-KW" sz="900" b="1" dirty="0"/>
              </a:p>
              <a:p>
                <a:r>
                  <a:rPr lang="ar-KW" sz="1200" b="1" dirty="0">
                    <a:solidFill>
                      <a:schemeClr val="accent2">
                        <a:lumMod val="50000"/>
                      </a:schemeClr>
                    </a:solidFill>
                    <a:latin typeface="Monotype Koufi" pitchFamily="2" charset="-78"/>
                    <a:ea typeface="Monotype Koufi" pitchFamily="2" charset="-78"/>
                    <a:cs typeface="Monotype Koufi" pitchFamily="2" charset="-78"/>
                  </a:rPr>
                  <a:t>*</a:t>
                </a:r>
                <a:r>
                  <a:rPr lang="ar-KW" sz="1200" b="1" dirty="0">
                    <a:solidFill>
                      <a:schemeClr val="accent4">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يحرك الطوق الصغير باليد باتجاهات مختلفة ثم المشي بين الأقماع.</a:t>
                </a:r>
              </a:p>
              <a:p>
                <a:r>
                  <a:rPr lang="ar-KW" sz="1200" b="1" dirty="0">
                    <a:solidFill>
                      <a:schemeClr val="accent2">
                        <a:lumMod val="50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r>
                  <a:rPr lang="ar-KW" sz="1100" b="1" dirty="0"/>
                  <a:t>أن يدور الطوق حول الجذع ثم يمشي على المقعد السويدي.</a:t>
                </a:r>
                <a:endParaRPr lang="ar-SA" sz="200" b="1" dirty="0"/>
              </a:p>
              <a:p>
                <a:r>
                  <a:rPr lang="ar-SA" sz="1200" b="1" dirty="0">
                    <a:solidFill>
                      <a:schemeClr val="accent2">
                        <a:lumMod val="50000"/>
                      </a:schemeClr>
                    </a:solidFill>
                    <a:latin typeface="Monotype Koufi" pitchFamily="2" charset="-78"/>
                    <a:ea typeface="Monotype Koufi" pitchFamily="2" charset="-78"/>
                    <a:cs typeface="Monotype Koufi" pitchFamily="2" charset="-78"/>
                  </a:rPr>
                  <a:t>*</a:t>
                </a:r>
                <a:r>
                  <a:rPr lang="ar-KW" sz="1200" b="1" dirty="0">
                    <a:solidFill>
                      <a:schemeClr val="accent2">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ar-KW" sz="1100" b="1" dirty="0"/>
                  <a:t>أن يحرك الطوق بالرجل حركة دائرية وهو على </a:t>
                </a:r>
                <a:r>
                  <a:rPr lang="en-US" sz="1100" b="1" dirty="0"/>
                  <a:t>.</a:t>
                </a:r>
                <a:r>
                  <a:rPr lang="ar-KW" sz="1100" b="1" dirty="0"/>
                  <a:t>المرتبة(صندوق الحركة الشامل)</a:t>
                </a:r>
              </a:p>
              <a:p>
                <a:pPr rtl="0"/>
                <a:r>
                  <a:rPr lang="ar-KW" sz="1400" b="1" dirty="0">
                    <a:solidFill>
                      <a:schemeClr val="accent2">
                        <a:lumMod val="50000"/>
                      </a:schemeClr>
                    </a:solidFill>
                    <a:latin typeface="Monotype Koufi" pitchFamily="2" charset="-78"/>
                    <a:ea typeface="Monotype Koufi" pitchFamily="2" charset="-78"/>
                  </a:rPr>
                  <a:t>*</a:t>
                </a:r>
                <a:r>
                  <a:rPr lang="ar-KW" sz="1400" dirty="0">
                    <a:solidFill>
                      <a:schemeClr val="accent6">
                        <a:lumMod val="75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p>
              <a:p>
                <a:pPr rtl="0"/>
                <a:r>
                  <a:rPr lang="ar-KW" sz="700" b="1" dirty="0"/>
                  <a:t>  </a:t>
                </a:r>
                <a:r>
                  <a:rPr lang="ar-KW" sz="1200" b="1" dirty="0"/>
                  <a:t>لعب حر  </a:t>
                </a:r>
                <a:endParaRPr lang="en-US" sz="2800" dirty="0"/>
              </a:p>
            </p:txBody>
          </p:sp>
          <p:cxnSp>
            <p:nvCxnSpPr>
              <p:cNvPr id="23" name="رابط مستقيم 22"/>
              <p:cNvCxnSpPr/>
              <p:nvPr/>
            </p:nvCxnSpPr>
            <p:spPr>
              <a:xfrm flipH="1">
                <a:off x="1310228" y="6267966"/>
                <a:ext cx="1728192" cy="0"/>
              </a:xfrm>
              <a:prstGeom prst="line">
                <a:avLst/>
              </a:prstGeom>
              <a:ln>
                <a:solidFill>
                  <a:srgbClr val="FF6699"/>
                </a:solidFill>
              </a:ln>
            </p:spPr>
            <p:style>
              <a:lnRef idx="3">
                <a:schemeClr val="accent2"/>
              </a:lnRef>
              <a:fillRef idx="0">
                <a:schemeClr val="accent2"/>
              </a:fillRef>
              <a:effectRef idx="2">
                <a:schemeClr val="accent2"/>
              </a:effectRef>
              <a:fontRef idx="minor">
                <a:schemeClr val="tx1"/>
              </a:fontRef>
            </p:style>
          </p:cxnSp>
        </p:grpSp>
        <p:sp>
          <p:nvSpPr>
            <p:cNvPr id="12" name="مستطيل 11"/>
            <p:cNvSpPr/>
            <p:nvPr/>
          </p:nvSpPr>
          <p:spPr>
            <a:xfrm>
              <a:off x="980728" y="2699792"/>
              <a:ext cx="4680520" cy="3058016"/>
            </a:xfrm>
            <a:prstGeom prst="rect">
              <a:avLst/>
            </a:prstGeom>
            <a:solidFill>
              <a:srgbClr val="FF6699"/>
            </a:solidFill>
            <a:effectLst>
              <a:glow rad="101600">
                <a:schemeClr val="accent2">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1" anchor="ctr"/>
            <a:lstStyle/>
            <a:p>
              <a:pPr algn="ctr"/>
              <a:endParaRPr lang="ar-KW" dirty="0"/>
            </a:p>
          </p:txBody>
        </p:sp>
        <p:sp>
          <p:nvSpPr>
            <p:cNvPr id="13" name="مستطيل 12"/>
            <p:cNvSpPr/>
            <p:nvPr/>
          </p:nvSpPr>
          <p:spPr>
            <a:xfrm>
              <a:off x="1044735" y="2771800"/>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grpSp>
          <p:nvGrpSpPr>
            <p:cNvPr id="14" name="مجموعة 13"/>
            <p:cNvGrpSpPr/>
            <p:nvPr/>
          </p:nvGrpSpPr>
          <p:grpSpPr>
            <a:xfrm>
              <a:off x="5929119" y="174928"/>
              <a:ext cx="761748" cy="712470"/>
              <a:chOff x="5929119" y="174928"/>
              <a:chExt cx="761748" cy="712470"/>
            </a:xfrm>
          </p:grpSpPr>
          <p:sp>
            <p:nvSpPr>
              <p:cNvPr id="18" name="شكل بيضاوي 17"/>
              <p:cNvSpPr/>
              <p:nvPr/>
            </p:nvSpPr>
            <p:spPr>
              <a:xfrm>
                <a:off x="6021288" y="174928"/>
                <a:ext cx="653754" cy="676267"/>
              </a:xfrm>
              <a:prstGeom prst="ellipse">
                <a:avLst/>
              </a:prstGeom>
              <a:ln/>
              <a:effectLst>
                <a:glow rad="635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dirty="0"/>
              </a:p>
            </p:txBody>
          </p:sp>
          <p:sp>
            <p:nvSpPr>
              <p:cNvPr id="19" name="مستطيل 18"/>
              <p:cNvSpPr/>
              <p:nvPr/>
            </p:nvSpPr>
            <p:spPr>
              <a:xfrm>
                <a:off x="5929119" y="179512"/>
                <a:ext cx="76174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40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12</a:t>
                </a:r>
                <a:endParaRPr lang="ar-SA" sz="40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grpSp>
          <p:nvGrpSpPr>
            <p:cNvPr id="15" name="مجموعة 14"/>
            <p:cNvGrpSpPr/>
            <p:nvPr/>
          </p:nvGrpSpPr>
          <p:grpSpPr>
            <a:xfrm>
              <a:off x="836712" y="5868144"/>
              <a:ext cx="5184576" cy="2431626"/>
              <a:chOff x="836712" y="5868144"/>
              <a:chExt cx="5184576" cy="2431626"/>
            </a:xfrm>
          </p:grpSpPr>
          <p:cxnSp>
            <p:nvCxnSpPr>
              <p:cNvPr id="16" name="رابط مستقيم 15"/>
              <p:cNvCxnSpPr/>
              <p:nvPr/>
            </p:nvCxnSpPr>
            <p:spPr>
              <a:xfrm flipH="1">
                <a:off x="836712" y="5868144"/>
                <a:ext cx="5184576" cy="0"/>
              </a:xfrm>
              <a:prstGeom prst="line">
                <a:avLst/>
              </a:prstGeom>
              <a:ln>
                <a:solidFill>
                  <a:srgbClr val="FF6699"/>
                </a:solidFill>
              </a:ln>
            </p:spPr>
            <p:style>
              <a:lnRef idx="3">
                <a:schemeClr val="accent2"/>
              </a:lnRef>
              <a:fillRef idx="0">
                <a:schemeClr val="accent2"/>
              </a:fillRef>
              <a:effectRef idx="2">
                <a:schemeClr val="accent2"/>
              </a:effectRef>
              <a:fontRef idx="minor">
                <a:schemeClr val="tx1"/>
              </a:fontRef>
            </p:style>
          </p:cxnSp>
          <p:cxnSp>
            <p:nvCxnSpPr>
              <p:cNvPr id="17" name="رابط مستقيم 16"/>
              <p:cNvCxnSpPr/>
              <p:nvPr/>
            </p:nvCxnSpPr>
            <p:spPr>
              <a:xfrm flipH="1">
                <a:off x="3501009" y="5868144"/>
                <a:ext cx="10928" cy="2431626"/>
              </a:xfrm>
              <a:prstGeom prst="line">
                <a:avLst/>
              </a:prstGeom>
              <a:ln>
                <a:solidFill>
                  <a:srgbClr val="FF6699"/>
                </a:solidFill>
              </a:ln>
            </p:spPr>
            <p:style>
              <a:lnRef idx="3">
                <a:schemeClr val="accent2"/>
              </a:lnRef>
              <a:fillRef idx="0">
                <a:schemeClr val="accent2"/>
              </a:fillRef>
              <a:effectRef idx="2">
                <a:schemeClr val="accent2"/>
              </a:effectRef>
              <a:fontRef idx="minor">
                <a:schemeClr val="tx1"/>
              </a:fontRef>
            </p:style>
          </p:cxnSp>
        </p:grpSp>
      </p:grpSp>
      <p:pic>
        <p:nvPicPr>
          <p:cNvPr id="29" name="Picture 26" descr="E:\DCIM\100CANON\IMG_1756.JPG"/>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Lst>
          </a:blip>
          <a:srcRect/>
          <a:stretch>
            <a:fillRect/>
          </a:stretch>
        </p:blipFill>
        <p:spPr bwMode="auto">
          <a:xfrm>
            <a:off x="2462451" y="4438722"/>
            <a:ext cx="1920882" cy="1141390"/>
          </a:xfrm>
          <a:prstGeom prst="rect">
            <a:avLst/>
          </a:prstGeom>
          <a:ln>
            <a:solidFill>
              <a:srgbClr val="FF3399"/>
            </a:solidFill>
          </a:ln>
          <a:effectLst>
            <a:outerShdw blurRad="190500" algn="tl" rotWithShape="0">
              <a:srgbClr val="000000">
                <a:alpha val="70000"/>
              </a:srgbClr>
            </a:outerShdw>
          </a:effectLst>
        </p:spPr>
      </p:pic>
      <p:pic>
        <p:nvPicPr>
          <p:cNvPr id="30" name="Picture 46" descr="C:\Users\hp\AppData\Local\Microsoft\Windows\Temporary Internet Files\Content.Word\IMG_6267.jpg"/>
          <p:cNvPicPr/>
          <p:nvPr/>
        </p:nvPicPr>
        <p:blipFill>
          <a:blip r:embed="rId7" cstate="print"/>
          <a:srcRect/>
          <a:stretch>
            <a:fillRect/>
          </a:stretch>
        </p:blipFill>
        <p:spPr bwMode="auto">
          <a:xfrm rot="5400000">
            <a:off x="1094978" y="2954311"/>
            <a:ext cx="1458627" cy="1255078"/>
          </a:xfrm>
          <a:prstGeom prst="rect">
            <a:avLst/>
          </a:prstGeom>
          <a:ln>
            <a:solidFill>
              <a:srgbClr val="FF3399"/>
            </a:solidFill>
          </a:ln>
          <a:effectLst>
            <a:outerShdw blurRad="190500" algn="tl" rotWithShape="0">
              <a:srgbClr val="000000">
                <a:alpha val="70000"/>
              </a:srgbClr>
            </a:outerShdw>
          </a:effectLst>
        </p:spPr>
      </p:pic>
      <p:pic>
        <p:nvPicPr>
          <p:cNvPr id="31" name="Picture 21" descr="E:\DCIM\100CANON\IMG_2038.JPG"/>
          <p:cNvPicPr/>
          <p:nvPr/>
        </p:nvPicPr>
        <p:blipFill>
          <a:blip r:embed="rId8" cstate="print"/>
          <a:srcRect/>
          <a:stretch>
            <a:fillRect/>
          </a:stretch>
        </p:blipFill>
        <p:spPr bwMode="auto">
          <a:xfrm rot="5400000">
            <a:off x="2591674" y="2954313"/>
            <a:ext cx="1458626" cy="1255077"/>
          </a:xfrm>
          <a:prstGeom prst="rect">
            <a:avLst/>
          </a:prstGeom>
          <a:ln>
            <a:solidFill>
              <a:srgbClr val="FF3399"/>
            </a:solidFill>
          </a:ln>
          <a:effectLst>
            <a:outerShdw blurRad="190500" algn="tl" rotWithShape="0">
              <a:srgbClr val="000000">
                <a:alpha val="70000"/>
              </a:srgbClr>
            </a:outerShdw>
          </a:effectLst>
        </p:spPr>
      </p:pic>
      <p:pic>
        <p:nvPicPr>
          <p:cNvPr id="32" name="Picture 23" descr="E:\DCIM\100CANON\IMG_2040.JPG"/>
          <p:cNvPicPr/>
          <p:nvPr/>
        </p:nvPicPr>
        <p:blipFill>
          <a:blip r:embed="rId9" cstate="print"/>
          <a:srcRect/>
          <a:stretch>
            <a:fillRect/>
          </a:stretch>
        </p:blipFill>
        <p:spPr bwMode="auto">
          <a:xfrm rot="5400000">
            <a:off x="4115737" y="2952680"/>
            <a:ext cx="1461885" cy="1255077"/>
          </a:xfrm>
          <a:prstGeom prst="rect">
            <a:avLst/>
          </a:prstGeom>
          <a:ln>
            <a:solidFill>
              <a:srgbClr val="FF3399"/>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696182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مستطيل 119"/>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3</a:t>
            </a:r>
            <a:endParaRPr lang="en-US" sz="1000" b="1" dirty="0">
              <a:ln w="11430"/>
              <a:effectLst>
                <a:outerShdw blurRad="50800" dist="39000" dir="5460000" algn="tl">
                  <a:srgbClr val="000000">
                    <a:alpha val="38000"/>
                  </a:srgbClr>
                </a:outerShdw>
              </a:effectLst>
              <a:latin typeface="Times New Roman"/>
              <a:ea typeface="Times New Roman"/>
            </a:endParaRPr>
          </a:p>
        </p:txBody>
      </p:sp>
      <p:pic>
        <p:nvPicPr>
          <p:cNvPr id="2"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042115"/>
            <a:ext cx="6855363" cy="3994381"/>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مجموعة 54"/>
          <p:cNvGrpSpPr/>
          <p:nvPr/>
        </p:nvGrpSpPr>
        <p:grpSpPr>
          <a:xfrm>
            <a:off x="2348880" y="467544"/>
            <a:ext cx="2520280" cy="504056"/>
            <a:chOff x="2348880" y="251520"/>
            <a:chExt cx="2520280" cy="504056"/>
          </a:xfrm>
        </p:grpSpPr>
        <p:sp>
          <p:nvSpPr>
            <p:cNvPr id="61" name="مستطيل 60"/>
            <p:cNvSpPr/>
            <p:nvPr/>
          </p:nvSpPr>
          <p:spPr>
            <a:xfrm>
              <a:off x="2348880" y="251520"/>
              <a:ext cx="2520280" cy="504056"/>
            </a:xfrm>
            <a:prstGeom prst="rect">
              <a:avLst/>
            </a:prstGeom>
            <a:solidFill>
              <a:srgbClr val="FFFF99"/>
            </a:solidFill>
            <a:ln>
              <a:solidFill>
                <a:srgbClr val="FFC000"/>
              </a:solidFill>
            </a:ln>
            <a:effectLst>
              <a:glow rad="101600">
                <a:srgbClr val="FFC000">
                  <a:alpha val="40000"/>
                </a:srgb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1" anchor="ctr"/>
            <a:lstStyle/>
            <a:p>
              <a:pPr algn="ctr"/>
              <a:endParaRPr lang="ar-KW" dirty="0"/>
            </a:p>
          </p:txBody>
        </p:sp>
        <p:sp>
          <p:nvSpPr>
            <p:cNvPr id="60" name="مستطيل 59"/>
            <p:cNvSpPr/>
            <p:nvPr/>
          </p:nvSpPr>
          <p:spPr>
            <a:xfrm>
              <a:off x="2348880" y="251520"/>
              <a:ext cx="2520280" cy="500675"/>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400" b="1" kern="1200"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Monotype Koufi"/>
                  <a:ea typeface="Monotype Koufi"/>
                  <a:cs typeface="Monotype Koufi"/>
                </a:rPr>
                <a:t>الـفـهـرس</a:t>
              </a:r>
              <a:endParaRPr lang="en-US" sz="105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Times New Roman"/>
                <a:ea typeface="Times New Roman"/>
              </a:endParaRPr>
            </a:p>
          </p:txBody>
        </p:sp>
      </p:grpSp>
      <p:grpSp>
        <p:nvGrpSpPr>
          <p:cNvPr id="54" name="مجموعة 53"/>
          <p:cNvGrpSpPr/>
          <p:nvPr/>
        </p:nvGrpSpPr>
        <p:grpSpPr>
          <a:xfrm>
            <a:off x="416787" y="1161144"/>
            <a:ext cx="6022875" cy="6357313"/>
            <a:chOff x="399976" y="1161144"/>
            <a:chExt cx="6076111" cy="6865555"/>
          </a:xfrm>
        </p:grpSpPr>
        <p:grpSp>
          <p:nvGrpSpPr>
            <p:cNvPr id="53" name="مجموعة 52"/>
            <p:cNvGrpSpPr/>
            <p:nvPr/>
          </p:nvGrpSpPr>
          <p:grpSpPr>
            <a:xfrm>
              <a:off x="399976" y="1161144"/>
              <a:ext cx="6076111" cy="6865555"/>
              <a:chOff x="399976" y="1161144"/>
              <a:chExt cx="6076111" cy="6865555"/>
            </a:xfrm>
          </p:grpSpPr>
          <p:grpSp>
            <p:nvGrpSpPr>
              <p:cNvPr id="52" name="مجموعة 51"/>
              <p:cNvGrpSpPr/>
              <p:nvPr/>
            </p:nvGrpSpPr>
            <p:grpSpPr>
              <a:xfrm>
                <a:off x="399976" y="1161144"/>
                <a:ext cx="6076111" cy="6865555"/>
                <a:chOff x="304943" y="1009668"/>
                <a:chExt cx="6238887" cy="7532793"/>
              </a:xfrm>
            </p:grpSpPr>
            <p:grpSp>
              <p:nvGrpSpPr>
                <p:cNvPr id="118" name="مجموعة 117"/>
                <p:cNvGrpSpPr/>
                <p:nvPr/>
              </p:nvGrpSpPr>
              <p:grpSpPr>
                <a:xfrm>
                  <a:off x="304943" y="1009668"/>
                  <a:ext cx="6228037" cy="7532793"/>
                  <a:chOff x="304943" y="1115616"/>
                  <a:chExt cx="6228037" cy="7532793"/>
                </a:xfrm>
              </p:grpSpPr>
              <p:grpSp>
                <p:nvGrpSpPr>
                  <p:cNvPr id="31" name="مجموعة 30"/>
                  <p:cNvGrpSpPr/>
                  <p:nvPr/>
                </p:nvGrpSpPr>
                <p:grpSpPr>
                  <a:xfrm>
                    <a:off x="304943" y="1235290"/>
                    <a:ext cx="6228037" cy="7413119"/>
                    <a:chOff x="304943" y="912133"/>
                    <a:chExt cx="6228037" cy="8114808"/>
                  </a:xfrm>
                </p:grpSpPr>
                <p:grpSp>
                  <p:nvGrpSpPr>
                    <p:cNvPr id="26" name="مجموعة 25"/>
                    <p:cNvGrpSpPr/>
                    <p:nvPr/>
                  </p:nvGrpSpPr>
                  <p:grpSpPr>
                    <a:xfrm>
                      <a:off x="332656" y="912133"/>
                      <a:ext cx="6195325" cy="8103839"/>
                      <a:chOff x="332656" y="912133"/>
                      <a:chExt cx="6195325" cy="8103839"/>
                    </a:xfrm>
                  </p:grpSpPr>
                  <p:grpSp>
                    <p:nvGrpSpPr>
                      <p:cNvPr id="24" name="مجموعة 23"/>
                      <p:cNvGrpSpPr/>
                      <p:nvPr/>
                    </p:nvGrpSpPr>
                    <p:grpSpPr>
                      <a:xfrm>
                        <a:off x="332656" y="912133"/>
                        <a:ext cx="6195325" cy="8103839"/>
                        <a:chOff x="332656" y="552093"/>
                        <a:chExt cx="6195325" cy="8103839"/>
                      </a:xfrm>
                    </p:grpSpPr>
                    <p:sp>
                      <p:nvSpPr>
                        <p:cNvPr id="3" name="مستطيل 2"/>
                        <p:cNvSpPr/>
                        <p:nvPr/>
                      </p:nvSpPr>
                      <p:spPr>
                        <a:xfrm>
                          <a:off x="332656" y="552093"/>
                          <a:ext cx="6192689" cy="8103839"/>
                        </a:xfrm>
                        <a:prstGeom prst="rect">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dirty="0"/>
                        </a:p>
                      </p:txBody>
                    </p:sp>
                    <p:cxnSp>
                      <p:nvCxnSpPr>
                        <p:cNvPr id="5" name="رابط مستقيم 4"/>
                        <p:cNvCxnSpPr/>
                        <p:nvPr/>
                      </p:nvCxnSpPr>
                      <p:spPr>
                        <a:xfrm flipH="1">
                          <a:off x="332656" y="97160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6" name="رابط مستقيم 5"/>
                        <p:cNvCxnSpPr/>
                        <p:nvPr/>
                      </p:nvCxnSpPr>
                      <p:spPr>
                        <a:xfrm flipH="1">
                          <a:off x="332656" y="133164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7" name="رابط مستقيم 6"/>
                        <p:cNvCxnSpPr/>
                        <p:nvPr/>
                      </p:nvCxnSpPr>
                      <p:spPr>
                        <a:xfrm flipH="1">
                          <a:off x="332656" y="169168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8" name="رابط مستقيم 7"/>
                        <p:cNvCxnSpPr/>
                        <p:nvPr/>
                      </p:nvCxnSpPr>
                      <p:spPr>
                        <a:xfrm flipH="1">
                          <a:off x="335293" y="205172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9" name="رابط مستقيم 8"/>
                        <p:cNvCxnSpPr/>
                        <p:nvPr/>
                      </p:nvCxnSpPr>
                      <p:spPr>
                        <a:xfrm flipH="1">
                          <a:off x="335293" y="241176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رابط مستقيم 9"/>
                        <p:cNvCxnSpPr/>
                        <p:nvPr/>
                      </p:nvCxnSpPr>
                      <p:spPr>
                        <a:xfrm flipH="1">
                          <a:off x="335293" y="277180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1" name="رابط مستقيم 10"/>
                        <p:cNvCxnSpPr/>
                        <p:nvPr/>
                      </p:nvCxnSpPr>
                      <p:spPr>
                        <a:xfrm flipH="1">
                          <a:off x="332656" y="313184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رابط مستقيم 11"/>
                        <p:cNvCxnSpPr/>
                        <p:nvPr/>
                      </p:nvCxnSpPr>
                      <p:spPr>
                        <a:xfrm flipH="1">
                          <a:off x="332656" y="349188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3" name="رابط مستقيم 12"/>
                        <p:cNvCxnSpPr/>
                        <p:nvPr/>
                      </p:nvCxnSpPr>
                      <p:spPr>
                        <a:xfrm flipH="1">
                          <a:off x="332656" y="385192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4" name="رابط مستقيم 13"/>
                        <p:cNvCxnSpPr/>
                        <p:nvPr/>
                      </p:nvCxnSpPr>
                      <p:spPr>
                        <a:xfrm flipH="1">
                          <a:off x="335293" y="421196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5" name="رابط مستقيم 14"/>
                        <p:cNvCxnSpPr/>
                        <p:nvPr/>
                      </p:nvCxnSpPr>
                      <p:spPr>
                        <a:xfrm flipH="1">
                          <a:off x="332656" y="4570445"/>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رابط مستقيم 15"/>
                        <p:cNvCxnSpPr/>
                        <p:nvPr/>
                      </p:nvCxnSpPr>
                      <p:spPr>
                        <a:xfrm flipH="1">
                          <a:off x="335293" y="493204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7" name="رابط مستقيم 16"/>
                        <p:cNvCxnSpPr/>
                        <p:nvPr/>
                      </p:nvCxnSpPr>
                      <p:spPr>
                        <a:xfrm flipH="1">
                          <a:off x="332656" y="529208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8" name="رابط مستقيم 17"/>
                        <p:cNvCxnSpPr/>
                        <p:nvPr/>
                      </p:nvCxnSpPr>
                      <p:spPr>
                        <a:xfrm flipH="1">
                          <a:off x="332656" y="565212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9" name="رابط مستقيم 18"/>
                        <p:cNvCxnSpPr/>
                        <p:nvPr/>
                      </p:nvCxnSpPr>
                      <p:spPr>
                        <a:xfrm flipH="1">
                          <a:off x="332656" y="601216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20" name="رابط مستقيم 19"/>
                        <p:cNvCxnSpPr/>
                        <p:nvPr/>
                      </p:nvCxnSpPr>
                      <p:spPr>
                        <a:xfrm flipH="1">
                          <a:off x="332656" y="637220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21" name="رابط مستقيم 20"/>
                        <p:cNvCxnSpPr/>
                        <p:nvPr/>
                      </p:nvCxnSpPr>
                      <p:spPr>
                        <a:xfrm flipH="1">
                          <a:off x="335293" y="673224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23" name="رابط مستقيم 22"/>
                        <p:cNvCxnSpPr/>
                        <p:nvPr/>
                      </p:nvCxnSpPr>
                      <p:spPr>
                        <a:xfrm flipH="1">
                          <a:off x="5794414" y="971600"/>
                          <a:ext cx="27384" cy="7684332"/>
                        </a:xfrm>
                        <a:prstGeom prst="line">
                          <a:avLst/>
                        </a:prstGeom>
                      </p:spPr>
                      <p:style>
                        <a:lnRef idx="2">
                          <a:schemeClr val="accent3"/>
                        </a:lnRef>
                        <a:fillRef idx="0">
                          <a:schemeClr val="accent3"/>
                        </a:fillRef>
                        <a:effectRef idx="1">
                          <a:schemeClr val="accent3"/>
                        </a:effectRef>
                        <a:fontRef idx="minor">
                          <a:schemeClr val="tx1"/>
                        </a:fontRef>
                      </p:style>
                    </p:cxnSp>
                    <p:cxnSp>
                      <p:nvCxnSpPr>
                        <p:cNvPr id="51" name="رابط مستقيم 50"/>
                        <p:cNvCxnSpPr/>
                        <p:nvPr/>
                      </p:nvCxnSpPr>
                      <p:spPr>
                        <a:xfrm flipH="1">
                          <a:off x="332656" y="709228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25" name="رابط مستقيم 24"/>
                        <p:cNvCxnSpPr/>
                        <p:nvPr/>
                      </p:nvCxnSpPr>
                      <p:spPr>
                        <a:xfrm>
                          <a:off x="1327122" y="1006939"/>
                          <a:ext cx="0" cy="7648993"/>
                        </a:xfrm>
                        <a:prstGeom prst="line">
                          <a:avLst/>
                        </a:prstGeom>
                      </p:spPr>
                      <p:style>
                        <a:lnRef idx="2">
                          <a:schemeClr val="accent3"/>
                        </a:lnRef>
                        <a:fillRef idx="0">
                          <a:schemeClr val="accent3"/>
                        </a:fillRef>
                        <a:effectRef idx="1">
                          <a:schemeClr val="accent3"/>
                        </a:effectRef>
                        <a:fontRef idx="minor">
                          <a:schemeClr val="tx1"/>
                        </a:fontRef>
                      </p:style>
                    </p:cxnSp>
                  </p:grpSp>
                  <p:sp>
                    <p:nvSpPr>
                      <p:cNvPr id="65" name="مستطيل 64"/>
                      <p:cNvSpPr/>
                      <p:nvPr/>
                    </p:nvSpPr>
                    <p:spPr>
                      <a:xfrm>
                        <a:off x="1346956" y="2418995"/>
                        <a:ext cx="4470220" cy="34142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400" kern="1200" dirty="0">
                            <a:ln w="11430">
                              <a:noFill/>
                            </a:ln>
                            <a:solidFill>
                              <a:sysClr val="windowText" lastClr="000000"/>
                            </a:solidFill>
                            <a:latin typeface="Monotype Koufi"/>
                            <a:ea typeface="Monotype Koufi"/>
                            <a:cs typeface="Monotype Koufi"/>
                          </a:rPr>
                          <a:t>رأي ذوي الاختصاص</a:t>
                        </a:r>
                        <a:endParaRPr lang="en-US" sz="1400" dirty="0">
                          <a:ln w="11430">
                            <a:noFill/>
                          </a:ln>
                          <a:solidFill>
                            <a:sysClr val="windowText" lastClr="000000"/>
                          </a:solidFill>
                          <a:latin typeface="Times New Roman"/>
                          <a:ea typeface="Times New Roman"/>
                        </a:endParaRPr>
                      </a:p>
                    </p:txBody>
                  </p:sp>
                  <p:sp>
                    <p:nvSpPr>
                      <p:cNvPr id="66" name="مستطيل 65"/>
                      <p:cNvSpPr/>
                      <p:nvPr/>
                    </p:nvSpPr>
                    <p:spPr>
                      <a:xfrm>
                        <a:off x="1556792" y="2070341"/>
                        <a:ext cx="4248472" cy="34142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endParaRPr lang="en-US" sz="1000" b="1" dirty="0">
                          <a:ln w="11430"/>
                          <a:solidFill>
                            <a:sysClr val="windowText" lastClr="000000"/>
                          </a:solidFill>
                          <a:effectLst>
                            <a:outerShdw blurRad="50800" dist="39000" dir="5460000" algn="tl">
                              <a:srgbClr val="000000">
                                <a:alpha val="38000"/>
                              </a:srgbClr>
                            </a:outerShdw>
                          </a:effectLst>
                          <a:latin typeface="Times New Roman"/>
                          <a:ea typeface="Times New Roman"/>
                        </a:endParaRPr>
                      </a:p>
                    </p:txBody>
                  </p:sp>
                  <p:sp>
                    <p:nvSpPr>
                      <p:cNvPr id="67" name="مستطيل 66"/>
                      <p:cNvSpPr/>
                      <p:nvPr/>
                    </p:nvSpPr>
                    <p:spPr>
                      <a:xfrm>
                        <a:off x="1310782" y="2779034"/>
                        <a:ext cx="4536504" cy="360041"/>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100" dirty="0">
                            <a:ln w="11430"/>
                            <a:solidFill>
                              <a:sysClr val="windowText" lastClr="000000"/>
                            </a:solidFill>
                            <a:latin typeface="Monotype Koufi"/>
                            <a:ea typeface="Monotype Koufi"/>
                            <a:cs typeface="Monotype Koufi"/>
                          </a:rPr>
                          <a:t>الهدف الشامل للتربية في رياض الأطفال- الأهداف العامة لرياض الأطفال</a:t>
                        </a:r>
                        <a:endParaRPr lang="en-US" sz="1100" dirty="0">
                          <a:ln w="11430"/>
                          <a:solidFill>
                            <a:sysClr val="windowText" lastClr="000000"/>
                          </a:solidFill>
                          <a:latin typeface="Times New Roman"/>
                          <a:ea typeface="Times New Roman"/>
                        </a:endParaRPr>
                      </a:p>
                    </p:txBody>
                  </p:sp>
                  <p:sp>
                    <p:nvSpPr>
                      <p:cNvPr id="68" name="مستطيل 67"/>
                      <p:cNvSpPr/>
                      <p:nvPr/>
                    </p:nvSpPr>
                    <p:spPr>
                      <a:xfrm>
                        <a:off x="1340768" y="3136913"/>
                        <a:ext cx="4464496" cy="360041"/>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200" dirty="0">
                            <a:ln w="11430"/>
                            <a:solidFill>
                              <a:sysClr val="windowText" lastClr="000000"/>
                            </a:solidFill>
                            <a:latin typeface="Monotype Koufi"/>
                            <a:ea typeface="Monotype Koufi"/>
                            <a:cs typeface="Monotype Koufi"/>
                          </a:rPr>
                          <a:t>أهداف وتعريف التربية الحركية</a:t>
                        </a:r>
                        <a:endParaRPr lang="en-US" sz="1200" dirty="0">
                          <a:ln w="11430"/>
                          <a:solidFill>
                            <a:sysClr val="windowText" lastClr="000000"/>
                          </a:solidFill>
                          <a:latin typeface="Times New Roman"/>
                          <a:ea typeface="Times New Roman"/>
                        </a:endParaRPr>
                      </a:p>
                    </p:txBody>
                  </p:sp>
                  <p:sp>
                    <p:nvSpPr>
                      <p:cNvPr id="69" name="مستطيل 68"/>
                      <p:cNvSpPr/>
                      <p:nvPr/>
                    </p:nvSpPr>
                    <p:spPr>
                      <a:xfrm>
                        <a:off x="1327122" y="3486864"/>
                        <a:ext cx="4464496" cy="360041"/>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100" dirty="0">
                            <a:ln w="11430"/>
                            <a:solidFill>
                              <a:sysClr val="windowText" lastClr="000000"/>
                            </a:solidFill>
                            <a:latin typeface="Monotype Koufi"/>
                            <a:ea typeface="Monotype Koufi"/>
                            <a:cs typeface="Monotype Koufi"/>
                          </a:rPr>
                          <a:t>المهارات الحركية - شرح مراحل تنفيذ المهارة</a:t>
                        </a:r>
                        <a:endParaRPr lang="en-US" sz="1100" dirty="0">
                          <a:ln w="11430"/>
                          <a:solidFill>
                            <a:sysClr val="windowText" lastClr="000000"/>
                          </a:solidFill>
                          <a:latin typeface="Times New Roman"/>
                          <a:ea typeface="Times New Roman"/>
                        </a:endParaRPr>
                      </a:p>
                    </p:txBody>
                  </p:sp>
                  <p:sp>
                    <p:nvSpPr>
                      <p:cNvPr id="70" name="مستطيل 69"/>
                      <p:cNvSpPr/>
                      <p:nvPr/>
                    </p:nvSpPr>
                    <p:spPr>
                      <a:xfrm>
                        <a:off x="1327122" y="3851920"/>
                        <a:ext cx="4464496" cy="360041"/>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200" dirty="0">
                            <a:ln w="11430"/>
                            <a:solidFill>
                              <a:sysClr val="windowText" lastClr="000000"/>
                            </a:solidFill>
                            <a:latin typeface="Monotype Koufi"/>
                            <a:ea typeface="Monotype Koufi"/>
                            <a:cs typeface="Monotype Koufi"/>
                          </a:rPr>
                          <a:t>شروط تكامل النشاط الحركي - قاعة النشاط الحركي</a:t>
                        </a:r>
                        <a:endParaRPr lang="en-US" sz="1200" dirty="0">
                          <a:ln w="11430"/>
                          <a:solidFill>
                            <a:sysClr val="windowText" lastClr="000000"/>
                          </a:solidFill>
                          <a:latin typeface="Times New Roman"/>
                          <a:ea typeface="Times New Roman"/>
                        </a:endParaRPr>
                      </a:p>
                    </p:txBody>
                  </p:sp>
                  <p:sp>
                    <p:nvSpPr>
                      <p:cNvPr id="71" name="مستطيل 70"/>
                      <p:cNvSpPr/>
                      <p:nvPr/>
                    </p:nvSpPr>
                    <p:spPr>
                      <a:xfrm>
                        <a:off x="1318796" y="4191962"/>
                        <a:ext cx="4464496" cy="360041"/>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200" dirty="0">
                            <a:ln w="11430"/>
                            <a:solidFill>
                              <a:sysClr val="windowText" lastClr="000000"/>
                            </a:solidFill>
                            <a:latin typeface="Monotype Koufi"/>
                            <a:ea typeface="Monotype Koufi"/>
                            <a:cs typeface="Monotype Koufi"/>
                          </a:rPr>
                          <a:t>إرشادات عامة</a:t>
                        </a:r>
                        <a:endParaRPr lang="en-US" sz="1200" dirty="0">
                          <a:ln w="11430"/>
                          <a:solidFill>
                            <a:sysClr val="windowText" lastClr="000000"/>
                          </a:solidFill>
                          <a:latin typeface="Times New Roman"/>
                          <a:ea typeface="Times New Roman"/>
                        </a:endParaRPr>
                      </a:p>
                    </p:txBody>
                  </p:sp>
                  <p:sp>
                    <p:nvSpPr>
                      <p:cNvPr id="72" name="مستطيل 71"/>
                      <p:cNvSpPr/>
                      <p:nvPr/>
                    </p:nvSpPr>
                    <p:spPr>
                      <a:xfrm>
                        <a:off x="1327122" y="4604150"/>
                        <a:ext cx="4464496" cy="360042"/>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200" dirty="0">
                            <a:ln w="11430"/>
                            <a:solidFill>
                              <a:sysClr val="windowText" lastClr="000000"/>
                            </a:solidFill>
                            <a:latin typeface="Monotype Koufi"/>
                            <a:ea typeface="Monotype Koufi"/>
                            <a:cs typeface="Monotype Koufi"/>
                          </a:rPr>
                          <a:t>نموذج التحضير الاسبوعي للنشاط الحركي</a:t>
                        </a:r>
                        <a:endParaRPr lang="en-US" sz="1200" dirty="0">
                          <a:ln w="11430"/>
                          <a:solidFill>
                            <a:sysClr val="windowText" lastClr="000000"/>
                          </a:solidFill>
                          <a:latin typeface="Times New Roman"/>
                          <a:ea typeface="Times New Roman"/>
                        </a:endParaRPr>
                      </a:p>
                    </p:txBody>
                  </p:sp>
                  <p:sp>
                    <p:nvSpPr>
                      <p:cNvPr id="73" name="مستطيل 72"/>
                      <p:cNvSpPr/>
                      <p:nvPr/>
                    </p:nvSpPr>
                    <p:spPr>
                      <a:xfrm>
                        <a:off x="1316604" y="4940310"/>
                        <a:ext cx="4464496" cy="360041"/>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200" dirty="0">
                            <a:ln w="11430"/>
                            <a:solidFill>
                              <a:sysClr val="windowText" lastClr="000000"/>
                            </a:solidFill>
                            <a:latin typeface="Monotype Koufi"/>
                            <a:ea typeface="Monotype Koufi"/>
                            <a:cs typeface="Monotype Koufi"/>
                          </a:rPr>
                          <a:t>نموذج درس المستوى الأول - مهارة مرجحة الذراعين</a:t>
                        </a:r>
                        <a:endParaRPr lang="en-US" sz="1200" dirty="0">
                          <a:ln w="11430"/>
                          <a:solidFill>
                            <a:sysClr val="windowText" lastClr="000000"/>
                          </a:solidFill>
                          <a:latin typeface="Times New Roman"/>
                          <a:ea typeface="Times New Roman"/>
                        </a:endParaRPr>
                      </a:p>
                    </p:txBody>
                  </p:sp>
                  <p:sp>
                    <p:nvSpPr>
                      <p:cNvPr id="74" name="مستطيل 73"/>
                      <p:cNvSpPr/>
                      <p:nvPr/>
                    </p:nvSpPr>
                    <p:spPr>
                      <a:xfrm>
                        <a:off x="1329918" y="5267542"/>
                        <a:ext cx="4464496" cy="360041"/>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200" dirty="0">
                            <a:ln w="11430"/>
                            <a:solidFill>
                              <a:sysClr val="windowText" lastClr="000000"/>
                            </a:solidFill>
                            <a:latin typeface="Monotype Koufi"/>
                            <a:ea typeface="Monotype Koufi"/>
                            <a:cs typeface="Monotype Koufi"/>
                          </a:rPr>
                          <a:t>المهارات الحركية للمستوى الاول</a:t>
                        </a:r>
                        <a:endParaRPr lang="en-US" sz="1200" dirty="0">
                          <a:ln w="11430"/>
                          <a:solidFill>
                            <a:sysClr val="windowText" lastClr="000000"/>
                          </a:solidFill>
                          <a:latin typeface="Times New Roman"/>
                          <a:ea typeface="Times New Roman"/>
                        </a:endParaRPr>
                      </a:p>
                    </p:txBody>
                  </p:sp>
                  <p:sp>
                    <p:nvSpPr>
                      <p:cNvPr id="75" name="مستطيل 74"/>
                      <p:cNvSpPr/>
                      <p:nvPr/>
                    </p:nvSpPr>
                    <p:spPr>
                      <a:xfrm>
                        <a:off x="1318796" y="5618503"/>
                        <a:ext cx="4464496" cy="360041"/>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200" dirty="0">
                            <a:ln w="11430"/>
                            <a:solidFill>
                              <a:sysClr val="windowText" lastClr="000000"/>
                            </a:solidFill>
                            <a:latin typeface="Monotype Koufi"/>
                            <a:ea typeface="Monotype Koufi"/>
                            <a:cs typeface="Monotype Koufi"/>
                          </a:rPr>
                          <a:t>المهارات الحركية للمستوى الثاني</a:t>
                        </a:r>
                        <a:endParaRPr lang="en-US" sz="1200" dirty="0">
                          <a:ln w="11430"/>
                          <a:solidFill>
                            <a:sysClr val="windowText" lastClr="000000"/>
                          </a:solidFill>
                          <a:latin typeface="Times New Roman"/>
                          <a:ea typeface="Times New Roman"/>
                        </a:endParaRPr>
                      </a:p>
                    </p:txBody>
                  </p:sp>
                  <p:sp>
                    <p:nvSpPr>
                      <p:cNvPr id="76" name="مستطيل 75"/>
                      <p:cNvSpPr/>
                      <p:nvPr/>
                    </p:nvSpPr>
                    <p:spPr>
                      <a:xfrm>
                        <a:off x="1333926" y="6074388"/>
                        <a:ext cx="4464496" cy="360041"/>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200" dirty="0">
                            <a:ln w="11430"/>
                            <a:solidFill>
                              <a:sysClr val="windowText" lastClr="000000"/>
                            </a:solidFill>
                            <a:latin typeface="Monotype Koufi"/>
                            <a:ea typeface="Monotype Koufi"/>
                            <a:cs typeface="Monotype Koufi"/>
                          </a:rPr>
                          <a:t>صور المهارات الحركية المقترحة</a:t>
                        </a:r>
                        <a:endParaRPr lang="en-US" sz="1200" dirty="0">
                          <a:ln w="11430"/>
                          <a:solidFill>
                            <a:sysClr val="windowText" lastClr="000000"/>
                          </a:solidFill>
                          <a:latin typeface="Times New Roman"/>
                          <a:ea typeface="Times New Roman"/>
                        </a:endParaRPr>
                      </a:p>
                    </p:txBody>
                  </p:sp>
                  <p:sp>
                    <p:nvSpPr>
                      <p:cNvPr id="77" name="مستطيل 76"/>
                      <p:cNvSpPr/>
                      <p:nvPr/>
                    </p:nvSpPr>
                    <p:spPr>
                      <a:xfrm>
                        <a:off x="1316604" y="6352598"/>
                        <a:ext cx="4464496" cy="360041"/>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200" dirty="0">
                            <a:ln w="11430"/>
                            <a:solidFill>
                              <a:sysClr val="windowText" lastClr="000000"/>
                            </a:solidFill>
                            <a:latin typeface="Monotype Koufi"/>
                            <a:ea typeface="Monotype Koufi"/>
                            <a:cs typeface="Monotype Koufi"/>
                          </a:rPr>
                          <a:t>مسابقات مقترحة</a:t>
                        </a:r>
                        <a:endParaRPr lang="en-US" sz="1200" dirty="0">
                          <a:ln w="11430"/>
                          <a:solidFill>
                            <a:sysClr val="windowText" lastClr="000000"/>
                          </a:solidFill>
                          <a:latin typeface="Times New Roman"/>
                          <a:ea typeface="Times New Roman"/>
                        </a:endParaRPr>
                      </a:p>
                    </p:txBody>
                  </p:sp>
                  <p:sp>
                    <p:nvSpPr>
                      <p:cNvPr id="78" name="مستطيل 77"/>
                      <p:cNvSpPr/>
                      <p:nvPr/>
                    </p:nvSpPr>
                    <p:spPr>
                      <a:xfrm>
                        <a:off x="1346954" y="6717245"/>
                        <a:ext cx="4419991" cy="347045"/>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200" dirty="0">
                            <a:ln w="11430"/>
                            <a:solidFill>
                              <a:sysClr val="windowText" lastClr="000000"/>
                            </a:solidFill>
                            <a:latin typeface="Monotype Koufi"/>
                            <a:ea typeface="Monotype Koufi"/>
                            <a:cs typeface="Monotype Koufi"/>
                          </a:rPr>
                          <a:t>صور حركات الاسترخاء</a:t>
                        </a:r>
                        <a:endParaRPr lang="en-US" sz="1200" dirty="0">
                          <a:ln w="11430"/>
                          <a:solidFill>
                            <a:sysClr val="windowText" lastClr="000000"/>
                          </a:solidFill>
                          <a:latin typeface="Times New Roman"/>
                          <a:ea typeface="Times New Roman"/>
                        </a:endParaRPr>
                      </a:p>
                    </p:txBody>
                  </p:sp>
                  <p:sp>
                    <p:nvSpPr>
                      <p:cNvPr id="79" name="مستطيل 78"/>
                      <p:cNvSpPr/>
                      <p:nvPr/>
                    </p:nvSpPr>
                    <p:spPr>
                      <a:xfrm>
                        <a:off x="1330039" y="7081823"/>
                        <a:ext cx="4464496" cy="360041"/>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200" dirty="0">
                            <a:ln w="11430"/>
                            <a:solidFill>
                              <a:sysClr val="windowText" lastClr="000000"/>
                            </a:solidFill>
                            <a:latin typeface="Monotype Koufi"/>
                            <a:ea typeface="Monotype Koufi"/>
                            <a:cs typeface="Monotype Koufi"/>
                          </a:rPr>
                          <a:t>الالعاب الحركية الحديثة</a:t>
                        </a:r>
                        <a:endParaRPr lang="en-US" sz="1200" dirty="0">
                          <a:ln w="11430"/>
                          <a:solidFill>
                            <a:sysClr val="windowText" lastClr="000000"/>
                          </a:solidFill>
                          <a:latin typeface="Times New Roman"/>
                          <a:ea typeface="Times New Roman"/>
                        </a:endParaRPr>
                      </a:p>
                    </p:txBody>
                  </p:sp>
                  <p:sp>
                    <p:nvSpPr>
                      <p:cNvPr id="80" name="مستطيل 79"/>
                      <p:cNvSpPr/>
                      <p:nvPr/>
                    </p:nvSpPr>
                    <p:spPr>
                      <a:xfrm>
                        <a:off x="1330039" y="7460484"/>
                        <a:ext cx="4464496" cy="360041"/>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200" dirty="0">
                            <a:ln w="11430"/>
                            <a:solidFill>
                              <a:sysClr val="windowText" lastClr="000000"/>
                            </a:solidFill>
                            <a:latin typeface="Monotype Koufi"/>
                            <a:ea typeface="Monotype Koufi"/>
                            <a:cs typeface="Monotype Koufi"/>
                          </a:rPr>
                          <a:t>الحقيبة الابتكارية</a:t>
                        </a:r>
                        <a:endParaRPr lang="en-US" sz="1200" dirty="0">
                          <a:ln w="11430"/>
                          <a:solidFill>
                            <a:sysClr val="windowText" lastClr="000000"/>
                          </a:solidFill>
                          <a:latin typeface="Times New Roman"/>
                          <a:ea typeface="Times New Roman"/>
                        </a:endParaRPr>
                      </a:p>
                    </p:txBody>
                  </p:sp>
                  <p:sp>
                    <p:nvSpPr>
                      <p:cNvPr id="81" name="مستطيل 80"/>
                      <p:cNvSpPr/>
                      <p:nvPr/>
                    </p:nvSpPr>
                    <p:spPr>
                      <a:xfrm>
                        <a:off x="1343610" y="7829247"/>
                        <a:ext cx="4464496" cy="360041"/>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200" dirty="0">
                            <a:ln w="11430"/>
                            <a:solidFill>
                              <a:sysClr val="windowText" lastClr="000000"/>
                            </a:solidFill>
                            <a:latin typeface="Monotype Koufi"/>
                            <a:ea typeface="Monotype Koufi"/>
                            <a:cs typeface="Monotype Koufi"/>
                          </a:rPr>
                          <a:t>صندوق الحركية الشامل</a:t>
                        </a:r>
                        <a:endParaRPr lang="en-US" sz="1200" dirty="0">
                          <a:ln w="11430"/>
                          <a:solidFill>
                            <a:sysClr val="windowText" lastClr="000000"/>
                          </a:solidFill>
                          <a:latin typeface="Times New Roman"/>
                          <a:ea typeface="Times New Roman"/>
                        </a:endParaRPr>
                      </a:p>
                    </p:txBody>
                  </p:sp>
                  <p:sp>
                    <p:nvSpPr>
                      <p:cNvPr id="82" name="مستطيل 81"/>
                      <p:cNvSpPr/>
                      <p:nvPr/>
                    </p:nvSpPr>
                    <p:spPr>
                      <a:xfrm>
                        <a:off x="1149891" y="8236501"/>
                        <a:ext cx="4752527" cy="360041"/>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100" dirty="0">
                            <a:ln w="11430"/>
                            <a:solidFill>
                              <a:sysClr val="windowText" lastClr="000000"/>
                            </a:solidFill>
                            <a:latin typeface="Monotype Koufi"/>
                            <a:ea typeface="Monotype Koufi"/>
                            <a:cs typeface="Monotype Koufi"/>
                          </a:rPr>
                          <a:t>أهميته الصندوق لطفل الداون - التأثير الإيجابي للصندوق على أطفال متلازمة داون </a:t>
                        </a:r>
                        <a:endParaRPr lang="en-US" sz="1100" dirty="0">
                          <a:ln w="11430"/>
                          <a:solidFill>
                            <a:sysClr val="windowText" lastClr="000000"/>
                          </a:solidFill>
                          <a:latin typeface="Times New Roman"/>
                          <a:ea typeface="Times New Roman"/>
                        </a:endParaRPr>
                      </a:p>
                    </p:txBody>
                  </p:sp>
                  <p:sp>
                    <p:nvSpPr>
                      <p:cNvPr id="83" name="مستطيل 82"/>
                      <p:cNvSpPr/>
                      <p:nvPr/>
                    </p:nvSpPr>
                    <p:spPr>
                      <a:xfrm>
                        <a:off x="1357628" y="8648281"/>
                        <a:ext cx="4409318" cy="360041"/>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200" dirty="0">
                            <a:ln w="11430"/>
                            <a:solidFill>
                              <a:sysClr val="windowText" lastClr="000000"/>
                            </a:solidFill>
                            <a:latin typeface="Monotype Koufi"/>
                            <a:ea typeface="Monotype Koufi"/>
                            <a:cs typeface="Monotype Koufi"/>
                          </a:rPr>
                          <a:t>المصادر و المراجع</a:t>
                        </a:r>
                        <a:endParaRPr lang="en-US" sz="1200" dirty="0">
                          <a:ln w="11430"/>
                          <a:solidFill>
                            <a:sysClr val="windowText" lastClr="000000"/>
                          </a:solidFill>
                          <a:latin typeface="Times New Roman"/>
                          <a:ea typeface="Times New Roman"/>
                        </a:endParaRPr>
                      </a:p>
                    </p:txBody>
                  </p:sp>
                </p:grpSp>
                <p:sp>
                  <p:nvSpPr>
                    <p:cNvPr id="35" name="مستطيل 34"/>
                    <p:cNvSpPr/>
                    <p:nvPr/>
                  </p:nvSpPr>
                  <p:spPr>
                    <a:xfrm>
                      <a:off x="5786778" y="1326625"/>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1</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36" name="مستطيل 35"/>
                    <p:cNvSpPr/>
                    <p:nvPr/>
                  </p:nvSpPr>
                  <p:spPr>
                    <a:xfrm>
                      <a:off x="5786778" y="1670315"/>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2</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38" name="مستطيل 37"/>
                    <p:cNvSpPr/>
                    <p:nvPr/>
                  </p:nvSpPr>
                  <p:spPr>
                    <a:xfrm>
                      <a:off x="5786778" y="2030355"/>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3</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39" name="مستطيل 38"/>
                    <p:cNvSpPr/>
                    <p:nvPr/>
                  </p:nvSpPr>
                  <p:spPr>
                    <a:xfrm>
                      <a:off x="5786778" y="2418995"/>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4</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40" name="مستطيل 39"/>
                    <p:cNvSpPr/>
                    <p:nvPr/>
                  </p:nvSpPr>
                  <p:spPr>
                    <a:xfrm>
                      <a:off x="5786778" y="2766785"/>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5</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41" name="مستطيل 40"/>
                    <p:cNvSpPr/>
                    <p:nvPr/>
                  </p:nvSpPr>
                  <p:spPr>
                    <a:xfrm>
                      <a:off x="5786778" y="3126825"/>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6</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42" name="مستطيل 41"/>
                    <p:cNvSpPr/>
                    <p:nvPr/>
                  </p:nvSpPr>
                  <p:spPr>
                    <a:xfrm>
                      <a:off x="5786778" y="3486865"/>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7</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43" name="مستطيل 42"/>
                    <p:cNvSpPr/>
                    <p:nvPr/>
                  </p:nvSpPr>
                  <p:spPr>
                    <a:xfrm>
                      <a:off x="5766946" y="3849175"/>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8</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44" name="مستطيل 43"/>
                    <p:cNvSpPr/>
                    <p:nvPr/>
                  </p:nvSpPr>
                  <p:spPr>
                    <a:xfrm>
                      <a:off x="5766946" y="4209216"/>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9</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45" name="مستطيل 44"/>
                    <p:cNvSpPr/>
                    <p:nvPr/>
                  </p:nvSpPr>
                  <p:spPr>
                    <a:xfrm>
                      <a:off x="5766946" y="4552003"/>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10</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46" name="مستطيل 45"/>
                    <p:cNvSpPr/>
                    <p:nvPr/>
                  </p:nvSpPr>
                  <p:spPr>
                    <a:xfrm>
                      <a:off x="5766946" y="4907503"/>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11</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47" name="مستطيل 46"/>
                    <p:cNvSpPr/>
                    <p:nvPr/>
                  </p:nvSpPr>
                  <p:spPr>
                    <a:xfrm>
                      <a:off x="5766946" y="5258466"/>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12</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48" name="مستطيل 47"/>
                    <p:cNvSpPr/>
                    <p:nvPr/>
                  </p:nvSpPr>
                  <p:spPr>
                    <a:xfrm>
                      <a:off x="5766946" y="5618504"/>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13</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49" name="مستطيل 48"/>
                    <p:cNvSpPr/>
                    <p:nvPr/>
                  </p:nvSpPr>
                  <p:spPr>
                    <a:xfrm>
                      <a:off x="5766946" y="5978544"/>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14</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50" name="مستطيل 49"/>
                    <p:cNvSpPr/>
                    <p:nvPr/>
                  </p:nvSpPr>
                  <p:spPr>
                    <a:xfrm>
                      <a:off x="5766946" y="6338584"/>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15</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56" name="مستطيل 55"/>
                    <p:cNvSpPr/>
                    <p:nvPr/>
                  </p:nvSpPr>
                  <p:spPr>
                    <a:xfrm>
                      <a:off x="5766946" y="6717245"/>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16</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57" name="مستطيل 56"/>
                    <p:cNvSpPr/>
                    <p:nvPr/>
                  </p:nvSpPr>
                  <p:spPr>
                    <a:xfrm>
                      <a:off x="5766946" y="7076382"/>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17</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58" name="مستطيل 57"/>
                    <p:cNvSpPr/>
                    <p:nvPr/>
                  </p:nvSpPr>
                  <p:spPr>
                    <a:xfrm>
                      <a:off x="5794414" y="7478849"/>
                      <a:ext cx="738566" cy="36004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18</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88" name="مستطيل 87"/>
                    <p:cNvSpPr/>
                    <p:nvPr/>
                  </p:nvSpPr>
                  <p:spPr>
                    <a:xfrm>
                      <a:off x="318257" y="2388124"/>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7</a:t>
                      </a:r>
                      <a:endParaRPr lang="en-US" sz="800" dirty="0">
                        <a:ln w="11430"/>
                        <a:solidFill>
                          <a:sysClr val="windowText" lastClr="000000"/>
                        </a:solidFill>
                        <a:latin typeface="Times New Roman"/>
                        <a:ea typeface="Times New Roman"/>
                      </a:endParaRPr>
                    </a:p>
                  </p:txBody>
                </p:sp>
                <p:sp>
                  <p:nvSpPr>
                    <p:cNvPr id="89" name="مستطيل 88"/>
                    <p:cNvSpPr/>
                    <p:nvPr/>
                  </p:nvSpPr>
                  <p:spPr>
                    <a:xfrm>
                      <a:off x="309757" y="2779034"/>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8</a:t>
                      </a:r>
                      <a:endParaRPr lang="en-US" sz="800" dirty="0">
                        <a:ln w="11430"/>
                        <a:solidFill>
                          <a:sysClr val="windowText" lastClr="000000"/>
                        </a:solidFill>
                        <a:latin typeface="Times New Roman"/>
                        <a:ea typeface="Times New Roman"/>
                      </a:endParaRPr>
                    </a:p>
                  </p:txBody>
                </p:sp>
                <p:sp>
                  <p:nvSpPr>
                    <p:cNvPr id="90" name="مستطيل 89"/>
                    <p:cNvSpPr/>
                    <p:nvPr/>
                  </p:nvSpPr>
                  <p:spPr>
                    <a:xfrm>
                      <a:off x="345967" y="3088804"/>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10</a:t>
                      </a:r>
                      <a:endParaRPr lang="en-US" sz="800" dirty="0">
                        <a:ln w="11430"/>
                        <a:solidFill>
                          <a:sysClr val="windowText" lastClr="000000"/>
                        </a:solidFill>
                        <a:latin typeface="Times New Roman"/>
                        <a:ea typeface="Times New Roman"/>
                      </a:endParaRPr>
                    </a:p>
                  </p:txBody>
                </p:sp>
                <p:sp>
                  <p:nvSpPr>
                    <p:cNvPr id="91" name="مستطيل 90"/>
                    <p:cNvSpPr/>
                    <p:nvPr/>
                  </p:nvSpPr>
                  <p:spPr>
                    <a:xfrm>
                      <a:off x="331950" y="3468244"/>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11</a:t>
                      </a:r>
                      <a:endParaRPr lang="en-US" sz="800" dirty="0">
                        <a:ln w="11430"/>
                        <a:solidFill>
                          <a:sysClr val="windowText" lastClr="000000"/>
                        </a:solidFill>
                        <a:latin typeface="Times New Roman"/>
                        <a:ea typeface="Times New Roman"/>
                      </a:endParaRPr>
                    </a:p>
                  </p:txBody>
                </p:sp>
                <p:sp>
                  <p:nvSpPr>
                    <p:cNvPr id="92" name="مستطيل 91"/>
                    <p:cNvSpPr/>
                    <p:nvPr/>
                  </p:nvSpPr>
                  <p:spPr>
                    <a:xfrm>
                      <a:off x="331950" y="3846905"/>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12</a:t>
                      </a:r>
                      <a:endParaRPr lang="en-US" sz="800" dirty="0">
                        <a:ln w="11430"/>
                        <a:solidFill>
                          <a:sysClr val="windowText" lastClr="000000"/>
                        </a:solidFill>
                        <a:latin typeface="Times New Roman"/>
                        <a:ea typeface="Times New Roman"/>
                      </a:endParaRPr>
                    </a:p>
                  </p:txBody>
                </p:sp>
                <p:sp>
                  <p:nvSpPr>
                    <p:cNvPr id="93" name="مستطيل 92"/>
                    <p:cNvSpPr/>
                    <p:nvPr/>
                  </p:nvSpPr>
                  <p:spPr>
                    <a:xfrm>
                      <a:off x="331950" y="4209214"/>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13</a:t>
                      </a:r>
                      <a:endParaRPr lang="en-US" sz="800" dirty="0">
                        <a:ln w="11430"/>
                        <a:solidFill>
                          <a:sysClr val="windowText" lastClr="000000"/>
                        </a:solidFill>
                        <a:latin typeface="Times New Roman"/>
                        <a:ea typeface="Times New Roman"/>
                      </a:endParaRPr>
                    </a:p>
                  </p:txBody>
                </p:sp>
                <p:sp>
                  <p:nvSpPr>
                    <p:cNvPr id="94" name="مستطيل 93"/>
                    <p:cNvSpPr/>
                    <p:nvPr/>
                  </p:nvSpPr>
                  <p:spPr>
                    <a:xfrm>
                      <a:off x="318257" y="4561650"/>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14</a:t>
                      </a:r>
                      <a:endParaRPr lang="en-US" sz="800" dirty="0">
                        <a:ln w="11430"/>
                        <a:solidFill>
                          <a:sysClr val="windowText" lastClr="000000"/>
                        </a:solidFill>
                        <a:latin typeface="Times New Roman"/>
                        <a:ea typeface="Times New Roman"/>
                      </a:endParaRPr>
                    </a:p>
                  </p:txBody>
                </p:sp>
                <p:sp>
                  <p:nvSpPr>
                    <p:cNvPr id="95" name="مستطيل 94"/>
                    <p:cNvSpPr/>
                    <p:nvPr/>
                  </p:nvSpPr>
                  <p:spPr>
                    <a:xfrm>
                      <a:off x="304943" y="4918111"/>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15</a:t>
                      </a:r>
                      <a:endParaRPr lang="en-US" sz="800" dirty="0">
                        <a:ln w="11430"/>
                        <a:solidFill>
                          <a:sysClr val="windowText" lastClr="000000"/>
                        </a:solidFill>
                        <a:latin typeface="Times New Roman"/>
                        <a:ea typeface="Times New Roman"/>
                      </a:endParaRPr>
                    </a:p>
                  </p:txBody>
                </p:sp>
                <p:sp>
                  <p:nvSpPr>
                    <p:cNvPr id="96" name="مستطيل 95"/>
                    <p:cNvSpPr/>
                    <p:nvPr/>
                  </p:nvSpPr>
                  <p:spPr>
                    <a:xfrm>
                      <a:off x="322264" y="5239843"/>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16</a:t>
                      </a:r>
                      <a:endParaRPr lang="en-US" sz="800" dirty="0">
                        <a:ln w="11430"/>
                        <a:solidFill>
                          <a:sysClr val="windowText" lastClr="000000"/>
                        </a:solidFill>
                        <a:latin typeface="Times New Roman"/>
                        <a:ea typeface="Times New Roman"/>
                      </a:endParaRPr>
                    </a:p>
                  </p:txBody>
                </p:sp>
                <p:sp>
                  <p:nvSpPr>
                    <p:cNvPr id="97" name="مستطيل 96"/>
                    <p:cNvSpPr/>
                    <p:nvPr/>
                  </p:nvSpPr>
                  <p:spPr>
                    <a:xfrm>
                      <a:off x="304943" y="5634027"/>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17</a:t>
                      </a:r>
                      <a:endParaRPr lang="en-US" sz="800" dirty="0">
                        <a:ln w="11430"/>
                        <a:solidFill>
                          <a:sysClr val="windowText" lastClr="000000"/>
                        </a:solidFill>
                        <a:latin typeface="Times New Roman"/>
                        <a:ea typeface="Times New Roman"/>
                      </a:endParaRPr>
                    </a:p>
                  </p:txBody>
                </p:sp>
                <p:sp>
                  <p:nvSpPr>
                    <p:cNvPr id="98" name="مستطيل 97"/>
                    <p:cNvSpPr/>
                    <p:nvPr/>
                  </p:nvSpPr>
                  <p:spPr>
                    <a:xfrm>
                      <a:off x="318378" y="6012687"/>
                      <a:ext cx="1011661" cy="33525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18</a:t>
                      </a:r>
                      <a:endParaRPr lang="en-US" sz="900" dirty="0">
                        <a:ln w="11430"/>
                        <a:solidFill>
                          <a:sysClr val="windowText" lastClr="000000"/>
                        </a:solidFill>
                        <a:latin typeface="Times New Roman"/>
                        <a:ea typeface="Times New Roman"/>
                      </a:endParaRPr>
                    </a:p>
                  </p:txBody>
                </p:sp>
                <p:sp>
                  <p:nvSpPr>
                    <p:cNvPr id="99" name="مستطيل 98"/>
                    <p:cNvSpPr/>
                    <p:nvPr/>
                  </p:nvSpPr>
                  <p:spPr>
                    <a:xfrm>
                      <a:off x="335294" y="6745234"/>
                      <a:ext cx="1011661" cy="347045"/>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42</a:t>
                      </a:r>
                      <a:endParaRPr lang="en-US" sz="800" dirty="0">
                        <a:ln w="11430"/>
                        <a:solidFill>
                          <a:sysClr val="windowText" lastClr="000000"/>
                        </a:solidFill>
                        <a:latin typeface="Times New Roman"/>
                        <a:ea typeface="Times New Roman"/>
                      </a:endParaRPr>
                    </a:p>
                  </p:txBody>
                </p:sp>
                <p:sp>
                  <p:nvSpPr>
                    <p:cNvPr id="101" name="مستطيل 100"/>
                    <p:cNvSpPr/>
                    <p:nvPr/>
                  </p:nvSpPr>
                  <p:spPr>
                    <a:xfrm>
                      <a:off x="315462" y="6352598"/>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dirty="0">
                          <a:ln w="11430"/>
                          <a:solidFill>
                            <a:sysClr val="windowText" lastClr="000000"/>
                          </a:solidFill>
                          <a:latin typeface="Monotype Koufi"/>
                          <a:ea typeface="Monotype Koufi"/>
                        </a:rPr>
                        <a:t>41</a:t>
                      </a:r>
                      <a:endParaRPr lang="en-US" sz="800" dirty="0">
                        <a:ln w="11430"/>
                        <a:solidFill>
                          <a:sysClr val="windowText" lastClr="000000"/>
                        </a:solidFill>
                        <a:latin typeface="Times New Roman"/>
                        <a:ea typeface="Times New Roman"/>
                      </a:endParaRPr>
                    </a:p>
                  </p:txBody>
                </p:sp>
                <p:sp>
                  <p:nvSpPr>
                    <p:cNvPr id="102" name="مستطيل 101"/>
                    <p:cNvSpPr/>
                    <p:nvPr/>
                  </p:nvSpPr>
                  <p:spPr>
                    <a:xfrm>
                      <a:off x="335294" y="7066161"/>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45</a:t>
                      </a:r>
                      <a:endParaRPr lang="en-US" sz="800" dirty="0">
                        <a:ln w="11430"/>
                        <a:solidFill>
                          <a:sysClr val="windowText" lastClr="000000"/>
                        </a:solidFill>
                        <a:latin typeface="Times New Roman"/>
                        <a:ea typeface="Times New Roman"/>
                      </a:endParaRPr>
                    </a:p>
                  </p:txBody>
                </p:sp>
                <p:sp>
                  <p:nvSpPr>
                    <p:cNvPr id="103" name="مستطيل 102"/>
                    <p:cNvSpPr/>
                    <p:nvPr/>
                  </p:nvSpPr>
                  <p:spPr>
                    <a:xfrm>
                      <a:off x="346302" y="7820525"/>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64</a:t>
                      </a:r>
                      <a:endParaRPr lang="en-US" sz="800" dirty="0">
                        <a:ln w="11430"/>
                        <a:solidFill>
                          <a:sysClr val="windowText" lastClr="000000"/>
                        </a:solidFill>
                        <a:latin typeface="Times New Roman"/>
                        <a:ea typeface="Times New Roman"/>
                      </a:endParaRPr>
                    </a:p>
                  </p:txBody>
                </p:sp>
                <p:sp>
                  <p:nvSpPr>
                    <p:cNvPr id="104" name="مستطيل 103"/>
                    <p:cNvSpPr/>
                    <p:nvPr/>
                  </p:nvSpPr>
                  <p:spPr>
                    <a:xfrm>
                      <a:off x="318378" y="7441864"/>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52</a:t>
                      </a:r>
                      <a:endParaRPr lang="en-US" sz="900" dirty="0">
                        <a:ln w="11430"/>
                        <a:solidFill>
                          <a:sysClr val="windowText" lastClr="000000"/>
                        </a:solidFill>
                        <a:latin typeface="Times New Roman"/>
                        <a:ea typeface="Times New Roman"/>
                      </a:endParaRPr>
                    </a:p>
                  </p:txBody>
                </p:sp>
                <p:sp>
                  <p:nvSpPr>
                    <p:cNvPr id="105" name="مستطيل 104"/>
                    <p:cNvSpPr/>
                    <p:nvPr/>
                  </p:nvSpPr>
                  <p:spPr>
                    <a:xfrm>
                      <a:off x="346302" y="8217882"/>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67</a:t>
                      </a:r>
                      <a:endParaRPr lang="en-US" sz="1600" dirty="0">
                        <a:ln w="11430"/>
                        <a:solidFill>
                          <a:sysClr val="windowText" lastClr="000000"/>
                        </a:solidFill>
                        <a:latin typeface="Times New Roman"/>
                        <a:ea typeface="Times New Roman"/>
                      </a:endParaRPr>
                    </a:p>
                  </p:txBody>
                </p:sp>
                <p:sp>
                  <p:nvSpPr>
                    <p:cNvPr id="106" name="مستطيل 105"/>
                    <p:cNvSpPr/>
                    <p:nvPr/>
                  </p:nvSpPr>
                  <p:spPr>
                    <a:xfrm>
                      <a:off x="337703" y="8648281"/>
                      <a:ext cx="1011661" cy="37866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solidFill>
                            <a:sysClr val="windowText" lastClr="000000"/>
                          </a:solidFill>
                          <a:latin typeface="Monotype Koufi"/>
                          <a:ea typeface="Monotype Koufi"/>
                        </a:rPr>
                        <a:t>68</a:t>
                      </a:r>
                      <a:endParaRPr lang="en-US" dirty="0">
                        <a:ln w="11430"/>
                        <a:solidFill>
                          <a:sysClr val="windowText" lastClr="000000"/>
                        </a:solidFill>
                        <a:latin typeface="Times New Roman"/>
                        <a:ea typeface="Times New Roman"/>
                      </a:endParaRPr>
                    </a:p>
                  </p:txBody>
                </p:sp>
              </p:grpSp>
              <p:grpSp>
                <p:nvGrpSpPr>
                  <p:cNvPr id="117" name="مجموعة 116"/>
                  <p:cNvGrpSpPr/>
                  <p:nvPr/>
                </p:nvGrpSpPr>
                <p:grpSpPr>
                  <a:xfrm>
                    <a:off x="335293" y="1115616"/>
                    <a:ext cx="6193094" cy="535189"/>
                    <a:chOff x="335293" y="1115616"/>
                    <a:chExt cx="6193094" cy="535189"/>
                  </a:xfrm>
                </p:grpSpPr>
                <p:sp>
                  <p:nvSpPr>
                    <p:cNvPr id="86" name="مستطيل 85"/>
                    <p:cNvSpPr/>
                    <p:nvPr/>
                  </p:nvSpPr>
                  <p:spPr>
                    <a:xfrm>
                      <a:off x="335293" y="1235290"/>
                      <a:ext cx="6192687" cy="383231"/>
                    </a:xfrm>
                    <a:prstGeom prst="rect">
                      <a:avLst/>
                    </a:prstGeom>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cxnSp>
                  <p:nvCxnSpPr>
                    <p:cNvPr id="108" name="رابط مستقيم 107"/>
                    <p:cNvCxnSpPr/>
                    <p:nvPr/>
                  </p:nvCxnSpPr>
                  <p:spPr>
                    <a:xfrm flipH="1">
                      <a:off x="5811451" y="1235290"/>
                      <a:ext cx="1" cy="415515"/>
                    </a:xfrm>
                    <a:prstGeom prst="line">
                      <a:avLst/>
                    </a:prstGeom>
                  </p:spPr>
                  <p:style>
                    <a:lnRef idx="2">
                      <a:schemeClr val="accent6"/>
                    </a:lnRef>
                    <a:fillRef idx="0">
                      <a:schemeClr val="accent6"/>
                    </a:fillRef>
                    <a:effectRef idx="1">
                      <a:schemeClr val="accent6"/>
                    </a:effectRef>
                    <a:fontRef idx="minor">
                      <a:schemeClr val="tx1"/>
                    </a:fontRef>
                  </p:style>
                </p:cxnSp>
                <p:cxnSp>
                  <p:nvCxnSpPr>
                    <p:cNvPr id="113" name="رابط مستقيم 112"/>
                    <p:cNvCxnSpPr/>
                    <p:nvPr/>
                  </p:nvCxnSpPr>
                  <p:spPr>
                    <a:xfrm>
                      <a:off x="1340768" y="1235291"/>
                      <a:ext cx="0" cy="415514"/>
                    </a:xfrm>
                    <a:prstGeom prst="line">
                      <a:avLst/>
                    </a:prstGeom>
                  </p:spPr>
                  <p:style>
                    <a:lnRef idx="2">
                      <a:schemeClr val="accent6"/>
                    </a:lnRef>
                    <a:fillRef idx="0">
                      <a:schemeClr val="accent6"/>
                    </a:fillRef>
                    <a:effectRef idx="1">
                      <a:schemeClr val="accent6"/>
                    </a:effectRef>
                    <a:fontRef idx="minor">
                      <a:schemeClr val="tx1"/>
                    </a:fontRef>
                  </p:style>
                </p:cxnSp>
                <p:sp>
                  <p:nvSpPr>
                    <p:cNvPr id="114" name="مستطيل 113"/>
                    <p:cNvSpPr/>
                    <p:nvPr/>
                  </p:nvSpPr>
                  <p:spPr>
                    <a:xfrm>
                      <a:off x="5789821" y="1115616"/>
                      <a:ext cx="738566" cy="390865"/>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400" kern="1200" dirty="0">
                          <a:ln w="11430"/>
                          <a:solidFill>
                            <a:srgbClr val="C00000"/>
                          </a:solidFill>
                          <a:latin typeface="Monotype Koufi" pitchFamily="2" charset="-78"/>
                          <a:ea typeface="Monotype Koufi" pitchFamily="2" charset="-78"/>
                          <a:cs typeface="Monotype Koufi" pitchFamily="2" charset="-78"/>
                        </a:rPr>
                        <a:t>م</a:t>
                      </a:r>
                      <a:endParaRPr lang="en-US" sz="1050" dirty="0">
                        <a:ln w="11430"/>
                        <a:solidFill>
                          <a:srgbClr val="C00000"/>
                        </a:solidFill>
                        <a:latin typeface="Times New Roman"/>
                        <a:ea typeface="Monotype Koufi" pitchFamily="2" charset="-78"/>
                        <a:cs typeface="Monotype Koufi" pitchFamily="2" charset="-78"/>
                      </a:endParaRPr>
                    </a:p>
                  </p:txBody>
                </p:sp>
                <p:sp>
                  <p:nvSpPr>
                    <p:cNvPr id="116" name="مستطيل 115"/>
                    <p:cNvSpPr/>
                    <p:nvPr/>
                  </p:nvSpPr>
                  <p:spPr>
                    <a:xfrm>
                      <a:off x="346301" y="1235291"/>
                      <a:ext cx="994467" cy="386199"/>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kern="1200" dirty="0">
                          <a:ln w="11430"/>
                          <a:solidFill>
                            <a:srgbClr val="C00000"/>
                          </a:solidFill>
                          <a:latin typeface="Monotype Koufi" pitchFamily="2" charset="-78"/>
                          <a:ea typeface="Monotype Koufi" pitchFamily="2" charset="-78"/>
                          <a:cs typeface="Monotype Koufi" pitchFamily="2" charset="-78"/>
                        </a:rPr>
                        <a:t>الصفحات</a:t>
                      </a:r>
                      <a:endParaRPr lang="en-US" sz="1000" dirty="0">
                        <a:ln w="11430"/>
                        <a:solidFill>
                          <a:srgbClr val="C00000"/>
                        </a:solidFill>
                        <a:latin typeface="Times New Roman"/>
                        <a:ea typeface="Monotype Koufi" pitchFamily="2" charset="-78"/>
                        <a:cs typeface="Monotype Koufi" pitchFamily="2" charset="-78"/>
                      </a:endParaRPr>
                    </a:p>
                  </p:txBody>
                </p:sp>
              </p:grpSp>
            </p:grpSp>
            <p:cxnSp>
              <p:nvCxnSpPr>
                <p:cNvPr id="100" name="رابط مستقيم 99"/>
                <p:cNvCxnSpPr/>
                <p:nvPr/>
              </p:nvCxnSpPr>
              <p:spPr>
                <a:xfrm flipH="1">
                  <a:off x="346301" y="781236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07" name="رابط مستقيم 106"/>
                <p:cNvCxnSpPr/>
                <p:nvPr/>
              </p:nvCxnSpPr>
              <p:spPr>
                <a:xfrm flipH="1">
                  <a:off x="332656" y="7452320"/>
                  <a:ext cx="619268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09" name="رابط مستقيم 108"/>
                <p:cNvCxnSpPr/>
                <p:nvPr/>
              </p:nvCxnSpPr>
              <p:spPr>
                <a:xfrm flipH="1">
                  <a:off x="346301" y="8172400"/>
                  <a:ext cx="6192688" cy="0"/>
                </a:xfrm>
                <a:prstGeom prst="line">
                  <a:avLst/>
                </a:prstGeom>
              </p:spPr>
              <p:style>
                <a:lnRef idx="2">
                  <a:schemeClr val="accent3"/>
                </a:lnRef>
                <a:fillRef idx="0">
                  <a:schemeClr val="accent3"/>
                </a:fillRef>
                <a:effectRef idx="1">
                  <a:schemeClr val="accent3"/>
                </a:effectRef>
                <a:fontRef idx="minor">
                  <a:schemeClr val="tx1"/>
                </a:fontRef>
              </p:style>
            </p:cxnSp>
            <p:sp>
              <p:nvSpPr>
                <p:cNvPr id="110" name="مستطيل 109"/>
                <p:cNvSpPr/>
                <p:nvPr/>
              </p:nvSpPr>
              <p:spPr>
                <a:xfrm>
                  <a:off x="5794414" y="7483453"/>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19</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111" name="مستطيل 110"/>
                <p:cNvSpPr/>
                <p:nvPr/>
              </p:nvSpPr>
              <p:spPr>
                <a:xfrm>
                  <a:off x="5805264" y="7812360"/>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20</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sp>
              <p:nvSpPr>
                <p:cNvPr id="112" name="مستطيل 111"/>
                <p:cNvSpPr/>
                <p:nvPr/>
              </p:nvSpPr>
              <p:spPr>
                <a:xfrm>
                  <a:off x="5783208" y="8169284"/>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Monotype Koufi"/>
                      <a:ea typeface="Monotype Koufi"/>
                    </a:rPr>
                    <a:t>21</a:t>
                  </a:r>
                  <a:endParaRPr lang="en-US" sz="9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a:ea typeface="Times New Roman"/>
                  </a:endParaRPr>
                </a:p>
              </p:txBody>
            </p:sp>
          </p:grpSp>
          <p:sp>
            <p:nvSpPr>
              <p:cNvPr id="119" name="مستطيل 118"/>
              <p:cNvSpPr/>
              <p:nvPr/>
            </p:nvSpPr>
            <p:spPr>
              <a:xfrm>
                <a:off x="1326274" y="1270218"/>
                <a:ext cx="4470220" cy="386199"/>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kern="1200" dirty="0">
                    <a:ln w="11430"/>
                    <a:solidFill>
                      <a:srgbClr val="C00000"/>
                    </a:solidFill>
                    <a:latin typeface="Monotype Koufi" pitchFamily="2" charset="-78"/>
                    <a:ea typeface="Monotype Koufi" pitchFamily="2" charset="-78"/>
                    <a:cs typeface="Monotype Koufi" pitchFamily="2" charset="-78"/>
                  </a:rPr>
                  <a:t>المحتوى</a:t>
                </a:r>
                <a:endParaRPr lang="en-US" sz="1000" dirty="0">
                  <a:ln w="11430"/>
                  <a:solidFill>
                    <a:srgbClr val="C00000"/>
                  </a:solidFill>
                  <a:latin typeface="Times New Roman"/>
                  <a:ea typeface="Monotype Koufi" pitchFamily="2" charset="-78"/>
                  <a:cs typeface="Monotype Koufi" pitchFamily="2" charset="-78"/>
                </a:endParaRPr>
              </a:p>
            </p:txBody>
          </p:sp>
        </p:grpSp>
        <p:sp>
          <p:nvSpPr>
            <p:cNvPr id="121" name="مستطيل 120"/>
            <p:cNvSpPr/>
            <p:nvPr/>
          </p:nvSpPr>
          <p:spPr>
            <a:xfrm>
              <a:off x="1392634" y="2219051"/>
              <a:ext cx="4353589" cy="28427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b="1" dirty="0">
                  <a:ln w="11430">
                    <a:noFill/>
                  </a:ln>
                  <a:solidFill>
                    <a:sysClr val="windowText" lastClr="000000"/>
                  </a:solidFill>
                  <a:latin typeface="Times New Roman"/>
                  <a:ea typeface="Times New Roman"/>
                </a:rPr>
                <a:t>المقدمة</a:t>
              </a:r>
              <a:endParaRPr lang="en-US" b="1" dirty="0">
                <a:ln w="11430">
                  <a:noFill/>
                </a:ln>
                <a:solidFill>
                  <a:sysClr val="windowText" lastClr="000000"/>
                </a:solidFill>
                <a:latin typeface="Times New Roman"/>
                <a:ea typeface="Times New Roman"/>
              </a:endParaRPr>
            </a:p>
          </p:txBody>
        </p:sp>
        <p:sp>
          <p:nvSpPr>
            <p:cNvPr id="122" name="مستطيل 121"/>
            <p:cNvSpPr/>
            <p:nvPr/>
          </p:nvSpPr>
          <p:spPr>
            <a:xfrm>
              <a:off x="1379572" y="1934781"/>
              <a:ext cx="4353589" cy="28427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200" kern="1200" dirty="0">
                  <a:ln w="11430">
                    <a:noFill/>
                  </a:ln>
                  <a:solidFill>
                    <a:sysClr val="windowText" lastClr="000000"/>
                  </a:solidFill>
                  <a:latin typeface="Monotype Koufi"/>
                  <a:ea typeface="Monotype Koufi"/>
                  <a:cs typeface="Monotype Koufi"/>
                </a:rPr>
                <a:t>كلمة الموجهة العامة لرياض الأطفال</a:t>
              </a:r>
              <a:endParaRPr lang="en-US" sz="600" dirty="0">
                <a:ln w="11430">
                  <a:noFill/>
                </a:ln>
                <a:solidFill>
                  <a:sysClr val="windowText" lastClr="000000"/>
                </a:solidFill>
                <a:latin typeface="Times New Roman"/>
                <a:ea typeface="Times New Roman"/>
              </a:endParaRPr>
            </a:p>
          </p:txBody>
        </p:sp>
        <p:sp>
          <p:nvSpPr>
            <p:cNvPr id="123" name="مستطيل 122"/>
            <p:cNvSpPr/>
            <p:nvPr/>
          </p:nvSpPr>
          <p:spPr>
            <a:xfrm>
              <a:off x="1392633" y="1629601"/>
              <a:ext cx="4353589" cy="284270"/>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200" kern="1200" dirty="0">
                  <a:ln w="11430">
                    <a:noFill/>
                  </a:ln>
                  <a:solidFill>
                    <a:sysClr val="windowText" lastClr="000000"/>
                  </a:solidFill>
                  <a:latin typeface="Monotype Koufi"/>
                  <a:ea typeface="Monotype Koufi"/>
                  <a:cs typeface="Monotype Koufi"/>
                </a:rPr>
                <a:t>إهداء</a:t>
              </a:r>
              <a:endParaRPr lang="en-US" sz="600" dirty="0">
                <a:ln w="11430">
                  <a:noFill/>
                </a:ln>
                <a:solidFill>
                  <a:sysClr val="windowText" lastClr="000000"/>
                </a:solidFill>
                <a:latin typeface="Times New Roman"/>
                <a:ea typeface="Times New Roman"/>
              </a:endParaRPr>
            </a:p>
          </p:txBody>
        </p:sp>
        <p:sp>
          <p:nvSpPr>
            <p:cNvPr id="124" name="مستطيل 123"/>
            <p:cNvSpPr/>
            <p:nvPr/>
          </p:nvSpPr>
          <p:spPr>
            <a:xfrm>
              <a:off x="404664" y="2195736"/>
              <a:ext cx="985266" cy="31527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6</a:t>
              </a:r>
              <a:endParaRPr lang="en-US" sz="800" dirty="0">
                <a:ln w="11430"/>
                <a:solidFill>
                  <a:sysClr val="windowText" lastClr="000000"/>
                </a:solidFill>
                <a:latin typeface="Times New Roman"/>
                <a:ea typeface="Times New Roman"/>
              </a:endParaRPr>
            </a:p>
          </p:txBody>
        </p:sp>
        <p:sp>
          <p:nvSpPr>
            <p:cNvPr id="125" name="مستطيل 124"/>
            <p:cNvSpPr/>
            <p:nvPr/>
          </p:nvSpPr>
          <p:spPr>
            <a:xfrm>
              <a:off x="404664" y="1919277"/>
              <a:ext cx="985266" cy="31527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5</a:t>
              </a:r>
              <a:endParaRPr lang="en-US" sz="800" dirty="0">
                <a:ln w="11430"/>
                <a:solidFill>
                  <a:sysClr val="windowText" lastClr="000000"/>
                </a:solidFill>
                <a:latin typeface="Times New Roman"/>
                <a:ea typeface="Times New Roman"/>
              </a:endParaRPr>
            </a:p>
          </p:txBody>
        </p:sp>
        <p:sp>
          <p:nvSpPr>
            <p:cNvPr id="126" name="مستطيل 125"/>
            <p:cNvSpPr/>
            <p:nvPr/>
          </p:nvSpPr>
          <p:spPr>
            <a:xfrm>
              <a:off x="416846" y="1619672"/>
              <a:ext cx="985266" cy="31527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1600" kern="1200" dirty="0">
                  <a:ln w="11430"/>
                  <a:solidFill>
                    <a:sysClr val="windowText" lastClr="000000"/>
                  </a:solidFill>
                  <a:latin typeface="Monotype Koufi"/>
                  <a:ea typeface="Monotype Koufi"/>
                </a:rPr>
                <a:t>4</a:t>
              </a:r>
              <a:endParaRPr lang="en-US" sz="800" dirty="0">
                <a:ln w="11430"/>
                <a:solidFill>
                  <a:sysClr val="windowText" lastClr="000000"/>
                </a:solidFill>
                <a:latin typeface="Times New Roman"/>
                <a:ea typeface="Times New Roman"/>
              </a:endParaRPr>
            </a:p>
          </p:txBody>
        </p:sp>
      </p:grpSp>
    </p:spTree>
    <p:extLst>
      <p:ext uri="{BB962C8B-B14F-4D97-AF65-F5344CB8AC3E}">
        <p14:creationId xmlns:p14="http://schemas.microsoft.com/office/powerpoint/2010/main" val="3417133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30</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260648" y="174928"/>
            <a:ext cx="6414394" cy="8092155"/>
            <a:chOff x="260648" y="174928"/>
            <a:chExt cx="6414394" cy="8092155"/>
          </a:xfrm>
        </p:grpSpPr>
        <p:grpSp>
          <p:nvGrpSpPr>
            <p:cNvPr id="8" name="مجموعة 7"/>
            <p:cNvGrpSpPr/>
            <p:nvPr/>
          </p:nvGrpSpPr>
          <p:grpSpPr>
            <a:xfrm>
              <a:off x="260648" y="1043607"/>
              <a:ext cx="6273080" cy="7223476"/>
              <a:chOff x="260648" y="1043607"/>
              <a:chExt cx="6273080" cy="7223476"/>
            </a:xfrm>
          </p:grpSpPr>
          <p:sp>
            <p:nvSpPr>
              <p:cNvPr id="26" name="مستطيل 25"/>
              <p:cNvSpPr/>
              <p:nvPr/>
            </p:nvSpPr>
            <p:spPr>
              <a:xfrm>
                <a:off x="260648" y="1043607"/>
                <a:ext cx="6048672" cy="7133801"/>
              </a:xfrm>
              <a:prstGeom prst="rect">
                <a:avLst/>
              </a:prstGeom>
              <a:effectLst>
                <a:glow rad="1397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dirty="0"/>
              </a:p>
            </p:txBody>
          </p:sp>
          <p:sp>
            <p:nvSpPr>
              <p:cNvPr id="27" name="مستطيل 26"/>
              <p:cNvSpPr/>
              <p:nvPr/>
            </p:nvSpPr>
            <p:spPr>
              <a:xfrm>
                <a:off x="485056" y="1233322"/>
                <a:ext cx="6048672" cy="7033761"/>
              </a:xfrm>
              <a:prstGeom prst="rect">
                <a:avLst/>
              </a:prstGeom>
              <a:ln w="28575">
                <a:solidFill>
                  <a:schemeClr val="accent6">
                    <a:lumMod val="50000"/>
                  </a:schemeClr>
                </a:solidFill>
              </a:ln>
              <a:effectLst>
                <a:glow rad="139700">
                  <a:schemeClr val="accent6">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grpSp>
        <p:sp>
          <p:nvSpPr>
            <p:cNvPr id="9" name="مربع نص 8"/>
            <p:cNvSpPr txBox="1"/>
            <p:nvPr/>
          </p:nvSpPr>
          <p:spPr>
            <a:xfrm>
              <a:off x="1124744" y="1323509"/>
              <a:ext cx="5408985" cy="830997"/>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الامتداد</a:t>
              </a:r>
              <a:r>
                <a:rPr lang="ar-SA" sz="1600" b="1" dirty="0">
                  <a:solidFill>
                    <a:schemeClr val="accent4">
                      <a:lumMod val="50000"/>
                    </a:schemeClr>
                  </a:solidFill>
                  <a:latin typeface="Monotype Koufi" pitchFamily="2" charset="-78"/>
                  <a:ea typeface="Monotype Koufi" pitchFamily="2" charset="-78"/>
                  <a:cs typeface="Monotype Koufi" pitchFamily="2" charset="-78"/>
                </a:rPr>
                <a:t>:</a:t>
              </a:r>
            </a:p>
            <a:p>
              <a:endParaRPr lang="ar-SA" sz="1600" b="1" dirty="0">
                <a:solidFill>
                  <a:schemeClr val="accent4">
                    <a:lumMod val="50000"/>
                  </a:schemeClr>
                </a:solidFill>
                <a:latin typeface="Monotype Koufi" pitchFamily="2" charset="-78"/>
                <a:ea typeface="Monotype Koufi" pitchFamily="2" charset="-78"/>
                <a:cs typeface="Monotype Koufi" pitchFamily="2" charset="-78"/>
              </a:endParaRPr>
            </a:p>
            <a:p>
              <a:r>
                <a:rPr lang="ar-SA" sz="1600" b="1" dirty="0"/>
                <a:t>هي  فرد الجسم ليكون أطول ما يمكن ويمكن أن تؤدي من الوقوف أو الرقود. </a:t>
              </a:r>
              <a:endParaRPr lang="en-US" sz="1600" dirty="0"/>
            </a:p>
          </p:txBody>
        </p:sp>
        <p:cxnSp>
          <p:nvCxnSpPr>
            <p:cNvPr id="10" name="رابط مستقيم 9"/>
            <p:cNvCxnSpPr/>
            <p:nvPr/>
          </p:nvCxnSpPr>
          <p:spPr>
            <a:xfrm flipH="1">
              <a:off x="5318596" y="1691680"/>
              <a:ext cx="1215132" cy="0"/>
            </a:xfrm>
            <a:prstGeom prst="line">
              <a:avLst/>
            </a:prstGeom>
            <a:ln/>
          </p:spPr>
          <p:style>
            <a:lnRef idx="3">
              <a:schemeClr val="accent1"/>
            </a:lnRef>
            <a:fillRef idx="0">
              <a:schemeClr val="accent1"/>
            </a:fillRef>
            <a:effectRef idx="2">
              <a:schemeClr val="accent1"/>
            </a:effectRef>
            <a:fontRef idx="minor">
              <a:schemeClr val="tx1"/>
            </a:fontRef>
          </p:style>
        </p:cxnSp>
        <p:grpSp>
          <p:nvGrpSpPr>
            <p:cNvPr id="11" name="مجموعة 10"/>
            <p:cNvGrpSpPr/>
            <p:nvPr/>
          </p:nvGrpSpPr>
          <p:grpSpPr>
            <a:xfrm>
              <a:off x="1124744" y="2339752"/>
              <a:ext cx="4680520" cy="3058016"/>
              <a:chOff x="1124744" y="2555776"/>
              <a:chExt cx="4680520" cy="3058016"/>
            </a:xfrm>
          </p:grpSpPr>
          <p:sp>
            <p:nvSpPr>
              <p:cNvPr id="24" name="مستطيل 23"/>
              <p:cNvSpPr/>
              <p:nvPr/>
            </p:nvSpPr>
            <p:spPr>
              <a:xfrm>
                <a:off x="1124744" y="2555776"/>
                <a:ext cx="4680520" cy="3058016"/>
              </a:xfrm>
              <a:prstGeom prst="rect">
                <a:avLst/>
              </a:prstGeom>
              <a:effectLst>
                <a:glow rad="101600">
                  <a:schemeClr val="accent1">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1" anchor="ctr"/>
              <a:lstStyle/>
              <a:p>
                <a:pPr algn="ctr"/>
                <a:endParaRPr lang="ar-KW" dirty="0"/>
              </a:p>
            </p:txBody>
          </p:sp>
          <p:sp>
            <p:nvSpPr>
              <p:cNvPr id="25" name="مستطيل 24"/>
              <p:cNvSpPr/>
              <p:nvPr/>
            </p:nvSpPr>
            <p:spPr>
              <a:xfrm>
                <a:off x="1188751" y="2627784"/>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grpSp>
        <p:grpSp>
          <p:nvGrpSpPr>
            <p:cNvPr id="12" name="مجموعة 11"/>
            <p:cNvGrpSpPr/>
            <p:nvPr/>
          </p:nvGrpSpPr>
          <p:grpSpPr>
            <a:xfrm>
              <a:off x="631616" y="5718632"/>
              <a:ext cx="5749915" cy="2237744"/>
              <a:chOff x="631616" y="5796137"/>
              <a:chExt cx="5749915" cy="2237744"/>
            </a:xfrm>
          </p:grpSpPr>
          <p:grpSp>
            <p:nvGrpSpPr>
              <p:cNvPr id="16" name="مجموعة 15"/>
              <p:cNvGrpSpPr/>
              <p:nvPr/>
            </p:nvGrpSpPr>
            <p:grpSpPr>
              <a:xfrm>
                <a:off x="631616" y="5796137"/>
                <a:ext cx="5749915" cy="2237744"/>
                <a:chOff x="631616" y="5796137"/>
                <a:chExt cx="5749915" cy="2237744"/>
              </a:xfrm>
            </p:grpSpPr>
            <p:sp>
              <p:nvSpPr>
                <p:cNvPr id="18" name="مستطيل 17"/>
                <p:cNvSpPr/>
                <p:nvPr/>
              </p:nvSpPr>
              <p:spPr>
                <a:xfrm>
                  <a:off x="631616" y="5796137"/>
                  <a:ext cx="5749915" cy="2237744"/>
                </a:xfrm>
                <a:prstGeom prst="rect">
                  <a:avLst/>
                </a:prstGeom>
                <a:effectLst>
                  <a:glow rad="101600">
                    <a:schemeClr val="accent1">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1" anchor="ctr"/>
                <a:lstStyle/>
                <a:p>
                  <a:pPr algn="ctr"/>
                  <a:endParaRPr lang="ar-KW" dirty="0"/>
                </a:p>
              </p:txBody>
            </p:sp>
            <p:sp>
              <p:nvSpPr>
                <p:cNvPr id="19" name="مستطيل 18"/>
                <p:cNvSpPr/>
                <p:nvPr/>
              </p:nvSpPr>
              <p:spPr>
                <a:xfrm>
                  <a:off x="734265" y="5906897"/>
                  <a:ext cx="5544616" cy="2016224"/>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cxnSp>
              <p:nvCxnSpPr>
                <p:cNvPr id="20" name="رابط مستقيم 19"/>
                <p:cNvCxnSpPr>
                  <a:endCxn id="19" idx="2"/>
                </p:cNvCxnSpPr>
                <p:nvPr/>
              </p:nvCxnSpPr>
              <p:spPr>
                <a:xfrm flipH="1">
                  <a:off x="3506573" y="5868144"/>
                  <a:ext cx="5365" cy="2054977"/>
                </a:xfrm>
                <a:prstGeom prst="line">
                  <a:avLst/>
                </a:prstGeom>
                <a:ln>
                  <a:solidFill>
                    <a:schemeClr val="accent1">
                      <a:lumMod val="75000"/>
                    </a:schemeClr>
                  </a:solidFill>
                </a:ln>
              </p:spPr>
              <p:style>
                <a:lnRef idx="3">
                  <a:schemeClr val="accent2"/>
                </a:lnRef>
                <a:fillRef idx="0">
                  <a:schemeClr val="accent2"/>
                </a:fillRef>
                <a:effectRef idx="2">
                  <a:schemeClr val="accent2"/>
                </a:effectRef>
                <a:fontRef idx="minor">
                  <a:schemeClr val="tx1"/>
                </a:fontRef>
              </p:style>
            </p:cxnSp>
            <p:sp>
              <p:nvSpPr>
                <p:cNvPr id="21" name="مربع نص 20"/>
                <p:cNvSpPr txBox="1"/>
                <p:nvPr/>
              </p:nvSpPr>
              <p:spPr>
                <a:xfrm>
                  <a:off x="3561604" y="5906897"/>
                  <a:ext cx="2717277" cy="1769715"/>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التعليمي</a:t>
                  </a:r>
                  <a:r>
                    <a:rPr lang="en-US" sz="1400" b="1" dirty="0">
                      <a:solidFill>
                        <a:schemeClr val="accent2">
                          <a:lumMod val="50000"/>
                        </a:schemeClr>
                      </a:solidFill>
                      <a:latin typeface="Monotype Koufi" pitchFamily="2" charset="-78"/>
                      <a:ea typeface="Monotype Koufi" pitchFamily="2" charset="-78"/>
                      <a:cs typeface="Monotype Koufi" pitchFamily="2" charset="-78"/>
                    </a:rPr>
                    <a:t>  </a:t>
                  </a:r>
                  <a:endParaRPr lang="ar-KW" sz="1400" dirty="0">
                    <a:solidFill>
                      <a:schemeClr val="accent2">
                        <a:lumMod val="50000"/>
                      </a:schemeClr>
                    </a:solidFill>
                    <a:latin typeface="Monotype Koufi" pitchFamily="2" charset="-78"/>
                    <a:ea typeface="Monotype Koufi" pitchFamily="2" charset="-78"/>
                    <a:cs typeface="Monotype Koufi" pitchFamily="2" charset="-78"/>
                  </a:endParaRPr>
                </a:p>
                <a:p>
                  <a:pPr rtl="0"/>
                  <a:endParaRPr lang="ar-KW" sz="1100" b="1" dirty="0">
                    <a:solidFill>
                      <a:schemeClr val="accent6">
                        <a:lumMod val="50000"/>
                      </a:schemeClr>
                    </a:solidFill>
                  </a:endParaRPr>
                </a:p>
                <a:p>
                  <a:pPr rtl="0"/>
                  <a:r>
                    <a:rPr lang="ar-KW" sz="1400" b="1" dirty="0">
                      <a:solidFill>
                        <a:schemeClr val="accent5">
                          <a:lumMod val="75000"/>
                        </a:schemeClr>
                      </a:solidFill>
                    </a:rPr>
                    <a:t>*</a:t>
                  </a:r>
                  <a:r>
                    <a:rPr lang="ar-KW" sz="1400" b="1" dirty="0">
                      <a:solidFill>
                        <a:schemeClr val="accent5">
                          <a:lumMod val="50000"/>
                        </a:schemeClr>
                      </a:solidFill>
                    </a:rPr>
                    <a:t> </a:t>
                  </a:r>
                  <a:r>
                    <a:rPr lang="ar-KW" sz="1400" b="1" dirty="0"/>
                    <a:t>الامتداد عاليا داخل الطوق عند سماع الصفارة.</a:t>
                  </a:r>
                </a:p>
                <a:p>
                  <a:pPr rtl="0"/>
                  <a:r>
                    <a:rPr lang="ar-KW" sz="1400" b="1" dirty="0">
                      <a:solidFill>
                        <a:schemeClr val="accent5">
                          <a:lumMod val="75000"/>
                        </a:schemeClr>
                      </a:solidFill>
                    </a:rPr>
                    <a:t>*</a:t>
                  </a:r>
                  <a:r>
                    <a:rPr lang="ar-KW" sz="1400" b="1" dirty="0">
                      <a:solidFill>
                        <a:schemeClr val="accent5">
                          <a:lumMod val="50000"/>
                        </a:schemeClr>
                      </a:solidFill>
                    </a:rPr>
                    <a:t> </a:t>
                  </a:r>
                  <a:r>
                    <a:rPr lang="ar-KW" sz="1400" b="1" dirty="0"/>
                    <a:t>الامتداد و السير داخل خطوط الأشكال الهندسية.</a:t>
                  </a:r>
                </a:p>
                <a:p>
                  <a:pPr rtl="0"/>
                  <a:r>
                    <a:rPr lang="ar-KW" sz="1400" b="1" dirty="0">
                      <a:solidFill>
                        <a:schemeClr val="accent5">
                          <a:lumMod val="75000"/>
                        </a:schemeClr>
                      </a:solidFill>
                    </a:rPr>
                    <a:t>*</a:t>
                  </a:r>
                  <a:r>
                    <a:rPr lang="ar-KW" sz="1400" b="1" dirty="0">
                      <a:solidFill>
                        <a:schemeClr val="accent5">
                          <a:lumMod val="50000"/>
                        </a:schemeClr>
                      </a:solidFill>
                    </a:rPr>
                    <a:t> </a:t>
                  </a:r>
                  <a:r>
                    <a:rPr lang="ar-KW" sz="1400" b="1" dirty="0"/>
                    <a:t>الامتداد أثناء السير على الحبال.</a:t>
                  </a:r>
                </a:p>
                <a:p>
                  <a:pPr rtl="0"/>
                  <a:r>
                    <a:rPr lang="ar-KW" sz="1400" b="1" dirty="0">
                      <a:solidFill>
                        <a:schemeClr val="accent5">
                          <a:lumMod val="75000"/>
                        </a:schemeClr>
                      </a:solidFill>
                    </a:rPr>
                    <a:t>*</a:t>
                  </a:r>
                  <a:r>
                    <a:rPr lang="ar-KW" sz="1400" b="1" dirty="0"/>
                    <a:t> الامتداد رقودا على المرتبة.</a:t>
                  </a:r>
                </a:p>
              </p:txBody>
            </p:sp>
            <p:sp>
              <p:nvSpPr>
                <p:cNvPr id="22" name="مربع نص 21"/>
                <p:cNvSpPr txBox="1"/>
                <p:nvPr/>
              </p:nvSpPr>
              <p:spPr>
                <a:xfrm>
                  <a:off x="658682" y="5888560"/>
                  <a:ext cx="2842326" cy="2031325"/>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التطبيقي</a:t>
                  </a:r>
                  <a:endParaRPr lang="ar-KW" sz="200" b="1" dirty="0">
                    <a:solidFill>
                      <a:schemeClr val="accent2">
                        <a:lumMod val="50000"/>
                      </a:schemeClr>
                    </a:solidFill>
                  </a:endParaRPr>
                </a:p>
                <a:p>
                  <a:pPr rtl="0"/>
                  <a:endParaRPr lang="ar-KW" sz="900" b="1" dirty="0"/>
                </a:p>
                <a:p>
                  <a:r>
                    <a:rPr lang="ar-KW" sz="1200" b="1" dirty="0">
                      <a:solidFill>
                        <a:schemeClr val="accent5">
                          <a:lumMod val="75000"/>
                        </a:schemeClr>
                      </a:solidFill>
                      <a:latin typeface="Monotype Koufi" pitchFamily="2" charset="-78"/>
                      <a:ea typeface="Monotype Koufi" pitchFamily="2" charset="-78"/>
                      <a:cs typeface="Monotype Koufi" pitchFamily="2" charset="-78"/>
                    </a:rPr>
                    <a:t>*</a:t>
                  </a:r>
                  <a:r>
                    <a:rPr lang="ar-KW" sz="1200" b="1" dirty="0">
                      <a:solidFill>
                        <a:schemeClr val="accent4">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المشي على المقعد السويدي من وضع الامتداد ومسك كيس الحبوب .</a:t>
                  </a:r>
                </a:p>
                <a:p>
                  <a:r>
                    <a:rPr lang="ar-KW" sz="1200" b="1" dirty="0">
                      <a:solidFill>
                        <a:schemeClr val="accent5">
                          <a:lumMod val="75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r>
                    <a:rPr lang="ar-KW" sz="1100" b="1" dirty="0"/>
                    <a:t>أن يستخدم الأطواق ثم الوثب داخل الخندق.</a:t>
                  </a:r>
                </a:p>
                <a:p>
                  <a:r>
                    <a:rPr lang="ar-SA" sz="1200" b="1" dirty="0">
                      <a:solidFill>
                        <a:schemeClr val="accent5">
                          <a:lumMod val="75000"/>
                        </a:schemeClr>
                      </a:solidFill>
                      <a:latin typeface="Monotype Koufi" pitchFamily="2" charset="-78"/>
                      <a:ea typeface="Monotype Koufi" pitchFamily="2" charset="-78"/>
                      <a:cs typeface="Monotype Koufi" pitchFamily="2" charset="-78"/>
                    </a:rPr>
                    <a:t>*</a:t>
                  </a:r>
                  <a:r>
                    <a:rPr lang="ar-KW" sz="1200" b="1" dirty="0">
                      <a:solidFill>
                        <a:schemeClr val="accent2">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ar-KW" sz="1100" b="1" dirty="0"/>
                    <a:t>أن يمتد على المرتبة(المراتب الملونة) ثم المشي بين </a:t>
                  </a:r>
                  <a:r>
                    <a:rPr lang="en-US" sz="1100" b="1" dirty="0"/>
                    <a:t>.(</a:t>
                  </a:r>
                  <a:r>
                    <a:rPr lang="ar-KW" sz="1100" b="1" dirty="0"/>
                    <a:t>الأعمدة (صندوق الحركية الشامل</a:t>
                  </a:r>
                </a:p>
                <a:p>
                  <a:pPr rtl="0"/>
                  <a:r>
                    <a:rPr lang="ar-KW" sz="1200" b="1" dirty="0">
                      <a:solidFill>
                        <a:schemeClr val="accent5">
                          <a:lumMod val="75000"/>
                        </a:schemeClr>
                      </a:solidFill>
                      <a:latin typeface="Monotype Koufi" pitchFamily="2" charset="-78"/>
                      <a:ea typeface="Monotype Koufi" pitchFamily="2" charset="-78"/>
                      <a:cs typeface="Monotype Koufi" pitchFamily="2" charset="-78"/>
                    </a:rPr>
                    <a:t>*</a:t>
                  </a:r>
                  <a:r>
                    <a:rPr lang="ar-KW" sz="700" b="1" dirty="0"/>
                    <a:t> </a:t>
                  </a:r>
                  <a:r>
                    <a:rPr lang="ar-KW" sz="1200" b="1" dirty="0">
                      <a:latin typeface="Monotype Koufi" pitchFamily="2" charset="-78"/>
                      <a:ea typeface="Monotype Koufi" pitchFamily="2" charset="-78"/>
                      <a:cs typeface="Monotype Koufi" pitchFamily="2" charset="-78"/>
                    </a:rPr>
                    <a:t>المجموعة الرابعة:</a:t>
                  </a:r>
                  <a:r>
                    <a:rPr lang="ar-KW" sz="700" b="1" dirty="0"/>
                    <a:t> </a:t>
                  </a:r>
                  <a:r>
                    <a:rPr lang="ar-KW" sz="1200" b="1" dirty="0"/>
                    <a:t>لعب حر  </a:t>
                  </a:r>
                  <a:endParaRPr lang="en-US" sz="2800" dirty="0"/>
                </a:p>
              </p:txBody>
            </p:sp>
            <p:cxnSp>
              <p:nvCxnSpPr>
                <p:cNvPr id="23" name="رابط مستقيم 22"/>
                <p:cNvCxnSpPr/>
                <p:nvPr/>
              </p:nvCxnSpPr>
              <p:spPr>
                <a:xfrm flipH="1">
                  <a:off x="1240007" y="6223878"/>
                  <a:ext cx="1728192" cy="0"/>
                </a:xfrm>
                <a:prstGeom prst="line">
                  <a:avLst/>
                </a:prstGeom>
                <a:ln/>
              </p:spPr>
              <p:style>
                <a:lnRef idx="2">
                  <a:schemeClr val="accent1"/>
                </a:lnRef>
                <a:fillRef idx="0">
                  <a:schemeClr val="accent1"/>
                </a:fillRef>
                <a:effectRef idx="1">
                  <a:schemeClr val="accent1"/>
                </a:effectRef>
                <a:fontRef idx="minor">
                  <a:schemeClr val="tx1"/>
                </a:fontRef>
              </p:style>
            </p:cxnSp>
          </p:grpSp>
          <p:cxnSp>
            <p:nvCxnSpPr>
              <p:cNvPr id="17" name="رابط مستقيم 16"/>
              <p:cNvCxnSpPr/>
              <p:nvPr/>
            </p:nvCxnSpPr>
            <p:spPr>
              <a:xfrm flipH="1">
                <a:off x="4077073" y="6223878"/>
                <a:ext cx="1728191" cy="4306"/>
              </a:xfrm>
              <a:prstGeom prst="line">
                <a:avLst/>
              </a:prstGeom>
              <a:ln/>
            </p:spPr>
            <p:style>
              <a:lnRef idx="2">
                <a:schemeClr val="accent1"/>
              </a:lnRef>
              <a:fillRef idx="0">
                <a:schemeClr val="accent1"/>
              </a:fillRef>
              <a:effectRef idx="1">
                <a:schemeClr val="accent1"/>
              </a:effectRef>
              <a:fontRef idx="minor">
                <a:schemeClr val="tx1"/>
              </a:fontRef>
            </p:style>
          </p:cxnSp>
        </p:grpSp>
        <p:sp>
          <p:nvSpPr>
            <p:cNvPr id="13" name="شكل بيضاوي 12"/>
            <p:cNvSpPr/>
            <p:nvPr/>
          </p:nvSpPr>
          <p:spPr>
            <a:xfrm>
              <a:off x="6021288" y="174928"/>
              <a:ext cx="653754" cy="676267"/>
            </a:xfrm>
            <a:prstGeom prst="ellipse">
              <a:avLst/>
            </a:prstGeom>
            <a:ln/>
            <a:effectLst>
              <a:glow rad="635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rtlCol="1" anchor="ctr"/>
            <a:lstStyle/>
            <a:p>
              <a:pPr algn="ctr"/>
              <a:endParaRPr lang="ar-KW" dirty="0"/>
            </a:p>
          </p:txBody>
        </p:sp>
        <p:sp>
          <p:nvSpPr>
            <p:cNvPr id="14" name="مستطيل 13"/>
            <p:cNvSpPr/>
            <p:nvPr/>
          </p:nvSpPr>
          <p:spPr>
            <a:xfrm>
              <a:off x="5949280" y="216386"/>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13</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15" name="Picture 4" descr="http://www.clipartsfree.net/vector/large/tiothy_Blue_Sticker_Vector_Clipar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895" y="174928"/>
              <a:ext cx="1630451" cy="1630451"/>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15" descr="E:\DCIM\100CANON\IMG_1646.JPG"/>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Lst>
          </a:blip>
          <a:srcRect/>
          <a:stretch>
            <a:fillRect/>
          </a:stretch>
        </p:blipFill>
        <p:spPr bwMode="auto">
          <a:xfrm>
            <a:off x="2573698" y="4081522"/>
            <a:ext cx="1931502" cy="1139707"/>
          </a:xfrm>
          <a:prstGeom prst="rect">
            <a:avLst/>
          </a:prstGeom>
          <a:ln>
            <a:solidFill>
              <a:schemeClr val="accent6">
                <a:lumMod val="75000"/>
              </a:schemeClr>
            </a:solidFill>
          </a:ln>
          <a:effectLst>
            <a:outerShdw blurRad="190500" algn="tl" rotWithShape="0">
              <a:srgbClr val="000000">
                <a:alpha val="70000"/>
              </a:srgbClr>
            </a:outerShdw>
          </a:effectLst>
        </p:spPr>
      </p:pic>
      <p:pic>
        <p:nvPicPr>
          <p:cNvPr id="29" name="Picture 19" descr="E:\DCIM\100CANON\IMG_1661.JPG"/>
          <p:cNvPicPr/>
          <p:nvPr/>
        </p:nvPicPr>
        <p:blipFill>
          <a:blip r:embed="rId6" cstate="print"/>
          <a:srcRect/>
          <a:stretch>
            <a:fillRect/>
          </a:stretch>
        </p:blipFill>
        <p:spPr bwMode="auto">
          <a:xfrm rot="5400000">
            <a:off x="4234179" y="2597223"/>
            <a:ext cx="1461890" cy="1248231"/>
          </a:xfrm>
          <a:prstGeom prst="rect">
            <a:avLst/>
          </a:prstGeom>
          <a:ln>
            <a:solidFill>
              <a:schemeClr val="accent6">
                <a:lumMod val="75000"/>
              </a:schemeClr>
            </a:solidFill>
          </a:ln>
          <a:effectLst>
            <a:outerShdw blurRad="190500" algn="tl" rotWithShape="0">
              <a:srgbClr val="000000">
                <a:alpha val="70000"/>
              </a:srgbClr>
            </a:outerShdw>
          </a:effectLst>
        </p:spPr>
      </p:pic>
      <p:pic>
        <p:nvPicPr>
          <p:cNvPr id="30" name="Picture 49" descr="E:\DCIM\100CANON\IMG_1898.JPG"/>
          <p:cNvPicPr/>
          <p:nvPr/>
        </p:nvPicPr>
        <p:blipFill>
          <a:blip r:embed="rId7" cstate="print"/>
          <a:srcRect/>
          <a:stretch>
            <a:fillRect/>
          </a:stretch>
        </p:blipFill>
        <p:spPr bwMode="auto">
          <a:xfrm rot="5400000">
            <a:off x="1210233" y="2592167"/>
            <a:ext cx="1471876" cy="1255079"/>
          </a:xfrm>
          <a:prstGeom prst="rect">
            <a:avLst/>
          </a:prstGeom>
          <a:ln>
            <a:solidFill>
              <a:schemeClr val="accent6">
                <a:lumMod val="75000"/>
              </a:schemeClr>
            </a:solidFill>
          </a:ln>
          <a:effectLst>
            <a:outerShdw blurRad="190500" algn="tl" rotWithShape="0">
              <a:srgbClr val="000000">
                <a:alpha val="70000"/>
              </a:srgbClr>
            </a:outerShdw>
          </a:effectLst>
        </p:spPr>
      </p:pic>
      <p:pic>
        <p:nvPicPr>
          <p:cNvPr id="31" name="Picture 20" descr="E:\DCIM\100CANON\IMG_2036.JPG"/>
          <p:cNvPicPr/>
          <p:nvPr/>
        </p:nvPicPr>
        <p:blipFill>
          <a:blip r:embed="rId8" cstate="print"/>
          <a:srcRect/>
          <a:stretch>
            <a:fillRect/>
          </a:stretch>
        </p:blipFill>
        <p:spPr bwMode="auto">
          <a:xfrm>
            <a:off x="2836341" y="2490393"/>
            <a:ext cx="1252456" cy="1458626"/>
          </a:xfrm>
          <a:prstGeom prst="rect">
            <a:avLst/>
          </a:prstGeom>
          <a:ln>
            <a:solidFill>
              <a:schemeClr val="accent6">
                <a:lumMod val="75000"/>
              </a:schemeClr>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696182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31</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260648" y="174928"/>
            <a:ext cx="6414394" cy="8092154"/>
            <a:chOff x="260648" y="174928"/>
            <a:chExt cx="6414394" cy="8092154"/>
          </a:xfrm>
        </p:grpSpPr>
        <p:grpSp>
          <p:nvGrpSpPr>
            <p:cNvPr id="8" name="مجموعة 7"/>
            <p:cNvGrpSpPr/>
            <p:nvPr/>
          </p:nvGrpSpPr>
          <p:grpSpPr>
            <a:xfrm>
              <a:off x="260648" y="183114"/>
              <a:ext cx="6273081" cy="8083968"/>
              <a:chOff x="260648" y="183114"/>
              <a:chExt cx="6273081" cy="8083968"/>
            </a:xfrm>
          </p:grpSpPr>
          <p:sp>
            <p:nvSpPr>
              <p:cNvPr id="11" name="مستطيل 10"/>
              <p:cNvSpPr/>
              <p:nvPr/>
            </p:nvSpPr>
            <p:spPr>
              <a:xfrm>
                <a:off x="260648" y="1043607"/>
                <a:ext cx="6048672" cy="7133800"/>
              </a:xfrm>
              <a:prstGeom prst="rect">
                <a:avLst/>
              </a:prstGeom>
              <a:effectLst>
                <a:glow rad="139700">
                  <a:schemeClr val="accent5">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1" anchor="ctr"/>
              <a:lstStyle/>
              <a:p>
                <a:pPr algn="ctr"/>
                <a:endParaRPr lang="ar-KW" dirty="0"/>
              </a:p>
            </p:txBody>
          </p:sp>
          <p:sp>
            <p:nvSpPr>
              <p:cNvPr id="12" name="مستطيل 11"/>
              <p:cNvSpPr/>
              <p:nvPr/>
            </p:nvSpPr>
            <p:spPr>
              <a:xfrm>
                <a:off x="485056" y="1318549"/>
                <a:ext cx="6048672" cy="6948533"/>
              </a:xfrm>
              <a:prstGeom prst="rect">
                <a:avLst/>
              </a:prstGeom>
              <a:ln w="28575">
                <a:solidFill>
                  <a:schemeClr val="accent5">
                    <a:lumMod val="50000"/>
                  </a:schemeClr>
                </a:solidFill>
              </a:ln>
              <a:effectLst>
                <a:glow rad="101600">
                  <a:schemeClr val="accent5">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13" name="مستطيل 12"/>
              <p:cNvSpPr/>
              <p:nvPr/>
            </p:nvSpPr>
            <p:spPr>
              <a:xfrm>
                <a:off x="631616" y="5718632"/>
                <a:ext cx="5749915" cy="2237744"/>
              </a:xfrm>
              <a:prstGeom prst="rect">
                <a:avLst/>
              </a:prstGeom>
              <a:solidFill>
                <a:srgbClr val="FF0000"/>
              </a:solidFill>
              <a:effectLst>
                <a:glow rad="1016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1" anchor="ctr"/>
              <a:lstStyle/>
              <a:p>
                <a:pPr algn="ctr"/>
                <a:endParaRPr lang="ar-KW" dirty="0"/>
              </a:p>
            </p:txBody>
          </p:sp>
          <p:sp>
            <p:nvSpPr>
              <p:cNvPr id="14" name="مستطيل 13"/>
              <p:cNvSpPr/>
              <p:nvPr/>
            </p:nvSpPr>
            <p:spPr>
              <a:xfrm>
                <a:off x="734265" y="5829392"/>
                <a:ext cx="5544616" cy="2016224"/>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sp>
            <p:nvSpPr>
              <p:cNvPr id="15" name="مربع نص 14"/>
              <p:cNvSpPr txBox="1"/>
              <p:nvPr/>
            </p:nvSpPr>
            <p:spPr>
              <a:xfrm>
                <a:off x="3561604" y="5829392"/>
                <a:ext cx="2717277" cy="1569660"/>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التعليمي</a:t>
                </a:r>
                <a:r>
                  <a:rPr lang="en-US" sz="1400" b="1" dirty="0">
                    <a:solidFill>
                      <a:schemeClr val="accent2">
                        <a:lumMod val="50000"/>
                      </a:schemeClr>
                    </a:solidFill>
                    <a:latin typeface="Monotype Koufi" pitchFamily="2" charset="-78"/>
                    <a:ea typeface="Monotype Koufi" pitchFamily="2" charset="-78"/>
                    <a:cs typeface="Monotype Koufi" pitchFamily="2" charset="-78"/>
                  </a:rPr>
                  <a:t>  </a:t>
                </a:r>
                <a:endParaRPr lang="ar-KW" sz="1400" dirty="0">
                  <a:solidFill>
                    <a:schemeClr val="accent2">
                      <a:lumMod val="50000"/>
                    </a:schemeClr>
                  </a:solidFill>
                  <a:latin typeface="Monotype Koufi" pitchFamily="2" charset="-78"/>
                  <a:ea typeface="Monotype Koufi" pitchFamily="2" charset="-78"/>
                  <a:cs typeface="Monotype Koufi" pitchFamily="2" charset="-78"/>
                </a:endParaRPr>
              </a:p>
              <a:p>
                <a:pPr algn="just" rtl="0"/>
                <a:endParaRPr lang="ar-KW" sz="1100" b="1" dirty="0">
                  <a:solidFill>
                    <a:schemeClr val="accent6">
                      <a:lumMod val="50000"/>
                    </a:schemeClr>
                  </a:solidFill>
                </a:endParaRPr>
              </a:p>
              <a:p>
                <a:pPr algn="just" rtl="0"/>
                <a:endParaRPr lang="ar-KW" sz="100" b="1" dirty="0"/>
              </a:p>
              <a:p>
                <a:pPr algn="just"/>
                <a:r>
                  <a:rPr lang="ar-KW" sz="1400" b="1" dirty="0">
                    <a:solidFill>
                      <a:srgbClr val="FF0000"/>
                    </a:solidFill>
                  </a:rPr>
                  <a:t>* </a:t>
                </a:r>
                <a:r>
                  <a:rPr lang="ar-KW" sz="1400" b="1" dirty="0"/>
                  <a:t>التكور عند سماع الصافرة.</a:t>
                </a:r>
              </a:p>
              <a:p>
                <a:pPr algn="just"/>
                <a:r>
                  <a:rPr lang="ar-KW" sz="1400" b="1" dirty="0">
                    <a:solidFill>
                      <a:srgbClr val="FF0000"/>
                    </a:solidFill>
                  </a:rPr>
                  <a:t>*</a:t>
                </a:r>
                <a:r>
                  <a:rPr lang="ar-KW" sz="1400" b="1" dirty="0"/>
                  <a:t> التكور داخل الطوق.                                    </a:t>
                </a:r>
              </a:p>
              <a:p>
                <a:pPr algn="just"/>
                <a:r>
                  <a:rPr lang="ar-KW" sz="1400" b="1" dirty="0">
                    <a:solidFill>
                      <a:srgbClr val="FF0000"/>
                    </a:solidFill>
                  </a:rPr>
                  <a:t>* </a:t>
                </a:r>
                <a:r>
                  <a:rPr lang="ar-KW" sz="1400" b="1" dirty="0"/>
                  <a:t>التكور رقودا على جانب واحد في أطباق التوازن.</a:t>
                </a:r>
              </a:p>
              <a:p>
                <a:pPr algn="just"/>
                <a:r>
                  <a:rPr lang="ar-KW" sz="1400" b="1" dirty="0">
                    <a:solidFill>
                      <a:srgbClr val="FF0000"/>
                    </a:solidFill>
                  </a:rPr>
                  <a:t>* </a:t>
                </a:r>
                <a:r>
                  <a:rPr lang="ar-KW" sz="1400" b="1" dirty="0"/>
                  <a:t>التكور على المرتبة.</a:t>
                </a:r>
              </a:p>
            </p:txBody>
          </p:sp>
          <p:sp>
            <p:nvSpPr>
              <p:cNvPr id="16" name="مربع نص 15"/>
              <p:cNvSpPr txBox="1"/>
              <p:nvPr/>
            </p:nvSpPr>
            <p:spPr>
              <a:xfrm>
                <a:off x="734265" y="5811055"/>
                <a:ext cx="2739677" cy="1815882"/>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التطبيقي</a:t>
                </a:r>
                <a:endParaRPr lang="ar-KW" sz="200" b="1" dirty="0">
                  <a:solidFill>
                    <a:schemeClr val="accent2">
                      <a:lumMod val="50000"/>
                    </a:schemeClr>
                  </a:solidFill>
                </a:endParaRPr>
              </a:p>
              <a:p>
                <a:pPr rtl="0"/>
                <a:endParaRPr lang="ar-KW" sz="400" b="1" dirty="0"/>
              </a:p>
              <a:p>
                <a:pPr rtl="0"/>
                <a:endParaRPr lang="ar-KW" sz="900" b="1" dirty="0"/>
              </a:p>
              <a:p>
                <a:r>
                  <a:rPr lang="ar-KW" sz="1200" b="1" dirty="0">
                    <a:solidFill>
                      <a:srgbClr val="FF0000"/>
                    </a:solidFill>
                    <a:latin typeface="Monotype Koufi" pitchFamily="2" charset="-78"/>
                    <a:ea typeface="Monotype Koufi" pitchFamily="2" charset="-78"/>
                    <a:cs typeface="Monotype Koufi" pitchFamily="2" charset="-78"/>
                  </a:rPr>
                  <a:t>*</a:t>
                </a:r>
                <a:r>
                  <a:rPr lang="ar-KW" sz="1200" b="1" dirty="0">
                    <a:solidFill>
                      <a:schemeClr val="accent4">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يتكور داخل الطوق واستخدام المراتب الملونة.</a:t>
                </a:r>
              </a:p>
              <a:p>
                <a:endParaRPr lang="ar-KW" sz="200" b="1" dirty="0"/>
              </a:p>
              <a:p>
                <a:r>
                  <a:rPr lang="ar-KW" sz="1200" b="1" dirty="0">
                    <a:solidFill>
                      <a:srgbClr val="FF0000"/>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r>
                  <a:rPr lang="ar-KW" sz="1100" b="1" dirty="0"/>
                  <a:t>أن يتكور داخل الخندق ثم الجري بين الأقماع.</a:t>
                </a:r>
                <a:endParaRPr lang="ar-SA" sz="1100" b="1" dirty="0"/>
              </a:p>
              <a:p>
                <a:r>
                  <a:rPr lang="ar-SA" sz="1200" b="1" dirty="0">
                    <a:solidFill>
                      <a:srgbClr val="FF0000"/>
                    </a:solidFill>
                    <a:latin typeface="Monotype Koufi" pitchFamily="2" charset="-78"/>
                    <a:ea typeface="Monotype Koufi" pitchFamily="2" charset="-78"/>
                    <a:cs typeface="Monotype Koufi" pitchFamily="2" charset="-78"/>
                  </a:rPr>
                  <a:t>*</a:t>
                </a:r>
                <a:r>
                  <a:rPr lang="ar-KW" sz="1200" b="1" dirty="0">
                    <a:solidFill>
                      <a:schemeClr val="accent2">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en-US" sz="1100" b="1" dirty="0"/>
                  <a:t>. </a:t>
                </a:r>
                <a:r>
                  <a:rPr lang="ar-KW" sz="1100" b="1" dirty="0"/>
                  <a:t>أن يتكور داخل الأطباق الملونة ثم القز داخل الطوق</a:t>
                </a:r>
              </a:p>
              <a:p>
                <a:pPr rtl="0"/>
                <a:r>
                  <a:rPr lang="ar-KW" sz="1400" b="1" dirty="0">
                    <a:solidFill>
                      <a:srgbClr val="FF0000"/>
                    </a:solidFill>
                    <a:latin typeface="Monotype Koufi" pitchFamily="2" charset="-78"/>
                    <a:ea typeface="Monotype Koufi" pitchFamily="2" charset="-78"/>
                  </a:rPr>
                  <a:t>*</a:t>
                </a:r>
                <a:r>
                  <a:rPr lang="ar-KW" sz="1400" dirty="0">
                    <a:solidFill>
                      <a:schemeClr val="accent6">
                        <a:lumMod val="75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r>
                  <a:rPr lang="ar-KW" sz="700" b="1" dirty="0"/>
                  <a:t>  </a:t>
                </a:r>
                <a:r>
                  <a:rPr lang="ar-KW" sz="1200" b="1" dirty="0"/>
                  <a:t>لعب حر  </a:t>
                </a:r>
                <a:endParaRPr lang="en-US" sz="2800" dirty="0"/>
              </a:p>
            </p:txBody>
          </p:sp>
          <p:cxnSp>
            <p:nvCxnSpPr>
              <p:cNvPr id="17" name="رابط مستقيم 16"/>
              <p:cNvCxnSpPr/>
              <p:nvPr/>
            </p:nvCxnSpPr>
            <p:spPr>
              <a:xfrm flipH="1">
                <a:off x="1240007" y="6146373"/>
                <a:ext cx="172819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رابط مستقيم 17"/>
              <p:cNvCxnSpPr/>
              <p:nvPr/>
            </p:nvCxnSpPr>
            <p:spPr>
              <a:xfrm flipH="1">
                <a:off x="4077072" y="6150679"/>
                <a:ext cx="166218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رابط مستقيم 18"/>
              <p:cNvCxnSpPr/>
              <p:nvPr/>
            </p:nvCxnSpPr>
            <p:spPr>
              <a:xfrm flipH="1">
                <a:off x="3567651" y="5790639"/>
                <a:ext cx="5365" cy="205497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20" name="مجموعة 19"/>
              <p:cNvGrpSpPr/>
              <p:nvPr/>
            </p:nvGrpSpPr>
            <p:grpSpPr>
              <a:xfrm>
                <a:off x="269762" y="183114"/>
                <a:ext cx="6263967" cy="5214654"/>
                <a:chOff x="269762" y="183114"/>
                <a:chExt cx="6263967" cy="5214654"/>
              </a:xfrm>
            </p:grpSpPr>
            <p:sp>
              <p:nvSpPr>
                <p:cNvPr id="21" name="مربع نص 20"/>
                <p:cNvSpPr txBox="1"/>
                <p:nvPr/>
              </p:nvSpPr>
              <p:spPr>
                <a:xfrm>
                  <a:off x="1124744" y="1323509"/>
                  <a:ext cx="5408985" cy="1015663"/>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التكور</a:t>
                  </a:r>
                  <a:r>
                    <a:rPr lang="ar-SA" sz="1600" b="1" dirty="0">
                      <a:solidFill>
                        <a:schemeClr val="accent4">
                          <a:lumMod val="50000"/>
                        </a:schemeClr>
                      </a:solidFill>
                      <a:latin typeface="Monotype Koufi" pitchFamily="2" charset="-78"/>
                      <a:ea typeface="Monotype Koufi" pitchFamily="2" charset="-78"/>
                      <a:cs typeface="Monotype Koufi" pitchFamily="2" charset="-78"/>
                    </a:rPr>
                    <a:t>:</a:t>
                  </a:r>
                </a:p>
                <a:p>
                  <a:endParaRPr lang="ar-SA" sz="1600" b="1" dirty="0">
                    <a:solidFill>
                      <a:schemeClr val="accent4">
                        <a:lumMod val="50000"/>
                      </a:schemeClr>
                    </a:solidFill>
                    <a:latin typeface="Monotype Koufi" pitchFamily="2" charset="-78"/>
                    <a:ea typeface="Monotype Koufi" pitchFamily="2" charset="-78"/>
                    <a:cs typeface="Monotype Koufi" pitchFamily="2" charset="-78"/>
                  </a:endParaRPr>
                </a:p>
                <a:p>
                  <a:r>
                    <a:rPr lang="ar-SA" sz="1400" b="1" dirty="0"/>
                    <a:t>هي تقريب أجزاء الجسم إلى بعضها و يمكن أن تؤدي المهارة </a:t>
                  </a:r>
                  <a:r>
                    <a:rPr lang="ar-KW" sz="1400" b="1" dirty="0"/>
                    <a:t>من الوقوف </a:t>
                  </a:r>
                  <a:r>
                    <a:rPr lang="ar-SA" sz="1400" b="1" dirty="0"/>
                    <a:t>أو الجلوس أو الرقود. </a:t>
                  </a:r>
                  <a:endParaRPr lang="en-US" sz="1400" dirty="0"/>
                </a:p>
              </p:txBody>
            </p:sp>
            <p:cxnSp>
              <p:nvCxnSpPr>
                <p:cNvPr id="22" name="رابط مستقيم 21"/>
                <p:cNvCxnSpPr/>
                <p:nvPr/>
              </p:nvCxnSpPr>
              <p:spPr>
                <a:xfrm flipH="1">
                  <a:off x="5318596" y="1691680"/>
                  <a:ext cx="1215132" cy="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
              <p:nvSpPr>
                <p:cNvPr id="23" name="مستطيل 22"/>
                <p:cNvSpPr/>
                <p:nvPr/>
              </p:nvSpPr>
              <p:spPr>
                <a:xfrm>
                  <a:off x="1124744" y="2339752"/>
                  <a:ext cx="4680520" cy="3058016"/>
                </a:xfrm>
                <a:prstGeom prst="rect">
                  <a:avLst/>
                </a:prstGeom>
                <a:solidFill>
                  <a:srgbClr val="FF0000"/>
                </a:solidFill>
                <a:effectLst>
                  <a:glow rad="1016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1" anchor="ctr"/>
                <a:lstStyle/>
                <a:p>
                  <a:pPr algn="ctr"/>
                  <a:endParaRPr lang="ar-KW" dirty="0"/>
                </a:p>
              </p:txBody>
            </p:sp>
            <p:sp>
              <p:nvSpPr>
                <p:cNvPr id="24" name="مستطيل 23"/>
                <p:cNvSpPr/>
                <p:nvPr/>
              </p:nvSpPr>
              <p:spPr>
                <a:xfrm>
                  <a:off x="1188751" y="2411760"/>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pic>
              <p:nvPicPr>
                <p:cNvPr id="25" name="Picture 8" descr="C:\Users\froty\Desktop\صور\1320153203_1.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345" r="12122" b="9014"/>
                <a:stretch/>
              </p:blipFill>
              <p:spPr bwMode="auto">
                <a:xfrm rot="997808">
                  <a:off x="269762" y="183114"/>
                  <a:ext cx="1940490" cy="184555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 name="شكل بيضاوي 8"/>
            <p:cNvSpPr/>
            <p:nvPr/>
          </p:nvSpPr>
          <p:spPr>
            <a:xfrm>
              <a:off x="6021288" y="174928"/>
              <a:ext cx="653754" cy="676267"/>
            </a:xfrm>
            <a:prstGeom prst="ellipse">
              <a:avLst/>
            </a:prstGeom>
            <a:ln/>
            <a:effectLst>
              <a:glow rad="635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1" anchor="ctr"/>
            <a:lstStyle/>
            <a:p>
              <a:pPr algn="ctr"/>
              <a:endParaRPr lang="ar-KW" dirty="0"/>
            </a:p>
          </p:txBody>
        </p:sp>
        <p:sp>
          <p:nvSpPr>
            <p:cNvPr id="10" name="مستطيل 9"/>
            <p:cNvSpPr/>
            <p:nvPr/>
          </p:nvSpPr>
          <p:spPr>
            <a:xfrm>
              <a:off x="5949280" y="216386"/>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14</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pic>
        <p:nvPicPr>
          <p:cNvPr id="26" name="صورة 25" descr="E:\DCIM\100CANON\IMG_0838.JPG"/>
          <p:cNvPicPr/>
          <p:nvPr/>
        </p:nvPicPr>
        <p:blipFill>
          <a:blip r:embed="rId4" cstate="print"/>
          <a:srcRect/>
          <a:stretch>
            <a:fillRect/>
          </a:stretch>
        </p:blipFill>
        <p:spPr bwMode="auto">
          <a:xfrm rot="5400000">
            <a:off x="4265755" y="2580014"/>
            <a:ext cx="1443036" cy="1248232"/>
          </a:xfrm>
          <a:prstGeom prst="rect">
            <a:avLst/>
          </a:prstGeom>
          <a:ln>
            <a:solidFill>
              <a:srgbClr val="FF0000"/>
            </a:solidFill>
          </a:ln>
          <a:effectLst>
            <a:outerShdw blurRad="190500" algn="tl" rotWithShape="0">
              <a:srgbClr val="000000">
                <a:alpha val="70000"/>
              </a:srgbClr>
            </a:outerShdw>
          </a:effectLst>
        </p:spPr>
      </p:pic>
      <p:pic>
        <p:nvPicPr>
          <p:cNvPr id="27" name="Picture 29" descr="E:\DCIM\100CANON\IMG_2056.JPG"/>
          <p:cNvPicPr/>
          <p:nvPr/>
        </p:nvPicPr>
        <p:blipFill>
          <a:blip r:embed="rId5" cstate="print"/>
          <a:srcRect/>
          <a:stretch>
            <a:fillRect/>
          </a:stretch>
        </p:blipFill>
        <p:spPr bwMode="auto">
          <a:xfrm>
            <a:off x="2858490" y="2482612"/>
            <a:ext cx="1252456" cy="1443036"/>
          </a:xfrm>
          <a:prstGeom prst="rect">
            <a:avLst/>
          </a:prstGeom>
          <a:ln>
            <a:solidFill>
              <a:srgbClr val="FF0000"/>
            </a:solidFill>
          </a:ln>
          <a:effectLst>
            <a:outerShdw blurRad="190500" algn="tl" rotWithShape="0">
              <a:srgbClr val="000000">
                <a:alpha val="70000"/>
              </a:srgbClr>
            </a:outerShdw>
          </a:effectLst>
        </p:spPr>
      </p:pic>
      <p:pic>
        <p:nvPicPr>
          <p:cNvPr id="28" name="Picture 27" descr="E:\DCIM\100CANON\IMG_2054.JPG"/>
          <p:cNvPicPr/>
          <p:nvPr/>
        </p:nvPicPr>
        <p:blipFill>
          <a:blip r:embed="rId6" cstate="print"/>
          <a:srcRect/>
          <a:stretch>
            <a:fillRect/>
          </a:stretch>
        </p:blipFill>
        <p:spPr bwMode="auto">
          <a:xfrm>
            <a:off x="1340780" y="2497030"/>
            <a:ext cx="1283884" cy="1457458"/>
          </a:xfrm>
          <a:prstGeom prst="rect">
            <a:avLst/>
          </a:prstGeom>
          <a:ln>
            <a:solidFill>
              <a:srgbClr val="FF0000"/>
            </a:solidFill>
          </a:ln>
          <a:effectLst>
            <a:outerShdw blurRad="190500" algn="tl" rotWithShape="0">
              <a:srgbClr val="000000">
                <a:alpha val="70000"/>
              </a:srgbClr>
            </a:outerShdw>
          </a:effectLst>
        </p:spPr>
      </p:pic>
      <p:pic>
        <p:nvPicPr>
          <p:cNvPr id="29" name="Picture 15" descr="E:\DCIM\100CANON\IMG_1675.JPG"/>
          <p:cNvPicPr/>
          <p:nvPr/>
        </p:nvPicPr>
        <p:blipFill>
          <a:blip r:embed="rId7" cstate="print"/>
          <a:srcRect/>
          <a:stretch>
            <a:fillRect/>
          </a:stretch>
        </p:blipFill>
        <p:spPr bwMode="auto">
          <a:xfrm>
            <a:off x="2595860" y="4081380"/>
            <a:ext cx="1931489" cy="1138692"/>
          </a:xfrm>
          <a:prstGeom prst="rect">
            <a:avLst/>
          </a:prstGeom>
          <a:ln>
            <a:solidFill>
              <a:srgbClr val="FF0000"/>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37737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32</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163941" y="179512"/>
            <a:ext cx="6464236" cy="8087571"/>
            <a:chOff x="163941" y="179512"/>
            <a:chExt cx="6464236" cy="8087571"/>
          </a:xfrm>
        </p:grpSpPr>
        <p:grpSp>
          <p:nvGrpSpPr>
            <p:cNvPr id="8" name="مجموعة 7"/>
            <p:cNvGrpSpPr/>
            <p:nvPr/>
          </p:nvGrpSpPr>
          <p:grpSpPr>
            <a:xfrm>
              <a:off x="163941" y="219370"/>
              <a:ext cx="6369788" cy="8047713"/>
              <a:chOff x="163941" y="219370"/>
              <a:chExt cx="6369788" cy="8047713"/>
            </a:xfrm>
          </p:grpSpPr>
          <p:sp>
            <p:nvSpPr>
              <p:cNvPr id="11" name="مستطيل 10"/>
              <p:cNvSpPr/>
              <p:nvPr/>
            </p:nvSpPr>
            <p:spPr>
              <a:xfrm>
                <a:off x="260648" y="1043607"/>
                <a:ext cx="6048672" cy="7133801"/>
              </a:xfrm>
              <a:prstGeom prst="rect">
                <a:avLst/>
              </a:prstGeom>
              <a:effectLst>
                <a:glow rad="1397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1" anchor="ctr"/>
              <a:lstStyle/>
              <a:p>
                <a:pPr algn="ctr"/>
                <a:endParaRPr lang="ar-KW" dirty="0"/>
              </a:p>
            </p:txBody>
          </p:sp>
          <p:sp>
            <p:nvSpPr>
              <p:cNvPr id="12" name="مستطيل 11"/>
              <p:cNvSpPr/>
              <p:nvPr/>
            </p:nvSpPr>
            <p:spPr>
              <a:xfrm>
                <a:off x="485056" y="1318549"/>
                <a:ext cx="6048672" cy="6948534"/>
              </a:xfrm>
              <a:prstGeom prst="rect">
                <a:avLst/>
              </a:prstGeom>
              <a:ln w="19050">
                <a:solidFill>
                  <a:schemeClr val="accent4">
                    <a:lumMod val="50000"/>
                  </a:schemeClr>
                </a:solidFill>
              </a:ln>
              <a:effectLst>
                <a:glow rad="1016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13" name="مستطيل 12"/>
              <p:cNvSpPr/>
              <p:nvPr/>
            </p:nvSpPr>
            <p:spPr>
              <a:xfrm>
                <a:off x="631616" y="5718632"/>
                <a:ext cx="5749915" cy="2237744"/>
              </a:xfrm>
              <a:prstGeom prst="rect">
                <a:avLst/>
              </a:prstGeom>
              <a:solidFill>
                <a:srgbClr val="FFFF00"/>
              </a:solidFill>
              <a:effectLst>
                <a:glow rad="1016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1" anchor="ctr"/>
              <a:lstStyle/>
              <a:p>
                <a:pPr algn="ctr"/>
                <a:endParaRPr lang="ar-KW" dirty="0"/>
              </a:p>
            </p:txBody>
          </p:sp>
          <p:sp>
            <p:nvSpPr>
              <p:cNvPr id="14" name="مستطيل 13"/>
              <p:cNvSpPr/>
              <p:nvPr/>
            </p:nvSpPr>
            <p:spPr>
              <a:xfrm>
                <a:off x="734265" y="5829392"/>
                <a:ext cx="5544616" cy="2016224"/>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sp>
            <p:nvSpPr>
              <p:cNvPr id="15" name="مربع نص 14"/>
              <p:cNvSpPr txBox="1"/>
              <p:nvPr/>
            </p:nvSpPr>
            <p:spPr>
              <a:xfrm>
                <a:off x="3561604" y="5829392"/>
                <a:ext cx="2717277" cy="1785104"/>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التعليمي</a:t>
                </a:r>
                <a:r>
                  <a:rPr lang="en-US" sz="1400" b="1" dirty="0">
                    <a:solidFill>
                      <a:schemeClr val="accent2">
                        <a:lumMod val="50000"/>
                      </a:schemeClr>
                    </a:solidFill>
                    <a:latin typeface="Monotype Koufi" pitchFamily="2" charset="-78"/>
                    <a:ea typeface="Monotype Koufi" pitchFamily="2" charset="-78"/>
                    <a:cs typeface="Monotype Koufi" pitchFamily="2" charset="-78"/>
                  </a:rPr>
                  <a:t>  </a:t>
                </a:r>
                <a:endParaRPr lang="ar-KW" sz="1400" dirty="0">
                  <a:solidFill>
                    <a:schemeClr val="accent2">
                      <a:lumMod val="50000"/>
                    </a:schemeClr>
                  </a:solidFill>
                  <a:latin typeface="Monotype Koufi" pitchFamily="2" charset="-78"/>
                  <a:ea typeface="Monotype Koufi" pitchFamily="2" charset="-78"/>
                  <a:cs typeface="Monotype Koufi" pitchFamily="2" charset="-78"/>
                </a:endParaRPr>
              </a:p>
              <a:p>
                <a:pPr algn="just" rtl="0"/>
                <a:endParaRPr lang="ar-KW" sz="1100" b="1" dirty="0">
                  <a:solidFill>
                    <a:schemeClr val="accent6">
                      <a:lumMod val="50000"/>
                    </a:schemeClr>
                  </a:solidFill>
                </a:endParaRPr>
              </a:p>
              <a:p>
                <a:pPr algn="just" rtl="0"/>
                <a:endParaRPr lang="ar-KW" sz="100" b="1" dirty="0"/>
              </a:p>
              <a:p>
                <a:pPr algn="just"/>
                <a:r>
                  <a:rPr lang="ar-KW" sz="1400" b="1" dirty="0">
                    <a:solidFill>
                      <a:schemeClr val="accent4">
                        <a:lumMod val="75000"/>
                      </a:schemeClr>
                    </a:solidFill>
                  </a:rPr>
                  <a:t>*</a:t>
                </a:r>
                <a:r>
                  <a:rPr lang="ar-KW" sz="1400" b="1" dirty="0"/>
                  <a:t> رمي الكرة مع فرد الذراعين إلى الزميل </a:t>
                </a:r>
              </a:p>
              <a:p>
                <a:pPr algn="just"/>
                <a:r>
                  <a:rPr lang="ar-KW" sz="1400" b="1" dirty="0">
                    <a:solidFill>
                      <a:schemeClr val="accent4">
                        <a:lumMod val="75000"/>
                      </a:schemeClr>
                    </a:solidFill>
                  </a:rPr>
                  <a:t>*</a:t>
                </a:r>
                <a:r>
                  <a:rPr lang="ar-KW" sz="1400" b="1" dirty="0"/>
                  <a:t> السير بين الأقماع و الحواجز ثم رمي الكرة داخل السلة.</a:t>
                </a:r>
              </a:p>
              <a:p>
                <a:pPr algn="just"/>
                <a:r>
                  <a:rPr lang="ar-KW" sz="1400" b="1" dirty="0">
                    <a:solidFill>
                      <a:schemeClr val="accent4">
                        <a:lumMod val="75000"/>
                      </a:schemeClr>
                    </a:solidFill>
                  </a:rPr>
                  <a:t>*</a:t>
                </a:r>
                <a:r>
                  <a:rPr lang="ar-KW" sz="1400" b="1" dirty="0"/>
                  <a:t> رمي الكرة أثناء المشي و الجري.</a:t>
                </a:r>
              </a:p>
              <a:p>
                <a:pPr algn="just"/>
                <a:r>
                  <a:rPr lang="ar-KW" sz="1400" b="1" dirty="0">
                    <a:solidFill>
                      <a:schemeClr val="accent4">
                        <a:lumMod val="75000"/>
                      </a:schemeClr>
                    </a:solidFill>
                  </a:rPr>
                  <a:t>*</a:t>
                </a:r>
                <a:r>
                  <a:rPr lang="ar-KW" sz="1400" b="1" dirty="0"/>
                  <a:t> رمي الكرة بمستويات و اتجاهات مختلفة</a:t>
                </a:r>
              </a:p>
              <a:p>
                <a:pPr algn="just"/>
                <a:r>
                  <a:rPr lang="ar-KW" sz="1400" b="1" dirty="0">
                    <a:solidFill>
                      <a:schemeClr val="accent4">
                        <a:lumMod val="75000"/>
                      </a:schemeClr>
                    </a:solidFill>
                  </a:rPr>
                  <a:t>*</a:t>
                </a:r>
                <a:r>
                  <a:rPr lang="ar-KW" sz="1400" b="1" dirty="0"/>
                  <a:t> رمي الكرة على هدف ثابت </a:t>
                </a:r>
              </a:p>
            </p:txBody>
          </p:sp>
          <p:sp>
            <p:nvSpPr>
              <p:cNvPr id="16" name="مربع نص 15"/>
              <p:cNvSpPr txBox="1"/>
              <p:nvPr/>
            </p:nvSpPr>
            <p:spPr>
              <a:xfrm>
                <a:off x="631616" y="5811055"/>
                <a:ext cx="2941400" cy="2062103"/>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التطبيقي</a:t>
                </a:r>
                <a:endParaRPr lang="ar-KW" sz="200" b="1" dirty="0">
                  <a:solidFill>
                    <a:schemeClr val="accent2">
                      <a:lumMod val="50000"/>
                    </a:schemeClr>
                  </a:solidFill>
                </a:endParaRPr>
              </a:p>
              <a:p>
                <a:pPr rtl="0"/>
                <a:endParaRPr lang="ar-KW" sz="900" b="1" dirty="0"/>
              </a:p>
              <a:p>
                <a:r>
                  <a:rPr lang="ar-KW" sz="1200" b="1" dirty="0">
                    <a:solidFill>
                      <a:schemeClr val="accent2">
                        <a:lumMod val="50000"/>
                      </a:schemeClr>
                    </a:solidFill>
                    <a:latin typeface="Monotype Koufi" pitchFamily="2" charset="-78"/>
                    <a:ea typeface="Monotype Koufi" pitchFamily="2" charset="-78"/>
                    <a:cs typeface="Monotype Koufi" pitchFamily="2" charset="-78"/>
                  </a:rPr>
                  <a:t>*</a:t>
                </a:r>
                <a:r>
                  <a:rPr lang="ar-KW" sz="1200" b="1" dirty="0">
                    <a:solidFill>
                      <a:schemeClr val="accent4">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يرمي الكرة بالسلة وثم يجري بين الأقماع.</a:t>
                </a:r>
                <a:endParaRPr lang="ar-KW" sz="200" b="1" dirty="0"/>
              </a:p>
              <a:p>
                <a:r>
                  <a:rPr lang="ar-KW" sz="1200" b="1" dirty="0">
                    <a:solidFill>
                      <a:schemeClr val="accent2">
                        <a:lumMod val="50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r>
                  <a:rPr lang="ar-KW" sz="1100" b="1" dirty="0"/>
                  <a:t>أن يرمي كرة الريشة بالمضرب ثم يمشي على المقعد السويدي. </a:t>
                </a:r>
                <a:endParaRPr lang="ar-SA" sz="1100" b="1" dirty="0"/>
              </a:p>
              <a:p>
                <a:r>
                  <a:rPr lang="ar-SA" sz="1200" b="1" dirty="0">
                    <a:solidFill>
                      <a:schemeClr val="accent2">
                        <a:lumMod val="50000"/>
                      </a:schemeClr>
                    </a:solidFill>
                    <a:latin typeface="Monotype Koufi" pitchFamily="2" charset="-78"/>
                    <a:ea typeface="Monotype Koufi" pitchFamily="2" charset="-78"/>
                    <a:cs typeface="Monotype Koufi" pitchFamily="2" charset="-78"/>
                  </a:rPr>
                  <a:t>*</a:t>
                </a:r>
                <a:r>
                  <a:rPr lang="ar-KW" sz="1200" b="1" dirty="0">
                    <a:solidFill>
                      <a:schemeClr val="accent2">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ar-KW" sz="1100" b="1" dirty="0"/>
                  <a:t>:أن يرمي الكرة داخل لعبة الهدف المبتكر ثم القفز داخل </a:t>
                </a:r>
                <a:r>
                  <a:rPr lang="en-US" sz="1100" b="1" dirty="0"/>
                  <a:t>.</a:t>
                </a:r>
                <a:r>
                  <a:rPr lang="ar-KW" sz="1100" b="1" dirty="0"/>
                  <a:t>الطوق</a:t>
                </a:r>
              </a:p>
              <a:p>
                <a:pPr rtl="0"/>
                <a:r>
                  <a:rPr lang="ar-KW" sz="1400" b="1" dirty="0">
                    <a:solidFill>
                      <a:schemeClr val="accent2">
                        <a:lumMod val="50000"/>
                      </a:schemeClr>
                    </a:solidFill>
                    <a:latin typeface="Monotype Koufi" pitchFamily="2" charset="-78"/>
                    <a:ea typeface="Monotype Koufi" pitchFamily="2" charset="-78"/>
                  </a:rPr>
                  <a:t>*</a:t>
                </a:r>
                <a:r>
                  <a:rPr lang="ar-KW" sz="1400" dirty="0">
                    <a:solidFill>
                      <a:schemeClr val="accent6">
                        <a:lumMod val="75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r>
                  <a:rPr lang="ar-KW" sz="700" b="1" dirty="0"/>
                  <a:t>  </a:t>
                </a:r>
                <a:r>
                  <a:rPr lang="ar-KW" sz="1200" b="1" dirty="0"/>
                  <a:t>لعب حر  </a:t>
                </a:r>
                <a:endParaRPr lang="en-US" sz="2800" dirty="0"/>
              </a:p>
            </p:txBody>
          </p:sp>
          <p:cxnSp>
            <p:nvCxnSpPr>
              <p:cNvPr id="17" name="رابط مستقيم 16"/>
              <p:cNvCxnSpPr/>
              <p:nvPr/>
            </p:nvCxnSpPr>
            <p:spPr>
              <a:xfrm flipH="1">
                <a:off x="3567651" y="5790639"/>
                <a:ext cx="5365" cy="2054977"/>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sp>
            <p:nvSpPr>
              <p:cNvPr id="18" name="مربع نص 17"/>
              <p:cNvSpPr txBox="1"/>
              <p:nvPr/>
            </p:nvSpPr>
            <p:spPr>
              <a:xfrm>
                <a:off x="485056" y="1331640"/>
                <a:ext cx="6048673" cy="738664"/>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رمي الكرة</a:t>
                </a:r>
                <a:r>
                  <a:rPr lang="ar-SA" sz="1600" b="1" dirty="0">
                    <a:solidFill>
                      <a:schemeClr val="accent4">
                        <a:lumMod val="50000"/>
                      </a:schemeClr>
                    </a:solidFill>
                    <a:latin typeface="Monotype Koufi" pitchFamily="2" charset="-78"/>
                    <a:ea typeface="Monotype Koufi" pitchFamily="2" charset="-78"/>
                    <a:cs typeface="Monotype Koufi" pitchFamily="2" charset="-78"/>
                  </a:rPr>
                  <a:t>:</a:t>
                </a:r>
              </a:p>
              <a:p>
                <a:endParaRPr lang="ar-SA" sz="1200" b="1" dirty="0">
                  <a:solidFill>
                    <a:schemeClr val="accent4">
                      <a:lumMod val="50000"/>
                    </a:schemeClr>
                  </a:solidFill>
                  <a:latin typeface="Monotype Koufi" pitchFamily="2" charset="-78"/>
                  <a:ea typeface="Monotype Koufi" pitchFamily="2" charset="-78"/>
                  <a:cs typeface="Monotype Koufi" pitchFamily="2" charset="-78"/>
                </a:endParaRPr>
              </a:p>
              <a:p>
                <a:r>
                  <a:rPr lang="ar-SA" sz="1400" b="1" dirty="0"/>
                  <a:t>مهارة تؤدى والذراع مفرودة من </a:t>
                </a:r>
                <a:r>
                  <a:rPr lang="ar-KW" sz="1400" b="1" dirty="0"/>
                  <a:t>ورمي الكرة أماما و خلفا باليدين أو الحائط .</a:t>
                </a:r>
                <a:endParaRPr lang="en-US" sz="1400" dirty="0"/>
              </a:p>
            </p:txBody>
          </p:sp>
          <p:cxnSp>
            <p:nvCxnSpPr>
              <p:cNvPr id="19" name="رابط مستقيم 18"/>
              <p:cNvCxnSpPr/>
              <p:nvPr/>
            </p:nvCxnSpPr>
            <p:spPr>
              <a:xfrm flipH="1">
                <a:off x="5157192" y="1691680"/>
                <a:ext cx="1368152" cy="0"/>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sp>
            <p:nvSpPr>
              <p:cNvPr id="20" name="مستطيل 19"/>
              <p:cNvSpPr/>
              <p:nvPr/>
            </p:nvSpPr>
            <p:spPr>
              <a:xfrm>
                <a:off x="1124744" y="2339752"/>
                <a:ext cx="4680520" cy="3058016"/>
              </a:xfrm>
              <a:prstGeom prst="rect">
                <a:avLst/>
              </a:prstGeom>
              <a:solidFill>
                <a:srgbClr val="FFFF00"/>
              </a:solidFill>
              <a:ln>
                <a:solidFill>
                  <a:srgbClr val="FFFF00"/>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1" anchor="ctr"/>
              <a:lstStyle/>
              <a:p>
                <a:pPr algn="ctr"/>
                <a:endParaRPr lang="ar-KW" dirty="0"/>
              </a:p>
            </p:txBody>
          </p:sp>
          <p:sp>
            <p:nvSpPr>
              <p:cNvPr id="21" name="مستطيل 20"/>
              <p:cNvSpPr/>
              <p:nvPr/>
            </p:nvSpPr>
            <p:spPr>
              <a:xfrm>
                <a:off x="1188751" y="2411760"/>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pic>
            <p:nvPicPr>
              <p:cNvPr id="22" name="Picture 2" descr="C:\Users\froty\Desktop\صور\jogo-colorido-fitas-vetor_23-2147486404.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5909" r="5163" b="65583"/>
              <a:stretch/>
            </p:blipFill>
            <p:spPr bwMode="auto">
              <a:xfrm>
                <a:off x="163941" y="219370"/>
                <a:ext cx="2321169" cy="15443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2" descr="E:\DCIM\100CANON\IMG_1819.JPG"/>
              <p:cNvPicPr/>
              <p:nvPr/>
            </p:nvPicPr>
            <p:blipFill>
              <a:blip r:embed="rId4" cstate="print"/>
              <a:srcRect/>
              <a:stretch>
                <a:fillRect/>
              </a:stretch>
            </p:blipFill>
            <p:spPr bwMode="auto">
              <a:xfrm>
                <a:off x="3861048" y="2472501"/>
                <a:ext cx="1722979" cy="1396259"/>
              </a:xfrm>
              <a:prstGeom prst="rect">
                <a:avLst/>
              </a:prstGeom>
              <a:ln>
                <a:solidFill>
                  <a:srgbClr val="FFFF00"/>
                </a:solidFill>
              </a:ln>
              <a:effectLst>
                <a:outerShdw blurRad="190500" algn="tl" rotWithShape="0">
                  <a:srgbClr val="000000">
                    <a:alpha val="70000"/>
                  </a:srgbClr>
                </a:outerShdw>
              </a:effectLst>
            </p:spPr>
          </p:pic>
          <p:cxnSp>
            <p:nvCxnSpPr>
              <p:cNvPr id="24" name="رابط مستقيم 23"/>
              <p:cNvCxnSpPr/>
              <p:nvPr/>
            </p:nvCxnSpPr>
            <p:spPr>
              <a:xfrm flipH="1">
                <a:off x="1240007" y="6146373"/>
                <a:ext cx="172819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5" name="رابط مستقيم 24"/>
              <p:cNvCxnSpPr/>
              <p:nvPr/>
            </p:nvCxnSpPr>
            <p:spPr>
              <a:xfrm flipH="1">
                <a:off x="4077072" y="6150679"/>
                <a:ext cx="1662185"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sp>
          <p:nvSpPr>
            <p:cNvPr id="9" name="شكل بيضاوي 8"/>
            <p:cNvSpPr/>
            <p:nvPr/>
          </p:nvSpPr>
          <p:spPr>
            <a:xfrm>
              <a:off x="5974423" y="179512"/>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10" name="مستطيل 9"/>
            <p:cNvSpPr/>
            <p:nvPr/>
          </p:nvSpPr>
          <p:spPr>
            <a:xfrm>
              <a:off x="5917778" y="220970"/>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15</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pic>
        <p:nvPicPr>
          <p:cNvPr id="26" name="Picture 9" descr="E:\DCIM\100CANON\IMG_1123.JPG"/>
          <p:cNvPicPr/>
          <p:nvPr/>
        </p:nvPicPr>
        <p:blipFill>
          <a:blip r:embed="rId5" cstate="print"/>
          <a:srcRect/>
          <a:stretch>
            <a:fillRect/>
          </a:stretch>
        </p:blipFill>
        <p:spPr bwMode="auto">
          <a:xfrm>
            <a:off x="1484784" y="2472501"/>
            <a:ext cx="1705394" cy="1396259"/>
          </a:xfrm>
          <a:prstGeom prst="rect">
            <a:avLst/>
          </a:prstGeom>
          <a:ln>
            <a:solidFill>
              <a:srgbClr val="FFFF00"/>
            </a:solidFill>
          </a:ln>
          <a:effectLst>
            <a:outerShdw blurRad="190500" algn="tl" rotWithShape="0">
              <a:srgbClr val="000000">
                <a:alpha val="70000"/>
              </a:srgbClr>
            </a:outerShdw>
          </a:effectLst>
        </p:spPr>
      </p:pic>
      <p:pic>
        <p:nvPicPr>
          <p:cNvPr id="27" name="Picture 48" descr="E:\DCIM\100CANON\IMG_1407.JPG"/>
          <p:cNvPicPr/>
          <p:nvPr/>
        </p:nvPicPr>
        <p:blipFill>
          <a:blip r:embed="rId6" cstate="print"/>
          <a:srcRect l="39201" t="13158" r="19145"/>
          <a:stretch>
            <a:fillRect/>
          </a:stretch>
        </p:blipFill>
        <p:spPr bwMode="auto">
          <a:xfrm rot="5400000">
            <a:off x="3003911" y="3637763"/>
            <a:ext cx="1138208" cy="1945489"/>
          </a:xfrm>
          <a:prstGeom prst="rect">
            <a:avLst/>
          </a:prstGeom>
          <a:ln>
            <a:solidFill>
              <a:srgbClr val="FFFF00"/>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37737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33</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1415" y="174928"/>
            <a:ext cx="6673627" cy="8092155"/>
            <a:chOff x="1415" y="174928"/>
            <a:chExt cx="6673627" cy="8092155"/>
          </a:xfrm>
        </p:grpSpPr>
        <p:sp>
          <p:nvSpPr>
            <p:cNvPr id="8" name="مستطيل 7"/>
            <p:cNvSpPr/>
            <p:nvPr/>
          </p:nvSpPr>
          <p:spPr>
            <a:xfrm>
              <a:off x="260648" y="1043607"/>
              <a:ext cx="6048672" cy="7133801"/>
            </a:xfrm>
            <a:prstGeom prst="rect">
              <a:avLst/>
            </a:prstGeom>
            <a:effectLst>
              <a:glow rad="228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dirty="0"/>
            </a:p>
          </p:txBody>
        </p:sp>
        <p:sp>
          <p:nvSpPr>
            <p:cNvPr id="9" name="مستطيل 8"/>
            <p:cNvSpPr/>
            <p:nvPr/>
          </p:nvSpPr>
          <p:spPr>
            <a:xfrm>
              <a:off x="485056" y="1318549"/>
              <a:ext cx="6048672" cy="6948534"/>
            </a:xfrm>
            <a:prstGeom prst="rect">
              <a:avLst/>
            </a:prstGeom>
            <a:ln w="28575">
              <a:solidFill>
                <a:schemeClr val="accent3">
                  <a:lumMod val="50000"/>
                </a:schemeClr>
              </a:solidFill>
            </a:ln>
            <a:effectLst>
              <a:glow rad="1397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10" name="مستطيل 9"/>
            <p:cNvSpPr/>
            <p:nvPr/>
          </p:nvSpPr>
          <p:spPr>
            <a:xfrm>
              <a:off x="631616" y="5718632"/>
              <a:ext cx="5749915" cy="2237744"/>
            </a:xfrm>
            <a:prstGeom prst="rect">
              <a:avLst/>
            </a:prstGeom>
            <a:effectLst>
              <a:glow rad="1016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1" anchor="ctr"/>
            <a:lstStyle/>
            <a:p>
              <a:pPr algn="ctr"/>
              <a:endParaRPr lang="ar-KW" dirty="0"/>
            </a:p>
          </p:txBody>
        </p:sp>
        <p:sp>
          <p:nvSpPr>
            <p:cNvPr id="11" name="مستطيل 10"/>
            <p:cNvSpPr/>
            <p:nvPr/>
          </p:nvSpPr>
          <p:spPr>
            <a:xfrm>
              <a:off x="734265" y="5829392"/>
              <a:ext cx="5544616" cy="2016224"/>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sp>
          <p:nvSpPr>
            <p:cNvPr id="12" name="مربع نص 11"/>
            <p:cNvSpPr txBox="1"/>
            <p:nvPr/>
          </p:nvSpPr>
          <p:spPr>
            <a:xfrm>
              <a:off x="3561604" y="5829392"/>
              <a:ext cx="2717277" cy="1569660"/>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التعليمي</a:t>
              </a:r>
              <a:r>
                <a:rPr lang="en-US" sz="1400" b="1" dirty="0">
                  <a:solidFill>
                    <a:schemeClr val="accent2">
                      <a:lumMod val="50000"/>
                    </a:schemeClr>
                  </a:solidFill>
                  <a:latin typeface="Monotype Koufi" pitchFamily="2" charset="-78"/>
                  <a:ea typeface="Monotype Koufi" pitchFamily="2" charset="-78"/>
                  <a:cs typeface="Monotype Koufi" pitchFamily="2" charset="-78"/>
                </a:rPr>
                <a:t>  </a:t>
              </a:r>
              <a:endParaRPr lang="ar-KW" sz="1400" dirty="0">
                <a:solidFill>
                  <a:schemeClr val="accent2">
                    <a:lumMod val="50000"/>
                  </a:schemeClr>
                </a:solidFill>
                <a:latin typeface="Monotype Koufi" pitchFamily="2" charset="-78"/>
                <a:ea typeface="Monotype Koufi" pitchFamily="2" charset="-78"/>
                <a:cs typeface="Monotype Koufi" pitchFamily="2" charset="-78"/>
              </a:endParaRPr>
            </a:p>
            <a:p>
              <a:pPr algn="just" rtl="0"/>
              <a:endParaRPr lang="ar-KW" sz="1100" b="1" dirty="0">
                <a:solidFill>
                  <a:schemeClr val="accent6">
                    <a:lumMod val="50000"/>
                  </a:schemeClr>
                </a:solidFill>
              </a:endParaRPr>
            </a:p>
            <a:p>
              <a:pPr algn="just" rtl="0"/>
              <a:endParaRPr lang="ar-KW" sz="100" b="1" dirty="0"/>
            </a:p>
            <a:p>
              <a:pPr algn="just"/>
              <a:r>
                <a:rPr lang="ar-KW" sz="1400" b="1" dirty="0">
                  <a:solidFill>
                    <a:schemeClr val="accent4">
                      <a:lumMod val="50000"/>
                    </a:schemeClr>
                  </a:solidFill>
                </a:rPr>
                <a:t>* </a:t>
              </a:r>
              <a:r>
                <a:rPr lang="ar-KW" sz="1400" b="1" dirty="0"/>
                <a:t>لقف الكرة من زميل بمستويات مختلفة (الرأس –الركبة).</a:t>
              </a:r>
            </a:p>
            <a:p>
              <a:pPr algn="just"/>
              <a:r>
                <a:rPr lang="ar-KW" sz="1400" b="1" dirty="0"/>
                <a:t>* لقف الكرة بسرعات و اتجاهات مختلفة </a:t>
              </a:r>
            </a:p>
            <a:p>
              <a:pPr algn="just"/>
              <a:r>
                <a:rPr lang="ar-KW" sz="1400" b="1" dirty="0">
                  <a:solidFill>
                    <a:schemeClr val="accent4">
                      <a:lumMod val="50000"/>
                    </a:schemeClr>
                  </a:solidFill>
                </a:rPr>
                <a:t>*</a:t>
              </a:r>
              <a:r>
                <a:rPr lang="ar-KW" sz="1400" b="1" dirty="0"/>
                <a:t> لقف الكرة بأوضاع مختلفة (جلوس-وقوف - جلسة القرفصاء).</a:t>
              </a:r>
            </a:p>
          </p:txBody>
        </p:sp>
        <p:sp>
          <p:nvSpPr>
            <p:cNvPr id="13" name="مربع نص 12"/>
            <p:cNvSpPr txBox="1"/>
            <p:nvPr/>
          </p:nvSpPr>
          <p:spPr>
            <a:xfrm>
              <a:off x="584130" y="5811055"/>
              <a:ext cx="2988886" cy="1908215"/>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التطبيقي</a:t>
              </a:r>
              <a:endParaRPr lang="ar-KW" sz="200" b="1" dirty="0">
                <a:solidFill>
                  <a:schemeClr val="accent2">
                    <a:lumMod val="50000"/>
                  </a:schemeClr>
                </a:solidFill>
              </a:endParaRPr>
            </a:p>
            <a:p>
              <a:pPr rtl="0"/>
              <a:endParaRPr lang="ar-KW" sz="900" b="1" dirty="0"/>
            </a:p>
            <a:p>
              <a:r>
                <a:rPr lang="ar-KW" sz="1200" b="1" dirty="0">
                  <a:solidFill>
                    <a:schemeClr val="accent2">
                      <a:lumMod val="50000"/>
                    </a:schemeClr>
                  </a:solidFill>
                  <a:latin typeface="Monotype Koufi" pitchFamily="2" charset="-78"/>
                  <a:ea typeface="Monotype Koufi" pitchFamily="2" charset="-78"/>
                  <a:cs typeface="Monotype Koufi" pitchFamily="2" charset="-78"/>
                </a:rPr>
                <a:t>*</a:t>
              </a:r>
              <a:r>
                <a:rPr lang="ar-KW" sz="1200" b="1" dirty="0">
                  <a:solidFill>
                    <a:schemeClr val="accent4">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يلقف الكرة الصغيرة من صديقه ثم يجري بين الحواجز (الحقيبة الابتكارية).</a:t>
              </a:r>
            </a:p>
            <a:p>
              <a:r>
                <a:rPr lang="ar-KW" sz="1200" b="1" dirty="0">
                  <a:solidFill>
                    <a:schemeClr val="accent2">
                      <a:lumMod val="50000"/>
                    </a:schemeClr>
                  </a:solidFill>
                  <a:latin typeface="Monotype Koufi" pitchFamily="2" charset="-78"/>
                  <a:ea typeface="Monotype Koufi" pitchFamily="2" charset="-78"/>
                  <a:cs typeface="Monotype Koufi" pitchFamily="2" charset="-78"/>
                </a:rPr>
                <a:t>*</a:t>
              </a:r>
              <a:r>
                <a:rPr lang="ar-KW" sz="1200" b="1" dirty="0">
                  <a:solidFill>
                    <a:srgbClr val="FF3399"/>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r>
                <a:rPr lang="ar-KW" sz="1100" b="1" dirty="0"/>
                <a:t>أن يلقف الكرة الكبيرة من صديقه ويجري بين الأقماع.</a:t>
              </a:r>
              <a:endParaRPr lang="ar-SA" sz="1100" b="1" dirty="0"/>
            </a:p>
            <a:p>
              <a:r>
                <a:rPr lang="ar-SA" sz="1200" b="1" dirty="0">
                  <a:solidFill>
                    <a:schemeClr val="accent2">
                      <a:lumMod val="50000"/>
                    </a:schemeClr>
                  </a:solidFill>
                  <a:latin typeface="Monotype Koufi" pitchFamily="2" charset="-78"/>
                  <a:ea typeface="Monotype Koufi" pitchFamily="2" charset="-78"/>
                  <a:cs typeface="Monotype Koufi" pitchFamily="2" charset="-78"/>
                </a:rPr>
                <a:t>*</a:t>
              </a:r>
              <a:r>
                <a:rPr lang="ar-KW" sz="1200" b="1" dirty="0">
                  <a:solidFill>
                    <a:schemeClr val="accent2">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ar-KW" sz="1100" b="1" dirty="0"/>
                <a:t>أن يلقف كرة من صديقه ثم القفز داخل الطوق </a:t>
              </a:r>
            </a:p>
            <a:p>
              <a:pPr rtl="0"/>
              <a:r>
                <a:rPr lang="ar-KW" sz="1400" b="1" dirty="0">
                  <a:solidFill>
                    <a:schemeClr val="accent2">
                      <a:lumMod val="50000"/>
                    </a:schemeClr>
                  </a:solidFill>
                  <a:latin typeface="Monotype Koufi" pitchFamily="2" charset="-78"/>
                  <a:ea typeface="Monotype Koufi" pitchFamily="2" charset="-78"/>
                </a:rPr>
                <a:t>*</a:t>
              </a:r>
              <a:r>
                <a:rPr lang="ar-KW" sz="1400" dirty="0">
                  <a:solidFill>
                    <a:schemeClr val="accent6">
                      <a:lumMod val="75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r>
                <a:rPr lang="ar-KW" sz="700" b="1" dirty="0"/>
                <a:t>  </a:t>
              </a:r>
              <a:r>
                <a:rPr lang="ar-KW" sz="1200" b="1" dirty="0"/>
                <a:t>لعب حر  </a:t>
              </a:r>
              <a:endParaRPr lang="en-US" sz="2800" dirty="0"/>
            </a:p>
          </p:txBody>
        </p:sp>
        <p:cxnSp>
          <p:nvCxnSpPr>
            <p:cNvPr id="14" name="رابط مستقيم 13"/>
            <p:cNvCxnSpPr/>
            <p:nvPr/>
          </p:nvCxnSpPr>
          <p:spPr>
            <a:xfrm flipH="1">
              <a:off x="3567651" y="5790639"/>
              <a:ext cx="5365" cy="2054977"/>
            </a:xfrm>
            <a:prstGeom prst="line">
              <a:avLst/>
            </a:prstGeom>
            <a:ln/>
          </p:spPr>
          <p:style>
            <a:lnRef idx="3">
              <a:schemeClr val="accent4"/>
            </a:lnRef>
            <a:fillRef idx="0">
              <a:schemeClr val="accent4"/>
            </a:fillRef>
            <a:effectRef idx="2">
              <a:schemeClr val="accent4"/>
            </a:effectRef>
            <a:fontRef idx="minor">
              <a:schemeClr val="tx1"/>
            </a:fontRef>
          </p:style>
        </p:cxnSp>
        <p:sp>
          <p:nvSpPr>
            <p:cNvPr id="15" name="مربع نص 14"/>
            <p:cNvSpPr txBox="1"/>
            <p:nvPr/>
          </p:nvSpPr>
          <p:spPr>
            <a:xfrm>
              <a:off x="485056" y="1331640"/>
              <a:ext cx="6048673" cy="954107"/>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لقف الكرة</a:t>
              </a:r>
              <a:r>
                <a:rPr lang="ar-SA" sz="1600" b="1" dirty="0">
                  <a:solidFill>
                    <a:schemeClr val="accent4">
                      <a:lumMod val="50000"/>
                    </a:schemeClr>
                  </a:solidFill>
                  <a:latin typeface="Monotype Koufi" pitchFamily="2" charset="-78"/>
                  <a:ea typeface="Monotype Koufi" pitchFamily="2" charset="-78"/>
                  <a:cs typeface="Monotype Koufi" pitchFamily="2" charset="-78"/>
                </a:rPr>
                <a:t>:</a:t>
              </a:r>
            </a:p>
            <a:p>
              <a:endParaRPr lang="ar-SA" sz="1200" b="1" dirty="0">
                <a:solidFill>
                  <a:schemeClr val="accent4">
                    <a:lumMod val="50000"/>
                  </a:schemeClr>
                </a:solidFill>
                <a:latin typeface="Monotype Koufi" pitchFamily="2" charset="-78"/>
                <a:ea typeface="Monotype Koufi" pitchFamily="2" charset="-78"/>
                <a:cs typeface="Monotype Koufi" pitchFamily="2" charset="-78"/>
              </a:endParaRPr>
            </a:p>
            <a:p>
              <a:r>
                <a:rPr lang="ar-SA" sz="1400" b="1" dirty="0"/>
                <a:t>هي</a:t>
              </a:r>
              <a:r>
                <a:rPr lang="ar-KW" sz="1400" b="1" dirty="0"/>
                <a:t> ثبات القدمين مع</a:t>
              </a:r>
              <a:r>
                <a:rPr lang="ar-SA" sz="1400" b="1" dirty="0"/>
                <a:t> امتداد الذراعين للأمام نحو الكرة وتكون راحتا اليدين مفتوحة بفتحة مناسبة لاستلام الكرة والأصابع مبتعدة عن بعضها قليلا.</a:t>
              </a:r>
              <a:endParaRPr lang="en-US" sz="1400" dirty="0"/>
            </a:p>
          </p:txBody>
        </p:sp>
        <p:cxnSp>
          <p:nvCxnSpPr>
            <p:cNvPr id="16" name="رابط مستقيم 15"/>
            <p:cNvCxnSpPr/>
            <p:nvPr/>
          </p:nvCxnSpPr>
          <p:spPr>
            <a:xfrm flipH="1">
              <a:off x="5085184" y="1691680"/>
              <a:ext cx="1440160" cy="0"/>
            </a:xfrm>
            <a:prstGeom prst="line">
              <a:avLst/>
            </a:prstGeom>
            <a:ln/>
          </p:spPr>
          <p:style>
            <a:lnRef idx="3">
              <a:schemeClr val="accent4"/>
            </a:lnRef>
            <a:fillRef idx="0">
              <a:schemeClr val="accent4"/>
            </a:fillRef>
            <a:effectRef idx="2">
              <a:schemeClr val="accent4"/>
            </a:effectRef>
            <a:fontRef idx="minor">
              <a:schemeClr val="tx1"/>
            </a:fontRef>
          </p:style>
        </p:cxnSp>
        <p:sp>
          <p:nvSpPr>
            <p:cNvPr id="17" name="مستطيل 16"/>
            <p:cNvSpPr/>
            <p:nvPr/>
          </p:nvSpPr>
          <p:spPr>
            <a:xfrm>
              <a:off x="1124744" y="2339752"/>
              <a:ext cx="4680520" cy="3058016"/>
            </a:xfrm>
            <a:prstGeom prst="rect">
              <a:avLst/>
            </a:prstGeom>
            <a:ln/>
            <a:effectLst>
              <a:glow rad="1016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1" anchor="ctr"/>
            <a:lstStyle/>
            <a:p>
              <a:pPr algn="ctr"/>
              <a:endParaRPr lang="ar-KW" dirty="0"/>
            </a:p>
          </p:txBody>
        </p:sp>
        <p:sp>
          <p:nvSpPr>
            <p:cNvPr id="18" name="مستطيل 17"/>
            <p:cNvSpPr/>
            <p:nvPr/>
          </p:nvSpPr>
          <p:spPr>
            <a:xfrm>
              <a:off x="1188751" y="2411760"/>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cxnSp>
          <p:nvCxnSpPr>
            <p:cNvPr id="19" name="رابط مستقيم 18"/>
            <p:cNvCxnSpPr/>
            <p:nvPr/>
          </p:nvCxnSpPr>
          <p:spPr>
            <a:xfrm flipH="1">
              <a:off x="1240007" y="6146373"/>
              <a:ext cx="1728192" cy="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0" name="رابط مستقيم 19"/>
            <p:cNvCxnSpPr/>
            <p:nvPr/>
          </p:nvCxnSpPr>
          <p:spPr>
            <a:xfrm flipH="1">
              <a:off x="4077072" y="6150679"/>
              <a:ext cx="1662185" cy="0"/>
            </a:xfrm>
            <a:prstGeom prst="line">
              <a:avLst/>
            </a:prstGeom>
            <a:ln/>
          </p:spPr>
          <p:style>
            <a:lnRef idx="3">
              <a:schemeClr val="accent4"/>
            </a:lnRef>
            <a:fillRef idx="0">
              <a:schemeClr val="accent4"/>
            </a:fillRef>
            <a:effectRef idx="2">
              <a:schemeClr val="accent4"/>
            </a:effectRef>
            <a:fontRef idx="minor">
              <a:schemeClr val="tx1"/>
            </a:fontRef>
          </p:style>
        </p:cxnSp>
        <p:sp>
          <p:nvSpPr>
            <p:cNvPr id="21" name="شكل بيضاوي 20"/>
            <p:cNvSpPr/>
            <p:nvPr/>
          </p:nvSpPr>
          <p:spPr>
            <a:xfrm>
              <a:off x="6021288" y="174928"/>
              <a:ext cx="653754" cy="676267"/>
            </a:xfrm>
            <a:prstGeom prst="ellipse">
              <a:avLst/>
            </a:prstGeom>
            <a:ln/>
            <a:effectLst>
              <a:glow rad="635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pPr algn="ctr"/>
              <a:endParaRPr lang="ar-KW" dirty="0"/>
            </a:p>
          </p:txBody>
        </p:sp>
        <p:sp>
          <p:nvSpPr>
            <p:cNvPr id="22" name="مستطيل 21"/>
            <p:cNvSpPr/>
            <p:nvPr/>
          </p:nvSpPr>
          <p:spPr>
            <a:xfrm>
              <a:off x="5949280" y="216386"/>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16</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23" name="Picture 2" descr="C:\Users\froty\Desktop\صور\jogo-colorido-fitas-vetor_23-2147486404.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64" t="33126" r="28856" b="33747"/>
            <a:stretch/>
          </p:blipFill>
          <p:spPr bwMode="auto">
            <a:xfrm>
              <a:off x="1415" y="257925"/>
              <a:ext cx="2646219" cy="1571364"/>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48" descr="E:\DCIM\100CANON\IMG_1407.JPG"/>
          <p:cNvPicPr/>
          <p:nvPr/>
        </p:nvPicPr>
        <p:blipFill>
          <a:blip r:embed="rId4" cstate="print"/>
          <a:srcRect l="38950" r="19004"/>
          <a:stretch>
            <a:fillRect/>
          </a:stretch>
        </p:blipFill>
        <p:spPr bwMode="auto">
          <a:xfrm rot="5400000">
            <a:off x="2849658" y="3629931"/>
            <a:ext cx="1285884" cy="2027017"/>
          </a:xfrm>
          <a:prstGeom prst="rect">
            <a:avLst/>
          </a:prstGeom>
          <a:ln>
            <a:solidFill>
              <a:schemeClr val="accent4">
                <a:lumMod val="75000"/>
              </a:schemeClr>
            </a:solidFill>
          </a:ln>
          <a:effectLst>
            <a:outerShdw blurRad="190500" algn="tl" rotWithShape="0">
              <a:srgbClr val="000000">
                <a:alpha val="70000"/>
              </a:srgbClr>
            </a:outerShdw>
          </a:effectLst>
        </p:spPr>
      </p:pic>
      <p:pic>
        <p:nvPicPr>
          <p:cNvPr id="25" name="Picture 33" descr="E:\DCIM\100CANON\IMG_1825.JPG"/>
          <p:cNvPicPr/>
          <p:nvPr/>
        </p:nvPicPr>
        <p:blipFill>
          <a:blip r:embed="rId5" cstate="print"/>
          <a:srcRect/>
          <a:stretch>
            <a:fillRect/>
          </a:stretch>
        </p:blipFill>
        <p:spPr bwMode="auto">
          <a:xfrm>
            <a:off x="1391538" y="2472501"/>
            <a:ext cx="1722979" cy="1396259"/>
          </a:xfrm>
          <a:prstGeom prst="rect">
            <a:avLst/>
          </a:prstGeom>
          <a:ln>
            <a:solidFill>
              <a:schemeClr val="accent4">
                <a:lumMod val="75000"/>
              </a:schemeClr>
            </a:solidFill>
          </a:ln>
          <a:effectLst>
            <a:outerShdw blurRad="190500" algn="tl" rotWithShape="0">
              <a:srgbClr val="000000">
                <a:alpha val="70000"/>
              </a:srgbClr>
            </a:outerShdw>
          </a:effectLst>
        </p:spPr>
      </p:pic>
      <p:pic>
        <p:nvPicPr>
          <p:cNvPr id="26" name="Picture 32" descr="E:\DCIM\100CANON\IMG_1819.JPG"/>
          <p:cNvPicPr/>
          <p:nvPr/>
        </p:nvPicPr>
        <p:blipFill>
          <a:blip r:embed="rId6" cstate="print"/>
          <a:srcRect/>
          <a:stretch>
            <a:fillRect/>
          </a:stretch>
        </p:blipFill>
        <p:spPr bwMode="auto">
          <a:xfrm>
            <a:off x="3839810" y="2472501"/>
            <a:ext cx="1722979" cy="1396259"/>
          </a:xfrm>
          <a:prstGeom prst="rect">
            <a:avLst/>
          </a:prstGeom>
          <a:ln>
            <a:solidFill>
              <a:schemeClr val="accent4">
                <a:lumMod val="75000"/>
              </a:schemeClr>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37737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34</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0" y="114262"/>
            <a:ext cx="6675042" cy="8152822"/>
            <a:chOff x="0" y="114262"/>
            <a:chExt cx="6675042" cy="8152822"/>
          </a:xfrm>
        </p:grpSpPr>
        <p:grpSp>
          <p:nvGrpSpPr>
            <p:cNvPr id="8" name="مجموعة 7"/>
            <p:cNvGrpSpPr/>
            <p:nvPr/>
          </p:nvGrpSpPr>
          <p:grpSpPr>
            <a:xfrm>
              <a:off x="260648" y="174928"/>
              <a:ext cx="6414394" cy="8092156"/>
              <a:chOff x="260648" y="174928"/>
              <a:chExt cx="6414394" cy="8092156"/>
            </a:xfrm>
          </p:grpSpPr>
          <p:grpSp>
            <p:nvGrpSpPr>
              <p:cNvPr id="22" name="مجموعة 21"/>
              <p:cNvGrpSpPr/>
              <p:nvPr/>
            </p:nvGrpSpPr>
            <p:grpSpPr>
              <a:xfrm>
                <a:off x="260648" y="1043607"/>
                <a:ext cx="6273080" cy="7223477"/>
                <a:chOff x="260648" y="539552"/>
                <a:chExt cx="6273080" cy="7727532"/>
              </a:xfrm>
            </p:grpSpPr>
            <p:sp>
              <p:nvSpPr>
                <p:cNvPr id="25" name="مستطيل 24"/>
                <p:cNvSpPr/>
                <p:nvPr/>
              </p:nvSpPr>
              <p:spPr>
                <a:xfrm>
                  <a:off x="260648" y="539552"/>
                  <a:ext cx="6048672" cy="7637857"/>
                </a:xfrm>
                <a:prstGeom prst="rect">
                  <a:avLst/>
                </a:prstGeom>
                <a:effectLst>
                  <a:glow rad="101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26" name="مستطيل 25"/>
                <p:cNvSpPr/>
                <p:nvPr/>
              </p:nvSpPr>
              <p:spPr>
                <a:xfrm>
                  <a:off x="485056" y="827584"/>
                  <a:ext cx="6048672" cy="7439500"/>
                </a:xfrm>
                <a:prstGeom prst="rect">
                  <a:avLst/>
                </a:prstGeom>
                <a:ln w="28575">
                  <a:solidFill>
                    <a:schemeClr val="accent2">
                      <a:lumMod val="50000"/>
                    </a:schemeClr>
                  </a:solidFill>
                </a:ln>
                <a:effectLst>
                  <a:glow rad="139700">
                    <a:schemeClr val="accent2">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grpSp>
          <p:sp>
            <p:nvSpPr>
              <p:cNvPr id="23" name="شكل بيضاوي 22"/>
              <p:cNvSpPr/>
              <p:nvPr/>
            </p:nvSpPr>
            <p:spPr>
              <a:xfrm>
                <a:off x="6021288" y="174928"/>
                <a:ext cx="653754" cy="676267"/>
              </a:xfrm>
              <a:prstGeom prst="ellipse">
                <a:avLst/>
              </a:prstGeom>
              <a:ln/>
              <a:effectLst>
                <a:glow rad="635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rtlCol="1" anchor="ctr"/>
              <a:lstStyle/>
              <a:p>
                <a:pPr algn="ctr"/>
                <a:endParaRPr lang="ar-KW" dirty="0"/>
              </a:p>
            </p:txBody>
          </p:sp>
          <p:sp>
            <p:nvSpPr>
              <p:cNvPr id="24" name="مستطيل 23"/>
              <p:cNvSpPr/>
              <p:nvPr/>
            </p:nvSpPr>
            <p:spPr>
              <a:xfrm>
                <a:off x="5957300" y="216386"/>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17</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grpSp>
          <p:nvGrpSpPr>
            <p:cNvPr id="9" name="مجموعة 8"/>
            <p:cNvGrpSpPr/>
            <p:nvPr/>
          </p:nvGrpSpPr>
          <p:grpSpPr>
            <a:xfrm>
              <a:off x="0" y="114262"/>
              <a:ext cx="6533729" cy="7842114"/>
              <a:chOff x="0" y="114262"/>
              <a:chExt cx="6533729" cy="7842114"/>
            </a:xfrm>
          </p:grpSpPr>
          <p:sp>
            <p:nvSpPr>
              <p:cNvPr id="10" name="مستطيل 9"/>
              <p:cNvSpPr/>
              <p:nvPr/>
            </p:nvSpPr>
            <p:spPr>
              <a:xfrm>
                <a:off x="631616" y="5718632"/>
                <a:ext cx="5749915" cy="2237744"/>
              </a:xfrm>
              <a:prstGeom prst="rect">
                <a:avLst/>
              </a:prstGeom>
              <a:effectLst>
                <a:glow rad="101600">
                  <a:schemeClr val="accent1">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1" anchor="ctr"/>
              <a:lstStyle/>
              <a:p>
                <a:pPr algn="ctr"/>
                <a:endParaRPr lang="ar-KW" dirty="0"/>
              </a:p>
            </p:txBody>
          </p:sp>
          <p:sp>
            <p:nvSpPr>
              <p:cNvPr id="11" name="مستطيل 10"/>
              <p:cNvSpPr/>
              <p:nvPr/>
            </p:nvSpPr>
            <p:spPr>
              <a:xfrm>
                <a:off x="734265" y="5829392"/>
                <a:ext cx="5544616" cy="2016224"/>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sp>
            <p:nvSpPr>
              <p:cNvPr id="12" name="مربع نص 11"/>
              <p:cNvSpPr txBox="1"/>
              <p:nvPr/>
            </p:nvSpPr>
            <p:spPr>
              <a:xfrm>
                <a:off x="3561604" y="5829392"/>
                <a:ext cx="2717277" cy="1615827"/>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التعليمي</a:t>
                </a:r>
                <a:r>
                  <a:rPr lang="en-US" sz="1400" b="1" dirty="0">
                    <a:solidFill>
                      <a:schemeClr val="accent2">
                        <a:lumMod val="50000"/>
                      </a:schemeClr>
                    </a:solidFill>
                    <a:latin typeface="Monotype Koufi" pitchFamily="2" charset="-78"/>
                    <a:ea typeface="Monotype Koufi" pitchFamily="2" charset="-78"/>
                    <a:cs typeface="Monotype Koufi" pitchFamily="2" charset="-78"/>
                  </a:rPr>
                  <a:t>  </a:t>
                </a:r>
                <a:endParaRPr lang="ar-KW" sz="1400" dirty="0">
                  <a:solidFill>
                    <a:schemeClr val="accent2">
                      <a:lumMod val="50000"/>
                    </a:schemeClr>
                  </a:solidFill>
                  <a:latin typeface="Monotype Koufi" pitchFamily="2" charset="-78"/>
                  <a:ea typeface="Monotype Koufi" pitchFamily="2" charset="-78"/>
                  <a:cs typeface="Monotype Koufi" pitchFamily="2" charset="-78"/>
                </a:endParaRPr>
              </a:p>
              <a:p>
                <a:pPr algn="just" rtl="0"/>
                <a:endParaRPr lang="en-US" sz="300" b="1" dirty="0">
                  <a:solidFill>
                    <a:schemeClr val="accent6">
                      <a:lumMod val="50000"/>
                    </a:schemeClr>
                  </a:solidFill>
                </a:endParaRPr>
              </a:p>
              <a:p>
                <a:pPr algn="just" rtl="0"/>
                <a:endParaRPr lang="ar-KW" sz="1100" b="1" dirty="0">
                  <a:solidFill>
                    <a:schemeClr val="accent6">
                      <a:lumMod val="50000"/>
                    </a:schemeClr>
                  </a:solidFill>
                </a:endParaRPr>
              </a:p>
              <a:p>
                <a:pPr algn="just" rtl="0"/>
                <a:endParaRPr lang="ar-KW" sz="100" b="1" dirty="0"/>
              </a:p>
              <a:p>
                <a:pPr algn="just"/>
                <a:r>
                  <a:rPr lang="ar-KW" sz="1400" b="1" dirty="0">
                    <a:solidFill>
                      <a:srgbClr val="FF0000"/>
                    </a:solidFill>
                  </a:rPr>
                  <a:t>*</a:t>
                </a:r>
                <a:r>
                  <a:rPr lang="ar-KW" sz="1400" b="1" dirty="0"/>
                  <a:t> رمي الكرة من زميل بمستويات مختلفة (الرأس –الركبة).</a:t>
                </a:r>
              </a:p>
              <a:p>
                <a:pPr algn="just"/>
                <a:r>
                  <a:rPr lang="ar-KW" sz="1400" b="1" dirty="0">
                    <a:solidFill>
                      <a:srgbClr val="FF0000"/>
                    </a:solidFill>
                  </a:rPr>
                  <a:t>*</a:t>
                </a:r>
                <a:r>
                  <a:rPr lang="ar-KW" sz="1400" b="1" dirty="0"/>
                  <a:t> رمي الكرة بسرعات و اتجاهات مختلفة.</a:t>
                </a:r>
              </a:p>
              <a:p>
                <a:pPr algn="just"/>
                <a:r>
                  <a:rPr lang="ar-KW" sz="1400" b="1" dirty="0">
                    <a:solidFill>
                      <a:srgbClr val="FF0000"/>
                    </a:solidFill>
                  </a:rPr>
                  <a:t>*</a:t>
                </a:r>
                <a:r>
                  <a:rPr lang="ar-KW" sz="1400" b="1" dirty="0"/>
                  <a:t> رمي الكرة بأوضاع مختلفة (جلوس-وقوف - جلسة القرفصاء).</a:t>
                </a:r>
              </a:p>
            </p:txBody>
          </p:sp>
          <p:sp>
            <p:nvSpPr>
              <p:cNvPr id="13" name="مربع نص 12"/>
              <p:cNvSpPr txBox="1"/>
              <p:nvPr/>
            </p:nvSpPr>
            <p:spPr>
              <a:xfrm>
                <a:off x="584130" y="5811055"/>
                <a:ext cx="2988886" cy="2031325"/>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التطبيقي</a:t>
                </a:r>
                <a:endParaRPr lang="ar-KW" sz="200" b="1" dirty="0">
                  <a:solidFill>
                    <a:schemeClr val="accent2">
                      <a:lumMod val="50000"/>
                    </a:schemeClr>
                  </a:solidFill>
                </a:endParaRPr>
              </a:p>
              <a:p>
                <a:pPr rtl="0"/>
                <a:endParaRPr lang="en-US" sz="900" b="1" dirty="0"/>
              </a:p>
              <a:p>
                <a:pPr rtl="0"/>
                <a:endParaRPr lang="ar-KW" sz="900" b="1" dirty="0"/>
              </a:p>
              <a:p>
                <a:r>
                  <a:rPr lang="ar-KW" sz="1200" b="1" dirty="0">
                    <a:solidFill>
                      <a:srgbClr val="FF0000"/>
                    </a:solidFill>
                    <a:latin typeface="Monotype Koufi" pitchFamily="2" charset="-78"/>
                    <a:ea typeface="Monotype Koufi" pitchFamily="2" charset="-78"/>
                    <a:cs typeface="Monotype Koufi" pitchFamily="2" charset="-78"/>
                  </a:rPr>
                  <a:t>*</a:t>
                </a:r>
                <a:r>
                  <a:rPr lang="ar-KW" sz="1200" b="1" dirty="0">
                    <a:solidFill>
                      <a:schemeClr val="accent4">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يرمي الكرة الصغيرة من صديقة ثم يجري بين الحواجز (الحقيبة الابتكارية).</a:t>
                </a:r>
              </a:p>
              <a:p>
                <a:r>
                  <a:rPr lang="ar-KW" sz="1200" b="1" dirty="0">
                    <a:solidFill>
                      <a:srgbClr val="FF0000"/>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r>
                  <a:rPr lang="ar-KW" sz="1100" b="1" dirty="0"/>
                  <a:t>أن يرمي الكرة داخل السلة.</a:t>
                </a:r>
                <a:endParaRPr lang="ar-SA" sz="1100" b="1" dirty="0"/>
              </a:p>
              <a:p>
                <a:r>
                  <a:rPr lang="ar-SA" sz="1200" b="1" dirty="0">
                    <a:solidFill>
                      <a:srgbClr val="FF0000"/>
                    </a:solidFill>
                    <a:latin typeface="Monotype Koufi" pitchFamily="2" charset="-78"/>
                    <a:ea typeface="Monotype Koufi" pitchFamily="2" charset="-78"/>
                    <a:cs typeface="Monotype Koufi" pitchFamily="2" charset="-78"/>
                  </a:rPr>
                  <a:t>*</a:t>
                </a:r>
                <a:r>
                  <a:rPr lang="ar-KW" sz="1200" b="1" dirty="0">
                    <a:solidFill>
                      <a:schemeClr val="accent2">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ar-KW" sz="1100" b="1" dirty="0"/>
                  <a:t>أن يرمي الكرة داخل الهدف المبتكر </a:t>
                </a:r>
                <a:endParaRPr lang="en-US" sz="1100" b="1" dirty="0"/>
              </a:p>
              <a:p>
                <a:pPr rtl="0"/>
                <a:r>
                  <a:rPr lang="ar-KW" sz="1400" b="1" dirty="0">
                    <a:solidFill>
                      <a:srgbClr val="FF0000"/>
                    </a:solidFill>
                    <a:latin typeface="Monotype Koufi" pitchFamily="2" charset="-78"/>
                    <a:ea typeface="Monotype Koufi" pitchFamily="2" charset="-78"/>
                  </a:rPr>
                  <a:t>*</a:t>
                </a:r>
                <a:r>
                  <a:rPr lang="ar-KW" sz="1400" dirty="0">
                    <a:solidFill>
                      <a:srgbClr val="FF0000"/>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r>
                  <a:rPr lang="ar-KW" sz="700" b="1" dirty="0"/>
                  <a:t>  </a:t>
                </a:r>
                <a:r>
                  <a:rPr lang="ar-KW" sz="1200" b="1" dirty="0"/>
                  <a:t>لعب حر  </a:t>
                </a:r>
                <a:endParaRPr lang="en-US" sz="2800" dirty="0"/>
              </a:p>
            </p:txBody>
          </p:sp>
          <p:cxnSp>
            <p:nvCxnSpPr>
              <p:cNvPr id="14" name="رابط مستقيم 13"/>
              <p:cNvCxnSpPr/>
              <p:nvPr/>
            </p:nvCxnSpPr>
            <p:spPr>
              <a:xfrm flipH="1">
                <a:off x="3567651" y="5790639"/>
                <a:ext cx="5365" cy="2054977"/>
              </a:xfrm>
              <a:prstGeom prst="line">
                <a:avLst/>
              </a:prstGeom>
              <a:ln/>
            </p:spPr>
            <p:style>
              <a:lnRef idx="3">
                <a:schemeClr val="accent1"/>
              </a:lnRef>
              <a:fillRef idx="0">
                <a:schemeClr val="accent1"/>
              </a:fillRef>
              <a:effectRef idx="2">
                <a:schemeClr val="accent1"/>
              </a:effectRef>
              <a:fontRef idx="minor">
                <a:schemeClr val="tx1"/>
              </a:fontRef>
            </p:style>
          </p:cxnSp>
          <p:sp>
            <p:nvSpPr>
              <p:cNvPr id="15" name="مربع نص 14"/>
              <p:cNvSpPr txBox="1"/>
              <p:nvPr/>
            </p:nvSpPr>
            <p:spPr>
              <a:xfrm>
                <a:off x="485056" y="1331640"/>
                <a:ext cx="6048673" cy="738664"/>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إصابة الهدف</a:t>
                </a:r>
                <a:r>
                  <a:rPr lang="ar-SA" sz="1600" b="1" dirty="0">
                    <a:solidFill>
                      <a:schemeClr val="accent4">
                        <a:lumMod val="50000"/>
                      </a:schemeClr>
                    </a:solidFill>
                    <a:latin typeface="Monotype Koufi" pitchFamily="2" charset="-78"/>
                    <a:ea typeface="Monotype Koufi" pitchFamily="2" charset="-78"/>
                    <a:cs typeface="Monotype Koufi" pitchFamily="2" charset="-78"/>
                  </a:rPr>
                  <a:t>:</a:t>
                </a:r>
              </a:p>
              <a:p>
                <a:endParaRPr lang="ar-SA" sz="1200" b="1" dirty="0">
                  <a:solidFill>
                    <a:schemeClr val="accent4">
                      <a:lumMod val="50000"/>
                    </a:schemeClr>
                  </a:solidFill>
                  <a:latin typeface="Monotype Koufi" pitchFamily="2" charset="-78"/>
                  <a:ea typeface="Monotype Koufi" pitchFamily="2" charset="-78"/>
                  <a:cs typeface="Monotype Koufi" pitchFamily="2" charset="-78"/>
                </a:endParaRPr>
              </a:p>
              <a:p>
                <a:r>
                  <a:rPr lang="ar-SA" sz="1400" b="1" dirty="0"/>
                  <a:t>هي</a:t>
                </a:r>
                <a:r>
                  <a:rPr lang="ar-KW" sz="1400" b="1" dirty="0"/>
                  <a:t> ثبات القدمين مع</a:t>
                </a:r>
                <a:r>
                  <a:rPr lang="ar-SA" sz="1400" b="1" dirty="0"/>
                  <a:t> امتداد الذراعين للإمام </a:t>
                </a:r>
                <a:r>
                  <a:rPr lang="ar-KW" sz="1400" b="1" dirty="0"/>
                  <a:t>ورمي</a:t>
                </a:r>
                <a:r>
                  <a:rPr lang="ar-SA" sz="1400" b="1" dirty="0"/>
                  <a:t> الكرة </a:t>
                </a:r>
                <a:r>
                  <a:rPr lang="ar-KW" sz="1400" b="1" dirty="0"/>
                  <a:t>الى الهدف أو الزميل. </a:t>
                </a:r>
                <a:endParaRPr lang="en-US" sz="1400" dirty="0"/>
              </a:p>
            </p:txBody>
          </p:sp>
          <p:cxnSp>
            <p:nvCxnSpPr>
              <p:cNvPr id="16" name="رابط مستقيم 15"/>
              <p:cNvCxnSpPr/>
              <p:nvPr/>
            </p:nvCxnSpPr>
            <p:spPr>
              <a:xfrm flipH="1">
                <a:off x="4920242" y="1691680"/>
                <a:ext cx="1605102" cy="0"/>
              </a:xfrm>
              <a:prstGeom prst="line">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17" name="مستطيل 16"/>
              <p:cNvSpPr/>
              <p:nvPr/>
            </p:nvSpPr>
            <p:spPr>
              <a:xfrm>
                <a:off x="1124744" y="2339752"/>
                <a:ext cx="4680520" cy="3058016"/>
              </a:xfrm>
              <a:prstGeom prst="rect">
                <a:avLst/>
              </a:prstGeom>
              <a:ln/>
              <a:effectLst>
                <a:glow rad="139700">
                  <a:schemeClr val="accent1">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1" anchor="ctr"/>
              <a:lstStyle/>
              <a:p>
                <a:pPr algn="ctr"/>
                <a:endParaRPr lang="ar-KW" dirty="0"/>
              </a:p>
            </p:txBody>
          </p:sp>
          <p:sp>
            <p:nvSpPr>
              <p:cNvPr id="18" name="مستطيل 17"/>
              <p:cNvSpPr/>
              <p:nvPr/>
            </p:nvSpPr>
            <p:spPr>
              <a:xfrm>
                <a:off x="1188751" y="2411760"/>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pic>
            <p:nvPicPr>
              <p:cNvPr id="19" name="Picture 4" descr="C:\Users\froty\Desktop\صور\jogo-colorido-fitas-vetor_23-2147486404.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5" t="62831" r="55097" b="-123"/>
              <a:stretch/>
            </p:blipFill>
            <p:spPr bwMode="auto">
              <a:xfrm>
                <a:off x="0" y="114262"/>
                <a:ext cx="2690812" cy="1793442"/>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رابط مستقيم 19"/>
              <p:cNvCxnSpPr/>
              <p:nvPr/>
            </p:nvCxnSpPr>
            <p:spPr>
              <a:xfrm flipH="1">
                <a:off x="1240007" y="6146373"/>
                <a:ext cx="1728192"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21" name="رابط مستقيم 20"/>
              <p:cNvCxnSpPr/>
              <p:nvPr/>
            </p:nvCxnSpPr>
            <p:spPr>
              <a:xfrm flipH="1">
                <a:off x="4077072" y="6150679"/>
                <a:ext cx="1662185" cy="0"/>
              </a:xfrm>
              <a:prstGeom prst="line">
                <a:avLst/>
              </a:prstGeom>
              <a:ln/>
            </p:spPr>
            <p:style>
              <a:lnRef idx="3">
                <a:schemeClr val="accent1"/>
              </a:lnRef>
              <a:fillRef idx="0">
                <a:schemeClr val="accent1"/>
              </a:fillRef>
              <a:effectRef idx="2">
                <a:schemeClr val="accent1"/>
              </a:effectRef>
              <a:fontRef idx="minor">
                <a:schemeClr val="tx1"/>
              </a:fontRef>
            </p:style>
          </p:cxnSp>
        </p:grpSp>
      </p:grpSp>
      <p:pic>
        <p:nvPicPr>
          <p:cNvPr id="27" name="Picture 40" descr="E:\DCIM\100CANON\IMG_1397.JPG"/>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Lst>
          </a:blip>
          <a:srcRect/>
          <a:stretch>
            <a:fillRect/>
          </a:stretch>
        </p:blipFill>
        <p:spPr bwMode="auto">
          <a:xfrm rot="5400000">
            <a:off x="2678900" y="2650858"/>
            <a:ext cx="1500198" cy="1248233"/>
          </a:xfrm>
          <a:prstGeom prst="rect">
            <a:avLst/>
          </a:prstGeom>
          <a:ln>
            <a:solidFill>
              <a:schemeClr val="accent1">
                <a:lumMod val="75000"/>
              </a:schemeClr>
            </a:solidFill>
          </a:ln>
          <a:effectLst>
            <a:outerShdw blurRad="190500" algn="tl" rotWithShape="0">
              <a:srgbClr val="000000">
                <a:alpha val="70000"/>
              </a:srgbClr>
            </a:outerShdw>
          </a:effectLst>
        </p:spPr>
      </p:pic>
      <p:pic>
        <p:nvPicPr>
          <p:cNvPr id="28"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010" t="27700" r="52152" b="12922"/>
          <a:stretch/>
        </p:blipFill>
        <p:spPr bwMode="auto">
          <a:xfrm>
            <a:off x="1342815" y="2529242"/>
            <a:ext cx="1248234" cy="1471859"/>
          </a:xfrm>
          <a:prstGeom prst="rect">
            <a:avLst/>
          </a:prstGeom>
          <a:ln>
            <a:solidFill>
              <a:schemeClr val="accent1">
                <a:lumMod val="75000"/>
              </a:schemeClr>
            </a:solid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29" name="Picture 1" descr="E:\DCIM\100CANON\IMG_0792.JPG"/>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Lst>
          </a:blip>
          <a:srcRect/>
          <a:stretch>
            <a:fillRect/>
          </a:stretch>
        </p:blipFill>
        <p:spPr bwMode="auto">
          <a:xfrm rot="5400000">
            <a:off x="4170143" y="2650857"/>
            <a:ext cx="1500197" cy="1248232"/>
          </a:xfrm>
          <a:prstGeom prst="rect">
            <a:avLst/>
          </a:prstGeom>
          <a:ln>
            <a:solidFill>
              <a:schemeClr val="accent1">
                <a:lumMod val="75000"/>
              </a:schemeClr>
            </a:solidFill>
          </a:ln>
          <a:effectLst>
            <a:outerShdw blurRad="190500" algn="tl" rotWithShape="0">
              <a:srgbClr val="000000">
                <a:alpha val="70000"/>
              </a:srgbClr>
            </a:outerShdw>
          </a:effectLst>
        </p:spPr>
      </p:pic>
      <p:pic>
        <p:nvPicPr>
          <p:cNvPr id="30" name="Picture 48" descr="E:\DCIM\100CANON\IMG_1407.JPG"/>
          <p:cNvPicPr/>
          <p:nvPr/>
        </p:nvPicPr>
        <p:blipFill>
          <a:blip r:embed="rId10" cstate="print"/>
          <a:srcRect l="38950" r="19004"/>
          <a:stretch>
            <a:fillRect/>
          </a:stretch>
        </p:blipFill>
        <p:spPr bwMode="auto">
          <a:xfrm rot="5400000">
            <a:off x="2976654" y="3730888"/>
            <a:ext cx="1152392" cy="1948998"/>
          </a:xfrm>
          <a:prstGeom prst="rect">
            <a:avLst/>
          </a:prstGeom>
          <a:ln>
            <a:solidFill>
              <a:schemeClr val="accent1">
                <a:lumMod val="75000"/>
              </a:schemeClr>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37737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35</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44624" y="9948"/>
            <a:ext cx="6583553" cy="8257135"/>
            <a:chOff x="44624" y="9948"/>
            <a:chExt cx="6583553" cy="8257135"/>
          </a:xfrm>
        </p:grpSpPr>
        <p:sp>
          <p:nvSpPr>
            <p:cNvPr id="8" name="شكل بيضاوي 7"/>
            <p:cNvSpPr/>
            <p:nvPr/>
          </p:nvSpPr>
          <p:spPr>
            <a:xfrm>
              <a:off x="5974423" y="139795"/>
              <a:ext cx="653754" cy="676267"/>
            </a:xfrm>
            <a:prstGeom prst="ellipse">
              <a:avLst/>
            </a:prstGeom>
            <a:ln/>
            <a:effectLst>
              <a:glow rad="635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dirty="0"/>
            </a:p>
          </p:txBody>
        </p:sp>
        <p:sp>
          <p:nvSpPr>
            <p:cNvPr id="9" name="مستطيل 8"/>
            <p:cNvSpPr/>
            <p:nvPr/>
          </p:nvSpPr>
          <p:spPr>
            <a:xfrm>
              <a:off x="5924138" y="181253"/>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18</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nvGrpSpPr>
            <p:cNvPr id="10" name="مجموعة 9"/>
            <p:cNvGrpSpPr/>
            <p:nvPr/>
          </p:nvGrpSpPr>
          <p:grpSpPr>
            <a:xfrm>
              <a:off x="44624" y="9948"/>
              <a:ext cx="6489105" cy="8257135"/>
              <a:chOff x="44624" y="9948"/>
              <a:chExt cx="6489105" cy="8257135"/>
            </a:xfrm>
          </p:grpSpPr>
          <p:grpSp>
            <p:nvGrpSpPr>
              <p:cNvPr id="11" name="مجموعة 10"/>
              <p:cNvGrpSpPr/>
              <p:nvPr/>
            </p:nvGrpSpPr>
            <p:grpSpPr>
              <a:xfrm>
                <a:off x="260648" y="1043607"/>
                <a:ext cx="6273080" cy="7223476"/>
                <a:chOff x="260648" y="1043607"/>
                <a:chExt cx="6273080" cy="7223476"/>
              </a:xfrm>
            </p:grpSpPr>
            <p:sp>
              <p:nvSpPr>
                <p:cNvPr id="25" name="مستطيل 24"/>
                <p:cNvSpPr/>
                <p:nvPr/>
              </p:nvSpPr>
              <p:spPr>
                <a:xfrm>
                  <a:off x="260648" y="1043607"/>
                  <a:ext cx="6048672" cy="7133802"/>
                </a:xfrm>
                <a:prstGeom prst="rect">
                  <a:avLst/>
                </a:prstGeom>
                <a:effectLst>
                  <a:glow rad="139700">
                    <a:schemeClr val="accent1">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1" anchor="ctr"/>
                <a:lstStyle/>
                <a:p>
                  <a:pPr algn="ctr"/>
                  <a:endParaRPr lang="ar-KW" dirty="0"/>
                </a:p>
              </p:txBody>
            </p:sp>
            <p:sp>
              <p:nvSpPr>
                <p:cNvPr id="26" name="مستطيل 25"/>
                <p:cNvSpPr/>
                <p:nvPr/>
              </p:nvSpPr>
              <p:spPr>
                <a:xfrm>
                  <a:off x="485056" y="1318548"/>
                  <a:ext cx="6048672" cy="6948535"/>
                </a:xfrm>
                <a:prstGeom prst="rect">
                  <a:avLst/>
                </a:prstGeom>
                <a:ln w="28575">
                  <a:solidFill>
                    <a:schemeClr val="accent1">
                      <a:lumMod val="50000"/>
                    </a:schemeClr>
                  </a:solidFill>
                </a:ln>
                <a:effectLst>
                  <a:glow rad="1397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grpSp>
          <p:sp>
            <p:nvSpPr>
              <p:cNvPr id="12" name="مربع نص 11"/>
              <p:cNvSpPr txBox="1"/>
              <p:nvPr/>
            </p:nvSpPr>
            <p:spPr>
              <a:xfrm>
                <a:off x="485056" y="1331640"/>
                <a:ext cx="6048673" cy="784830"/>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ركل الكرة</a:t>
                </a:r>
                <a:r>
                  <a:rPr lang="ar-SA" sz="1600" b="1" dirty="0">
                    <a:solidFill>
                      <a:schemeClr val="accent4">
                        <a:lumMod val="50000"/>
                      </a:schemeClr>
                    </a:solidFill>
                    <a:latin typeface="Monotype Koufi" pitchFamily="2" charset="-78"/>
                    <a:ea typeface="Monotype Koufi" pitchFamily="2" charset="-78"/>
                    <a:cs typeface="Monotype Koufi" pitchFamily="2" charset="-78"/>
                  </a:rPr>
                  <a:t>:</a:t>
                </a:r>
              </a:p>
              <a:p>
                <a:endParaRPr lang="ar-SA" sz="1200" b="1" dirty="0">
                  <a:solidFill>
                    <a:schemeClr val="accent4">
                      <a:lumMod val="50000"/>
                    </a:schemeClr>
                  </a:solidFill>
                  <a:latin typeface="Monotype Koufi" pitchFamily="2" charset="-78"/>
                  <a:ea typeface="Monotype Koufi" pitchFamily="2" charset="-78"/>
                  <a:cs typeface="Monotype Koufi" pitchFamily="2" charset="-78"/>
                </a:endParaRPr>
              </a:p>
              <a:p>
                <a:endParaRPr lang="ar-SA" sz="100" b="1" dirty="0">
                  <a:solidFill>
                    <a:schemeClr val="accent4">
                      <a:lumMod val="50000"/>
                    </a:schemeClr>
                  </a:solidFill>
                  <a:latin typeface="Monotype Koufi" pitchFamily="2" charset="-78"/>
                  <a:ea typeface="Monotype Koufi" pitchFamily="2" charset="-78"/>
                  <a:cs typeface="Monotype Koufi" pitchFamily="2" charset="-78"/>
                </a:endParaRPr>
              </a:p>
              <a:p>
                <a:r>
                  <a:rPr lang="ar-SA" sz="1600" b="1" dirty="0"/>
                  <a:t>هي استخدام القدمين والجسم لضرب الكرة إلى الأمام .</a:t>
                </a:r>
                <a:endParaRPr lang="en-US" sz="1600" dirty="0"/>
              </a:p>
            </p:txBody>
          </p:sp>
          <p:cxnSp>
            <p:nvCxnSpPr>
              <p:cNvPr id="13" name="رابط مستقيم 12"/>
              <p:cNvCxnSpPr/>
              <p:nvPr/>
            </p:nvCxnSpPr>
            <p:spPr>
              <a:xfrm flipH="1">
                <a:off x="5085184" y="1691680"/>
                <a:ext cx="1440161" cy="9292"/>
              </a:xfrm>
              <a:prstGeom prst="line">
                <a:avLst/>
              </a:prstGeom>
              <a:ln/>
            </p:spPr>
            <p:style>
              <a:lnRef idx="3">
                <a:schemeClr val="accent3"/>
              </a:lnRef>
              <a:fillRef idx="0">
                <a:schemeClr val="accent3"/>
              </a:fillRef>
              <a:effectRef idx="2">
                <a:schemeClr val="accent3"/>
              </a:effectRef>
              <a:fontRef idx="minor">
                <a:schemeClr val="tx1"/>
              </a:fontRef>
            </p:style>
          </p:cxnSp>
          <p:sp>
            <p:nvSpPr>
              <p:cNvPr id="14" name="مستطيل 13"/>
              <p:cNvSpPr/>
              <p:nvPr/>
            </p:nvSpPr>
            <p:spPr>
              <a:xfrm>
                <a:off x="1124744" y="2339752"/>
                <a:ext cx="4680520" cy="3058016"/>
              </a:xfrm>
              <a:prstGeom prst="rect">
                <a:avLst/>
              </a:prstGeom>
              <a:ln/>
              <a:effectLst>
                <a:glow rad="1397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dirty="0"/>
              </a:p>
            </p:txBody>
          </p:sp>
          <p:sp>
            <p:nvSpPr>
              <p:cNvPr id="15" name="مستطيل 14"/>
              <p:cNvSpPr/>
              <p:nvPr/>
            </p:nvSpPr>
            <p:spPr>
              <a:xfrm>
                <a:off x="1188751" y="2411760"/>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pic>
            <p:nvPicPr>
              <p:cNvPr id="16" name="Picture 2" descr="C:\Users\froty\Desktop\صور\jogo-colorido-fitas-vetor_23-2147486404.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3943" t="61557"/>
              <a:stretch/>
            </p:blipFill>
            <p:spPr bwMode="auto">
              <a:xfrm>
                <a:off x="44624" y="9948"/>
                <a:ext cx="2746231" cy="196976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مجموعة 16"/>
              <p:cNvGrpSpPr/>
              <p:nvPr/>
            </p:nvGrpSpPr>
            <p:grpSpPr>
              <a:xfrm>
                <a:off x="493441" y="5580111"/>
                <a:ext cx="5888090" cy="2559615"/>
                <a:chOff x="493441" y="5580111"/>
                <a:chExt cx="5888090" cy="2559615"/>
              </a:xfrm>
            </p:grpSpPr>
            <p:sp>
              <p:nvSpPr>
                <p:cNvPr id="18" name="مستطيل 17"/>
                <p:cNvSpPr/>
                <p:nvPr/>
              </p:nvSpPr>
              <p:spPr>
                <a:xfrm>
                  <a:off x="631616" y="5580111"/>
                  <a:ext cx="5749915" cy="2559615"/>
                </a:xfrm>
                <a:prstGeom prst="rect">
                  <a:avLst/>
                </a:prstGeom>
                <a:effectLst>
                  <a:glow rad="1397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dirty="0"/>
                </a:p>
              </p:txBody>
            </p:sp>
            <p:sp>
              <p:nvSpPr>
                <p:cNvPr id="19" name="مستطيل 18"/>
                <p:cNvSpPr/>
                <p:nvPr/>
              </p:nvSpPr>
              <p:spPr>
                <a:xfrm>
                  <a:off x="734265" y="5704583"/>
                  <a:ext cx="5544616" cy="2306233"/>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sp>
              <p:nvSpPr>
                <p:cNvPr id="20" name="مربع نص 19"/>
                <p:cNvSpPr txBox="1"/>
                <p:nvPr/>
              </p:nvSpPr>
              <p:spPr>
                <a:xfrm>
                  <a:off x="3561604" y="5785390"/>
                  <a:ext cx="2717277" cy="2185214"/>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التعليمي</a:t>
                  </a:r>
                  <a:r>
                    <a:rPr lang="en-US" sz="1400" b="1" dirty="0">
                      <a:solidFill>
                        <a:schemeClr val="accent2">
                          <a:lumMod val="50000"/>
                        </a:schemeClr>
                      </a:solidFill>
                      <a:latin typeface="Monotype Koufi" pitchFamily="2" charset="-78"/>
                      <a:ea typeface="Monotype Koufi" pitchFamily="2" charset="-78"/>
                      <a:cs typeface="Monotype Koufi" pitchFamily="2" charset="-78"/>
                    </a:rPr>
                    <a:t>  </a:t>
                  </a:r>
                  <a:endParaRPr lang="ar-KW" sz="1400" dirty="0">
                    <a:solidFill>
                      <a:schemeClr val="accent2">
                        <a:lumMod val="50000"/>
                      </a:schemeClr>
                    </a:solidFill>
                    <a:latin typeface="Monotype Koufi" pitchFamily="2" charset="-78"/>
                    <a:ea typeface="Monotype Koufi" pitchFamily="2" charset="-78"/>
                    <a:cs typeface="Monotype Koufi" pitchFamily="2" charset="-78"/>
                  </a:endParaRPr>
                </a:p>
                <a:p>
                  <a:pPr rtl="0"/>
                  <a:endParaRPr lang="en-US" sz="500" b="1" dirty="0">
                    <a:solidFill>
                      <a:schemeClr val="accent6">
                        <a:lumMod val="50000"/>
                      </a:schemeClr>
                    </a:solidFill>
                  </a:endParaRPr>
                </a:p>
                <a:p>
                  <a:pPr rtl="0"/>
                  <a:endParaRPr lang="en-US" sz="500" b="1" dirty="0">
                    <a:solidFill>
                      <a:schemeClr val="accent6">
                        <a:lumMod val="50000"/>
                      </a:schemeClr>
                    </a:solidFill>
                  </a:endParaRPr>
                </a:p>
                <a:p>
                  <a:pPr rtl="0"/>
                  <a:r>
                    <a:rPr lang="ar-KW" sz="1400" b="1" dirty="0">
                      <a:solidFill>
                        <a:srgbClr val="003300"/>
                      </a:solidFill>
                    </a:rPr>
                    <a:t>*</a:t>
                  </a:r>
                  <a:r>
                    <a:rPr lang="ar-KW" sz="1400" b="1" dirty="0">
                      <a:solidFill>
                        <a:schemeClr val="accent6">
                          <a:lumMod val="50000"/>
                        </a:schemeClr>
                      </a:solidFill>
                    </a:rPr>
                    <a:t> </a:t>
                  </a:r>
                  <a:r>
                    <a:rPr lang="ar-KW" sz="1400" b="1" dirty="0"/>
                    <a:t>تثبيت الكرة ثم ركلها للزميل.</a:t>
                  </a:r>
                </a:p>
                <a:p>
                  <a:pPr rtl="0"/>
                  <a:r>
                    <a:rPr lang="ar-KW" sz="1400" b="1" dirty="0">
                      <a:solidFill>
                        <a:srgbClr val="003300"/>
                      </a:solidFill>
                    </a:rPr>
                    <a:t>* </a:t>
                  </a:r>
                  <a:r>
                    <a:rPr lang="ar-KW" sz="1400" b="1" dirty="0"/>
                    <a:t>ركل الكرة عد الجري للأمام.</a:t>
                  </a:r>
                </a:p>
                <a:p>
                  <a:pPr algn="just"/>
                  <a:r>
                    <a:rPr lang="ar-KW" sz="1400" b="1" dirty="0">
                      <a:solidFill>
                        <a:srgbClr val="003300"/>
                      </a:solidFill>
                    </a:rPr>
                    <a:t>*</a:t>
                  </a:r>
                  <a:r>
                    <a:rPr lang="ar-KW" sz="1400" b="1" dirty="0"/>
                    <a:t> الجري بالكرة ثم ركلها أماما و باتجاهات مختلفة.</a:t>
                  </a:r>
                </a:p>
                <a:p>
                  <a:pPr algn="just"/>
                  <a:r>
                    <a:rPr lang="ar-KW" sz="1400" b="1" dirty="0">
                      <a:solidFill>
                        <a:srgbClr val="003300"/>
                      </a:solidFill>
                    </a:rPr>
                    <a:t>*</a:t>
                  </a:r>
                  <a:r>
                    <a:rPr lang="ar-KW" sz="1400" b="1" dirty="0"/>
                    <a:t> الجري بالكرة ثم ركلها بمستويات مختلفة.</a:t>
                  </a:r>
                </a:p>
                <a:p>
                  <a:pPr algn="just"/>
                  <a:r>
                    <a:rPr lang="ar-KW" sz="1400" b="1" dirty="0">
                      <a:solidFill>
                        <a:srgbClr val="003300"/>
                      </a:solidFill>
                    </a:rPr>
                    <a:t>*</a:t>
                  </a:r>
                  <a:r>
                    <a:rPr lang="ar-KW" sz="1400" b="1" dirty="0"/>
                    <a:t> ركل الكرة لأقصي مسافة و سرعة.</a:t>
                  </a:r>
                </a:p>
                <a:p>
                  <a:pPr algn="just"/>
                  <a:endParaRPr lang="ar-KW" sz="1400" b="1" dirty="0"/>
                </a:p>
                <a:p>
                  <a:pPr algn="just"/>
                  <a:endParaRPr lang="ar-KW" sz="1400" b="1" dirty="0"/>
                </a:p>
              </p:txBody>
            </p:sp>
            <p:sp>
              <p:nvSpPr>
                <p:cNvPr id="21" name="مربع نص 20"/>
                <p:cNvSpPr txBox="1"/>
                <p:nvPr/>
              </p:nvSpPr>
              <p:spPr>
                <a:xfrm>
                  <a:off x="493441" y="5750837"/>
                  <a:ext cx="3079575" cy="1908215"/>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التطبيقي</a:t>
                  </a:r>
                  <a:endParaRPr lang="ar-KW" sz="200" b="1" dirty="0">
                    <a:solidFill>
                      <a:schemeClr val="accent2">
                        <a:lumMod val="50000"/>
                      </a:schemeClr>
                    </a:solidFill>
                  </a:endParaRPr>
                </a:p>
                <a:p>
                  <a:pPr rtl="0"/>
                  <a:endParaRPr lang="en-US" sz="100" b="1" dirty="0"/>
                </a:p>
                <a:p>
                  <a:pPr rtl="0"/>
                  <a:endParaRPr lang="ar-KW" sz="900" b="1" dirty="0"/>
                </a:p>
                <a:p>
                  <a:r>
                    <a:rPr lang="ar-KW" sz="1200" b="1" dirty="0">
                      <a:solidFill>
                        <a:schemeClr val="accent1">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يركل الكرة بالهدف( صندوق الحركية الشامل) .</a:t>
                  </a:r>
                  <a:endParaRPr lang="ar-KW" sz="200" b="1" dirty="0"/>
                </a:p>
                <a:p>
                  <a:r>
                    <a:rPr lang="ar-KW" sz="1200" b="1" dirty="0">
                      <a:solidFill>
                        <a:schemeClr val="accent1">
                          <a:lumMod val="50000"/>
                        </a:schemeClr>
                      </a:solidFill>
                      <a:latin typeface="Monotype Koufi" pitchFamily="2" charset="-78"/>
                      <a:ea typeface="Monotype Koufi" pitchFamily="2" charset="-78"/>
                      <a:cs typeface="Monotype Koufi" pitchFamily="2" charset="-78"/>
                    </a:rPr>
                    <a:t>*</a:t>
                  </a:r>
                  <a:r>
                    <a:rPr lang="ar-KW" sz="1200" b="1" dirty="0">
                      <a:solidFill>
                        <a:srgbClr val="FF0000"/>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r>
                    <a:rPr lang="ar-KW" sz="1100" b="1" dirty="0"/>
                    <a:t>أن يركل الكرة بالهدف المبتكر ثم يقفز بالطوق.</a:t>
                  </a:r>
                  <a:endParaRPr lang="ar-SA" sz="1100" b="1" dirty="0"/>
                </a:p>
                <a:p>
                  <a:r>
                    <a:rPr lang="ar-SA" sz="1200" b="1" dirty="0">
                      <a:solidFill>
                        <a:schemeClr val="accent1">
                          <a:lumMod val="50000"/>
                        </a:schemeClr>
                      </a:solidFill>
                      <a:latin typeface="Monotype Koufi" pitchFamily="2" charset="-78"/>
                      <a:ea typeface="Monotype Koufi" pitchFamily="2" charset="-78"/>
                      <a:cs typeface="Monotype Koufi" pitchFamily="2" charset="-78"/>
                    </a:rPr>
                    <a:t>*</a:t>
                  </a:r>
                  <a:r>
                    <a:rPr lang="ar-KW" sz="1200" b="1" dirty="0">
                      <a:solidFill>
                        <a:schemeClr val="accent2">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ar-KW" sz="1100" b="1" dirty="0"/>
                    <a:t>أن يركل الكرة إلى زميلة ثم يجري بين الأعمدة ( صندوق الحركية الشامل).</a:t>
                  </a:r>
                </a:p>
                <a:p>
                  <a:pPr rtl="0"/>
                  <a:r>
                    <a:rPr lang="ar-KW" sz="1400" b="1" dirty="0">
                      <a:solidFill>
                        <a:schemeClr val="accent1">
                          <a:lumMod val="50000"/>
                        </a:schemeClr>
                      </a:solidFill>
                      <a:latin typeface="Monotype Koufi" pitchFamily="2" charset="-78"/>
                      <a:ea typeface="Monotype Koufi" pitchFamily="2" charset="-78"/>
                    </a:rPr>
                    <a:t>*</a:t>
                  </a:r>
                  <a:r>
                    <a:rPr lang="ar-KW" sz="1400" dirty="0">
                      <a:solidFill>
                        <a:schemeClr val="accent1">
                          <a:lumMod val="50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r>
                    <a:rPr lang="ar-KW" sz="700" b="1" dirty="0"/>
                    <a:t>  </a:t>
                  </a:r>
                  <a:r>
                    <a:rPr lang="ar-KW" sz="1200" b="1" dirty="0"/>
                    <a:t>لعب حر  </a:t>
                  </a:r>
                  <a:endParaRPr lang="en-US" sz="2800" dirty="0"/>
                </a:p>
              </p:txBody>
            </p:sp>
            <p:cxnSp>
              <p:nvCxnSpPr>
                <p:cNvPr id="22" name="رابط مستقيم 21"/>
                <p:cNvCxnSpPr/>
                <p:nvPr/>
              </p:nvCxnSpPr>
              <p:spPr>
                <a:xfrm>
                  <a:off x="3573021" y="5671195"/>
                  <a:ext cx="0" cy="2339621"/>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رابط مستقيم 22"/>
                <p:cNvCxnSpPr/>
                <p:nvPr/>
              </p:nvCxnSpPr>
              <p:spPr>
                <a:xfrm flipH="1">
                  <a:off x="1240007" y="6084168"/>
                  <a:ext cx="1728192"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رابط مستقيم 23"/>
                <p:cNvCxnSpPr/>
                <p:nvPr/>
              </p:nvCxnSpPr>
              <p:spPr>
                <a:xfrm flipH="1">
                  <a:off x="4077072" y="6084168"/>
                  <a:ext cx="1662185" cy="0"/>
                </a:xfrm>
                <a:prstGeom prst="line">
                  <a:avLst/>
                </a:prstGeom>
                <a:ln/>
              </p:spPr>
              <p:style>
                <a:lnRef idx="3">
                  <a:schemeClr val="accent3"/>
                </a:lnRef>
                <a:fillRef idx="0">
                  <a:schemeClr val="accent3"/>
                </a:fillRef>
                <a:effectRef idx="2">
                  <a:schemeClr val="accent3"/>
                </a:effectRef>
                <a:fontRef idx="minor">
                  <a:schemeClr val="tx1"/>
                </a:fontRef>
              </p:style>
            </p:cxnSp>
          </p:grpSp>
        </p:grpSp>
      </p:grpSp>
      <p:pic>
        <p:nvPicPr>
          <p:cNvPr id="27" name="Picture 53" descr="E:\DCIM\100CANON\IMG_1410.JPG"/>
          <p:cNvPicPr/>
          <p:nvPr/>
        </p:nvPicPr>
        <p:blipFill>
          <a:blip r:embed="rId4" cstate="print"/>
          <a:srcRect/>
          <a:stretch>
            <a:fillRect/>
          </a:stretch>
        </p:blipFill>
        <p:spPr bwMode="auto">
          <a:xfrm rot="5400000">
            <a:off x="2978530" y="3664111"/>
            <a:ext cx="1142832" cy="1954804"/>
          </a:xfrm>
          <a:prstGeom prst="rect">
            <a:avLst/>
          </a:prstGeom>
          <a:ln>
            <a:solidFill>
              <a:schemeClr val="accent3">
                <a:lumMod val="75000"/>
              </a:schemeClr>
            </a:solidFill>
          </a:ln>
          <a:effectLst>
            <a:outerShdw blurRad="190500" algn="tl" rotWithShape="0">
              <a:srgbClr val="000000">
                <a:alpha val="70000"/>
              </a:srgbClr>
            </a:outerShdw>
          </a:effectLst>
        </p:spPr>
      </p:pic>
      <p:pic>
        <p:nvPicPr>
          <p:cNvPr id="28" name="Picture 2" descr="E:\DCIM\100CANON\IMG_1420.JPG"/>
          <p:cNvPicPr/>
          <p:nvPr/>
        </p:nvPicPr>
        <p:blipFill>
          <a:blip r:embed="rId5" cstate="print"/>
          <a:srcRect/>
          <a:stretch>
            <a:fillRect/>
          </a:stretch>
        </p:blipFill>
        <p:spPr bwMode="auto">
          <a:xfrm>
            <a:off x="3861048" y="2527669"/>
            <a:ext cx="1722979" cy="1396259"/>
          </a:xfrm>
          <a:prstGeom prst="rect">
            <a:avLst/>
          </a:prstGeom>
          <a:ln>
            <a:solidFill>
              <a:schemeClr val="accent3">
                <a:lumMod val="75000"/>
              </a:schemeClr>
            </a:solidFill>
          </a:ln>
          <a:effectLst>
            <a:outerShdw blurRad="190500" algn="tl" rotWithShape="0">
              <a:srgbClr val="000000">
                <a:alpha val="70000"/>
              </a:srgbClr>
            </a:outerShdw>
          </a:effectLst>
        </p:spPr>
      </p:pic>
      <p:pic>
        <p:nvPicPr>
          <p:cNvPr id="29" name="Picture 3" descr="E:\DCIM\100CANON\IMG_1421.JPG"/>
          <p:cNvPicPr/>
          <p:nvPr/>
        </p:nvPicPr>
        <p:blipFill>
          <a:blip r:embed="rId6" cstate="print"/>
          <a:srcRect/>
          <a:stretch>
            <a:fillRect/>
          </a:stretch>
        </p:blipFill>
        <p:spPr bwMode="auto">
          <a:xfrm>
            <a:off x="1412776" y="2527668"/>
            <a:ext cx="1722979" cy="1396259"/>
          </a:xfrm>
          <a:prstGeom prst="rect">
            <a:avLst/>
          </a:prstGeom>
          <a:ln>
            <a:solidFill>
              <a:schemeClr val="accent3">
                <a:lumMod val="75000"/>
              </a:schemeClr>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37737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36</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29622" y="174928"/>
            <a:ext cx="6704664" cy="8092156"/>
            <a:chOff x="-29622" y="174928"/>
            <a:chExt cx="6704664" cy="8092156"/>
          </a:xfrm>
        </p:grpSpPr>
        <p:sp>
          <p:nvSpPr>
            <p:cNvPr id="8" name="شكل بيضاوي 7"/>
            <p:cNvSpPr/>
            <p:nvPr/>
          </p:nvSpPr>
          <p:spPr>
            <a:xfrm>
              <a:off x="6021288" y="174928"/>
              <a:ext cx="653754" cy="676267"/>
            </a:xfrm>
            <a:prstGeom prst="ellipse">
              <a:avLst/>
            </a:prstGeom>
            <a:ln/>
            <a:effectLst>
              <a:glow rad="635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1" anchor="ctr"/>
            <a:lstStyle/>
            <a:p>
              <a:pPr algn="ctr"/>
              <a:endParaRPr lang="ar-KW" dirty="0"/>
            </a:p>
          </p:txBody>
        </p:sp>
        <p:sp>
          <p:nvSpPr>
            <p:cNvPr id="9" name="مستطيل 8"/>
            <p:cNvSpPr/>
            <p:nvPr/>
          </p:nvSpPr>
          <p:spPr>
            <a:xfrm>
              <a:off x="5957300" y="224433"/>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19</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nvGrpSpPr>
            <p:cNvPr id="10" name="مجموعة 9"/>
            <p:cNvGrpSpPr/>
            <p:nvPr/>
          </p:nvGrpSpPr>
          <p:grpSpPr>
            <a:xfrm>
              <a:off x="260648" y="1043608"/>
              <a:ext cx="6273080" cy="7223476"/>
              <a:chOff x="260648" y="1043608"/>
              <a:chExt cx="6273080" cy="7223476"/>
            </a:xfrm>
          </p:grpSpPr>
          <p:sp>
            <p:nvSpPr>
              <p:cNvPr id="23" name="مستطيل 22"/>
              <p:cNvSpPr/>
              <p:nvPr/>
            </p:nvSpPr>
            <p:spPr>
              <a:xfrm>
                <a:off x="260648" y="1043608"/>
                <a:ext cx="6048672" cy="7133802"/>
              </a:xfrm>
              <a:prstGeom prst="rect">
                <a:avLst/>
              </a:prstGeom>
              <a:solidFill>
                <a:srgbClr val="FF9900"/>
              </a:solidFill>
              <a:effectLst>
                <a:glow rad="1397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dirty="0"/>
              </a:p>
            </p:txBody>
          </p:sp>
          <p:sp>
            <p:nvSpPr>
              <p:cNvPr id="24" name="مستطيل 23"/>
              <p:cNvSpPr/>
              <p:nvPr/>
            </p:nvSpPr>
            <p:spPr>
              <a:xfrm>
                <a:off x="485056" y="1318549"/>
                <a:ext cx="6048672" cy="6948535"/>
              </a:xfrm>
              <a:prstGeom prst="rect">
                <a:avLst/>
              </a:prstGeom>
              <a:ln w="28575">
                <a:solidFill>
                  <a:schemeClr val="accent6">
                    <a:lumMod val="75000"/>
                  </a:schemeClr>
                </a:solidFill>
              </a:ln>
              <a:effectLst>
                <a:glow rad="139700">
                  <a:schemeClr val="accent6">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grpSp>
        <p:pic>
          <p:nvPicPr>
            <p:cNvPr id="11" name="Picture 2" descr="C:\Users\froty\Desktop\صور\jogo-colorido-fitas-vetor_23-2147486404.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56262" b="65340"/>
            <a:stretch/>
          </p:blipFill>
          <p:spPr bwMode="auto">
            <a:xfrm>
              <a:off x="-29622" y="174928"/>
              <a:ext cx="2607973" cy="1660768"/>
            </a:xfrm>
            <a:prstGeom prst="rect">
              <a:avLst/>
            </a:prstGeom>
            <a:noFill/>
            <a:extLst>
              <a:ext uri="{909E8E84-426E-40DD-AFC4-6F175D3DCCD1}">
                <a14:hiddenFill xmlns:a14="http://schemas.microsoft.com/office/drawing/2010/main">
                  <a:solidFill>
                    <a:srgbClr val="FFFFFF"/>
                  </a:solidFill>
                </a14:hiddenFill>
              </a:ext>
            </a:extLst>
          </p:spPr>
        </p:pic>
        <p:sp>
          <p:nvSpPr>
            <p:cNvPr id="12" name="مربع نص 11"/>
            <p:cNvSpPr txBox="1"/>
            <p:nvPr/>
          </p:nvSpPr>
          <p:spPr>
            <a:xfrm>
              <a:off x="485056" y="1331640"/>
              <a:ext cx="6048673" cy="1015663"/>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صد الكرة</a:t>
              </a:r>
              <a:r>
                <a:rPr lang="ar-SA" sz="1600" b="1" dirty="0">
                  <a:solidFill>
                    <a:schemeClr val="accent4">
                      <a:lumMod val="50000"/>
                    </a:schemeClr>
                  </a:solidFill>
                  <a:latin typeface="Monotype Koufi" pitchFamily="2" charset="-78"/>
                  <a:ea typeface="Monotype Koufi" pitchFamily="2" charset="-78"/>
                  <a:cs typeface="Monotype Koufi" pitchFamily="2" charset="-78"/>
                </a:rPr>
                <a:t>:</a:t>
              </a:r>
            </a:p>
            <a:p>
              <a:endParaRPr lang="ar-SA" sz="1200" b="1" dirty="0">
                <a:solidFill>
                  <a:schemeClr val="accent4">
                    <a:lumMod val="50000"/>
                  </a:schemeClr>
                </a:solidFill>
                <a:latin typeface="Monotype Koufi" pitchFamily="2" charset="-78"/>
                <a:ea typeface="Monotype Koufi" pitchFamily="2" charset="-78"/>
                <a:cs typeface="Monotype Koufi" pitchFamily="2" charset="-78"/>
              </a:endParaRPr>
            </a:p>
            <a:p>
              <a:r>
                <a:rPr lang="ar-SA" sz="1600" b="1" dirty="0"/>
                <a:t>استخدام القدمين والجسم لامتصاص قوة الكرة وإثناء بسيط في الجذع أثناء التقاء الكرة بالجسم. </a:t>
              </a:r>
            </a:p>
          </p:txBody>
        </p:sp>
        <p:cxnSp>
          <p:nvCxnSpPr>
            <p:cNvPr id="13" name="رابط مستقيم 12"/>
            <p:cNvCxnSpPr/>
            <p:nvPr/>
          </p:nvCxnSpPr>
          <p:spPr>
            <a:xfrm flipH="1">
              <a:off x="5229200" y="1691680"/>
              <a:ext cx="1296146" cy="9292"/>
            </a:xfrm>
            <a:prstGeom prst="line">
              <a:avLst/>
            </a:prstGeom>
            <a:ln/>
          </p:spPr>
          <p:style>
            <a:lnRef idx="3">
              <a:schemeClr val="accent2"/>
            </a:lnRef>
            <a:fillRef idx="0">
              <a:schemeClr val="accent2"/>
            </a:fillRef>
            <a:effectRef idx="2">
              <a:schemeClr val="accent2"/>
            </a:effectRef>
            <a:fontRef idx="minor">
              <a:schemeClr val="tx1"/>
            </a:fontRef>
          </p:style>
        </p:cxnSp>
        <p:sp>
          <p:nvSpPr>
            <p:cNvPr id="14" name="مستطيل 13"/>
            <p:cNvSpPr/>
            <p:nvPr/>
          </p:nvSpPr>
          <p:spPr>
            <a:xfrm>
              <a:off x="1124744" y="2339752"/>
              <a:ext cx="4680520" cy="3058016"/>
            </a:xfrm>
            <a:prstGeom prst="rect">
              <a:avLst/>
            </a:prstGeom>
            <a:ln/>
            <a:effectLst>
              <a:glow rad="101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15" name="مستطيل 14"/>
            <p:cNvSpPr/>
            <p:nvPr/>
          </p:nvSpPr>
          <p:spPr>
            <a:xfrm>
              <a:off x="1188751" y="2411760"/>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sp>
          <p:nvSpPr>
            <p:cNvPr id="16" name="مستطيل 15"/>
            <p:cNvSpPr/>
            <p:nvPr/>
          </p:nvSpPr>
          <p:spPr>
            <a:xfrm>
              <a:off x="631616" y="5580111"/>
              <a:ext cx="5749915" cy="2559615"/>
            </a:xfrm>
            <a:prstGeom prst="rect">
              <a:avLst/>
            </a:prstGeom>
            <a:effectLst>
              <a:glow rad="101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17" name="مستطيل 16"/>
            <p:cNvSpPr/>
            <p:nvPr/>
          </p:nvSpPr>
          <p:spPr>
            <a:xfrm>
              <a:off x="734265" y="5704583"/>
              <a:ext cx="5544616" cy="2306233"/>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sp>
          <p:nvSpPr>
            <p:cNvPr id="18" name="مربع نص 17"/>
            <p:cNvSpPr txBox="1"/>
            <p:nvPr/>
          </p:nvSpPr>
          <p:spPr>
            <a:xfrm>
              <a:off x="3561604" y="5785390"/>
              <a:ext cx="2717277" cy="1846659"/>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التعليمي</a:t>
              </a:r>
              <a:r>
                <a:rPr lang="en-US" sz="1400" b="1" dirty="0">
                  <a:solidFill>
                    <a:schemeClr val="accent2">
                      <a:lumMod val="50000"/>
                    </a:schemeClr>
                  </a:solidFill>
                  <a:latin typeface="Monotype Koufi" pitchFamily="2" charset="-78"/>
                  <a:ea typeface="Monotype Koufi" pitchFamily="2" charset="-78"/>
                  <a:cs typeface="Monotype Koufi" pitchFamily="2" charset="-78"/>
                </a:rPr>
                <a:t>  </a:t>
              </a:r>
            </a:p>
            <a:p>
              <a:pPr algn="ctr" rtl="0"/>
              <a:endParaRPr lang="ar-KW" sz="600" dirty="0">
                <a:solidFill>
                  <a:schemeClr val="accent2">
                    <a:lumMod val="50000"/>
                  </a:schemeClr>
                </a:solidFill>
                <a:latin typeface="Monotype Koufi" pitchFamily="2" charset="-78"/>
                <a:ea typeface="Monotype Koufi" pitchFamily="2" charset="-78"/>
                <a:cs typeface="Monotype Koufi" pitchFamily="2" charset="-78"/>
              </a:endParaRPr>
            </a:p>
            <a:p>
              <a:pPr rtl="0"/>
              <a:endParaRPr lang="en-US" sz="500" b="1" dirty="0">
                <a:solidFill>
                  <a:schemeClr val="accent6">
                    <a:lumMod val="50000"/>
                  </a:schemeClr>
                </a:solidFill>
              </a:endParaRPr>
            </a:p>
            <a:p>
              <a:pPr rtl="0"/>
              <a:endParaRPr lang="en-US" sz="500" b="1" dirty="0">
                <a:solidFill>
                  <a:schemeClr val="accent6">
                    <a:lumMod val="50000"/>
                  </a:schemeClr>
                </a:solidFill>
              </a:endParaRPr>
            </a:p>
            <a:p>
              <a:pPr rtl="0"/>
              <a:r>
                <a:rPr lang="ar-KW" sz="1400" b="1" dirty="0">
                  <a:solidFill>
                    <a:srgbClr val="FF0000"/>
                  </a:solidFill>
                </a:rPr>
                <a:t>*</a:t>
              </a:r>
              <a:r>
                <a:rPr lang="ar-KW" sz="1400" b="1" dirty="0">
                  <a:solidFill>
                    <a:schemeClr val="accent1">
                      <a:lumMod val="50000"/>
                    </a:schemeClr>
                  </a:solidFill>
                </a:rPr>
                <a:t> </a:t>
              </a:r>
              <a:r>
                <a:rPr lang="ar-KW" sz="1400" b="1" dirty="0"/>
                <a:t>صد الكرة القادمة بسرعات مختلفة.</a:t>
              </a:r>
            </a:p>
            <a:p>
              <a:pPr rtl="0"/>
              <a:r>
                <a:rPr lang="ar-KW" sz="1400" b="1" dirty="0">
                  <a:solidFill>
                    <a:srgbClr val="FF0000"/>
                  </a:solidFill>
                </a:rPr>
                <a:t>* </a:t>
              </a:r>
              <a:r>
                <a:rPr lang="ar-KW" sz="1400" b="1" dirty="0"/>
                <a:t>صد الكرة القادمة باتجاهات مختلفة..</a:t>
              </a:r>
            </a:p>
            <a:p>
              <a:pPr rtl="0"/>
              <a:r>
                <a:rPr lang="ar-KW" sz="1400" b="1" dirty="0">
                  <a:solidFill>
                    <a:srgbClr val="FF0000"/>
                  </a:solidFill>
                </a:rPr>
                <a:t>*</a:t>
              </a:r>
              <a:r>
                <a:rPr lang="ar-KW" sz="1400" b="1" dirty="0"/>
                <a:t> الدوران حول الأداة أو الجهاز من صندوق الحركية الشامل.</a:t>
              </a:r>
            </a:p>
            <a:p>
              <a:pPr rtl="0"/>
              <a:r>
                <a:rPr lang="ar-KW" sz="1400" b="1" dirty="0">
                  <a:solidFill>
                    <a:srgbClr val="FF0000"/>
                  </a:solidFill>
                </a:rPr>
                <a:t>*</a:t>
              </a:r>
              <a:r>
                <a:rPr lang="ar-KW" sz="1400" b="1" dirty="0"/>
                <a:t> وقوف الأطفال على شكل دائرة و يصد الطفل بمركز الدائرة الكرات المرسلة له.</a:t>
              </a:r>
              <a:endParaRPr lang="ar-KW" sz="1400" b="1" dirty="0">
                <a:solidFill>
                  <a:schemeClr val="accent1">
                    <a:lumMod val="50000"/>
                  </a:schemeClr>
                </a:solidFill>
              </a:endParaRPr>
            </a:p>
          </p:txBody>
        </p:sp>
        <p:sp>
          <p:nvSpPr>
            <p:cNvPr id="19" name="مربع نص 18"/>
            <p:cNvSpPr txBox="1"/>
            <p:nvPr/>
          </p:nvSpPr>
          <p:spPr>
            <a:xfrm>
              <a:off x="548680" y="5750837"/>
              <a:ext cx="3079575" cy="1877437"/>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التطبيقي</a:t>
              </a:r>
              <a:endParaRPr lang="ar-KW" sz="200" b="1" dirty="0">
                <a:solidFill>
                  <a:schemeClr val="accent2">
                    <a:lumMod val="50000"/>
                  </a:schemeClr>
                </a:solidFill>
              </a:endParaRPr>
            </a:p>
            <a:p>
              <a:pPr rtl="0"/>
              <a:endParaRPr lang="en-US" sz="100" b="1" dirty="0"/>
            </a:p>
            <a:p>
              <a:pPr rtl="0"/>
              <a:endParaRPr lang="ar-KW" sz="900" b="1" dirty="0"/>
            </a:p>
            <a:p>
              <a:pPr rtl="0"/>
              <a:endParaRPr lang="ar-KW" sz="900" b="1" dirty="0"/>
            </a:p>
            <a:p>
              <a:r>
                <a:rPr lang="ar-KW" sz="1200" b="1" dirty="0">
                  <a:solidFill>
                    <a:srgbClr val="FF0000"/>
                  </a:solidFill>
                  <a:latin typeface="Monotype Koufi" pitchFamily="2" charset="-78"/>
                  <a:ea typeface="Monotype Koufi" pitchFamily="2" charset="-78"/>
                  <a:cs typeface="Monotype Koufi" pitchFamily="2" charset="-78"/>
                </a:rPr>
                <a:t>*</a:t>
              </a:r>
              <a:r>
                <a:rPr lang="ar-KW" sz="1200" b="1" dirty="0">
                  <a:solidFill>
                    <a:schemeClr val="accent1">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يصد الكرة باتجاهات مختلفة من خلال لعبة الهدف المبتكر.</a:t>
              </a:r>
              <a:endParaRPr lang="ar-KW" sz="200" b="1" dirty="0"/>
            </a:p>
            <a:p>
              <a:r>
                <a:rPr lang="ar-KW" sz="1200" b="1" dirty="0">
                  <a:solidFill>
                    <a:srgbClr val="FF0000"/>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r>
                <a:rPr lang="ar-KW" sz="1100" b="1" dirty="0"/>
                <a:t>أن يصد أكياس الرمل أثناء الوقوف على المرتبة الملونة.</a:t>
              </a:r>
              <a:endParaRPr lang="ar-SA" sz="1100" b="1" dirty="0"/>
            </a:p>
            <a:p>
              <a:r>
                <a:rPr lang="ar-SA" sz="1200" b="1" dirty="0">
                  <a:solidFill>
                    <a:srgbClr val="FF0000"/>
                  </a:solidFill>
                  <a:latin typeface="Monotype Koufi" pitchFamily="2" charset="-78"/>
                  <a:ea typeface="Monotype Koufi" pitchFamily="2" charset="-78"/>
                  <a:cs typeface="Monotype Koufi" pitchFamily="2" charset="-78"/>
                </a:rPr>
                <a:t>*</a:t>
              </a:r>
              <a:r>
                <a:rPr lang="ar-KW" sz="1200" b="1" dirty="0">
                  <a:solidFill>
                    <a:schemeClr val="accent2">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en-US" sz="1100" b="1" dirty="0"/>
                <a:t>.</a:t>
              </a:r>
              <a:r>
                <a:rPr lang="ar-KW" sz="1100" b="1" dirty="0"/>
                <a:t>صد الكرة باستخدام لعبة الهدف</a:t>
              </a:r>
            </a:p>
            <a:p>
              <a:pPr rtl="0"/>
              <a:r>
                <a:rPr lang="ar-KW" sz="1400" b="1" dirty="0">
                  <a:solidFill>
                    <a:srgbClr val="FF0000"/>
                  </a:solidFill>
                  <a:latin typeface="Monotype Koufi" pitchFamily="2" charset="-78"/>
                  <a:ea typeface="Monotype Koufi" pitchFamily="2" charset="-78"/>
                </a:rPr>
                <a:t>*</a:t>
              </a:r>
              <a:r>
                <a:rPr lang="ar-KW" sz="1400" dirty="0">
                  <a:solidFill>
                    <a:schemeClr val="accent1">
                      <a:lumMod val="50000"/>
                    </a:schemeClr>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r>
                <a:rPr lang="ar-KW" sz="700" b="1" dirty="0"/>
                <a:t>  </a:t>
              </a:r>
              <a:r>
                <a:rPr lang="ar-KW" sz="1200" b="1" dirty="0"/>
                <a:t>لعب حر  </a:t>
              </a:r>
              <a:endParaRPr lang="en-US" sz="2800" dirty="0"/>
            </a:p>
          </p:txBody>
        </p:sp>
        <p:cxnSp>
          <p:nvCxnSpPr>
            <p:cNvPr id="20" name="رابط مستقيم 19"/>
            <p:cNvCxnSpPr/>
            <p:nvPr/>
          </p:nvCxnSpPr>
          <p:spPr>
            <a:xfrm flipH="1">
              <a:off x="3561604" y="5671195"/>
              <a:ext cx="11416" cy="2339621"/>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1" name="رابط مستقيم 20"/>
            <p:cNvCxnSpPr/>
            <p:nvPr/>
          </p:nvCxnSpPr>
          <p:spPr>
            <a:xfrm flipH="1">
              <a:off x="1240007" y="6084168"/>
              <a:ext cx="1728192"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2" name="رابط مستقيم 21"/>
            <p:cNvCxnSpPr/>
            <p:nvPr/>
          </p:nvCxnSpPr>
          <p:spPr>
            <a:xfrm flipH="1">
              <a:off x="4077072" y="6084168"/>
              <a:ext cx="1662185" cy="0"/>
            </a:xfrm>
            <a:prstGeom prst="line">
              <a:avLst/>
            </a:prstGeom>
            <a:ln/>
          </p:spPr>
          <p:style>
            <a:lnRef idx="3">
              <a:schemeClr val="accent2"/>
            </a:lnRef>
            <a:fillRef idx="0">
              <a:schemeClr val="accent2"/>
            </a:fillRef>
            <a:effectRef idx="2">
              <a:schemeClr val="accent2"/>
            </a:effectRef>
            <a:fontRef idx="minor">
              <a:schemeClr val="tx1"/>
            </a:fontRef>
          </p:style>
        </p:cxnSp>
      </p:grpSp>
      <p:pic>
        <p:nvPicPr>
          <p:cNvPr id="25" name="Picture 52" descr="E:\DCIM\100CANON\IMG_1408.JPG"/>
          <p:cNvPicPr/>
          <p:nvPr/>
        </p:nvPicPr>
        <p:blipFill>
          <a:blip r:embed="rId4" cstate="print"/>
          <a:srcRect/>
          <a:stretch>
            <a:fillRect/>
          </a:stretch>
        </p:blipFill>
        <p:spPr bwMode="auto">
          <a:xfrm>
            <a:off x="2578351" y="4067944"/>
            <a:ext cx="1948998" cy="1152994"/>
          </a:xfrm>
          <a:prstGeom prst="rect">
            <a:avLst/>
          </a:prstGeom>
          <a:ln>
            <a:solidFill>
              <a:srgbClr val="FF0000"/>
            </a:solidFill>
          </a:ln>
          <a:effectLst>
            <a:outerShdw blurRad="190500" algn="tl" rotWithShape="0">
              <a:srgbClr val="000000">
                <a:alpha val="70000"/>
              </a:srgbClr>
            </a:outerShdw>
          </a:effectLst>
        </p:spPr>
      </p:pic>
      <p:pic>
        <p:nvPicPr>
          <p:cNvPr id="26" name="Picture 22" descr="E:\100CANON\IMG_1974.JPG"/>
          <p:cNvPicPr/>
          <p:nvPr/>
        </p:nvPicPr>
        <p:blipFill>
          <a:blip r:embed="rId5" cstate="print"/>
          <a:srcRect/>
          <a:stretch>
            <a:fillRect/>
          </a:stretch>
        </p:blipFill>
        <p:spPr bwMode="auto">
          <a:xfrm>
            <a:off x="1412776" y="2527669"/>
            <a:ext cx="1722979" cy="1396259"/>
          </a:xfrm>
          <a:prstGeom prst="rect">
            <a:avLst/>
          </a:prstGeom>
          <a:ln>
            <a:solidFill>
              <a:srgbClr val="FF0000"/>
            </a:solidFill>
          </a:ln>
          <a:effectLst>
            <a:outerShdw blurRad="190500" algn="tl" rotWithShape="0">
              <a:srgbClr val="000000">
                <a:alpha val="70000"/>
              </a:srgbClr>
            </a:outerShdw>
          </a:effectLst>
        </p:spPr>
      </p:pic>
      <p:pic>
        <p:nvPicPr>
          <p:cNvPr id="27" name="Picture 20" descr="E:\100CANON\IMG_1968.JPG"/>
          <p:cNvPicPr/>
          <p:nvPr/>
        </p:nvPicPr>
        <p:blipFill>
          <a:blip r:embed="rId6" cstate="print"/>
          <a:srcRect/>
          <a:stretch>
            <a:fillRect/>
          </a:stretch>
        </p:blipFill>
        <p:spPr bwMode="auto">
          <a:xfrm>
            <a:off x="3861048" y="2527669"/>
            <a:ext cx="1722979" cy="1396259"/>
          </a:xfrm>
          <a:prstGeom prst="rect">
            <a:avLst/>
          </a:prstGeom>
          <a:ln>
            <a:solidFill>
              <a:srgbClr val="FF0000"/>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37737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37</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104568" y="-287816"/>
            <a:ext cx="6804752" cy="8554899"/>
            <a:chOff x="-104568" y="-287816"/>
            <a:chExt cx="6804752" cy="8554899"/>
          </a:xfrm>
        </p:grpSpPr>
        <p:sp>
          <p:nvSpPr>
            <p:cNvPr id="8" name="شكل بيضاوي 7"/>
            <p:cNvSpPr/>
            <p:nvPr/>
          </p:nvSpPr>
          <p:spPr>
            <a:xfrm>
              <a:off x="6021288" y="174928"/>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9" name="مستطيل 8"/>
            <p:cNvSpPr/>
            <p:nvPr/>
          </p:nvSpPr>
          <p:spPr>
            <a:xfrm>
              <a:off x="5996145" y="216386"/>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20</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nvGrpSpPr>
            <p:cNvPr id="10" name="مجموعة 9"/>
            <p:cNvGrpSpPr/>
            <p:nvPr/>
          </p:nvGrpSpPr>
          <p:grpSpPr>
            <a:xfrm>
              <a:off x="-104568" y="-287816"/>
              <a:ext cx="6638296" cy="8554899"/>
              <a:chOff x="-104568" y="-287816"/>
              <a:chExt cx="6638296" cy="8554899"/>
            </a:xfrm>
          </p:grpSpPr>
          <p:sp>
            <p:nvSpPr>
              <p:cNvPr id="22" name="مستطيل 21"/>
              <p:cNvSpPr/>
              <p:nvPr/>
            </p:nvSpPr>
            <p:spPr>
              <a:xfrm>
                <a:off x="260648" y="1043608"/>
                <a:ext cx="6048672" cy="7139649"/>
              </a:xfrm>
              <a:prstGeom prst="rect">
                <a:avLst/>
              </a:prstGeom>
              <a:solidFill>
                <a:srgbClr val="FF0000"/>
              </a:solidFill>
              <a:effectLst>
                <a:glow rad="139700">
                  <a:schemeClr val="accent2">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dirty="0"/>
              </a:p>
            </p:txBody>
          </p:sp>
          <p:sp>
            <p:nvSpPr>
              <p:cNvPr id="23" name="مستطيل 22"/>
              <p:cNvSpPr/>
              <p:nvPr/>
            </p:nvSpPr>
            <p:spPr>
              <a:xfrm>
                <a:off x="485056" y="1312852"/>
                <a:ext cx="6048672" cy="6954231"/>
              </a:xfrm>
              <a:prstGeom prst="rect">
                <a:avLst/>
              </a:prstGeom>
              <a:ln w="28575">
                <a:solidFill>
                  <a:schemeClr val="accent2">
                    <a:lumMod val="75000"/>
                  </a:schemeClr>
                </a:solidFill>
              </a:ln>
              <a:effectLst>
                <a:glow rad="101600">
                  <a:schemeClr val="accent2">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pic>
            <p:nvPicPr>
              <p:cNvPr id="24" name="Picture 2" descr="C:\Users\froty\Desktop\صور\Red-and-yellow-arrows-design-vector.jpg"/>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r="63204" b="60477"/>
              <a:stretch/>
            </p:blipFill>
            <p:spPr bwMode="auto">
              <a:xfrm rot="2047805">
                <a:off x="-104568" y="-287816"/>
                <a:ext cx="2492991" cy="267775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مستطيل 10"/>
            <p:cNvSpPr/>
            <p:nvPr/>
          </p:nvSpPr>
          <p:spPr>
            <a:xfrm>
              <a:off x="631616" y="5718632"/>
              <a:ext cx="5749915" cy="2237744"/>
            </a:xfrm>
            <a:prstGeom prst="rect">
              <a:avLst/>
            </a:prstGeom>
            <a:effectLst>
              <a:glow rad="1397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dirty="0"/>
            </a:p>
          </p:txBody>
        </p:sp>
        <p:sp>
          <p:nvSpPr>
            <p:cNvPr id="12" name="مستطيل 11"/>
            <p:cNvSpPr/>
            <p:nvPr/>
          </p:nvSpPr>
          <p:spPr>
            <a:xfrm>
              <a:off x="734265" y="5829392"/>
              <a:ext cx="5544616" cy="2016224"/>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sp>
          <p:nvSpPr>
            <p:cNvPr id="13" name="مربع نص 12"/>
            <p:cNvSpPr txBox="1"/>
            <p:nvPr/>
          </p:nvSpPr>
          <p:spPr>
            <a:xfrm>
              <a:off x="3561604" y="5829392"/>
              <a:ext cx="2717277" cy="2046714"/>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التعليمي</a:t>
              </a:r>
              <a:r>
                <a:rPr lang="en-US" sz="1400" b="1" dirty="0">
                  <a:solidFill>
                    <a:schemeClr val="accent2">
                      <a:lumMod val="50000"/>
                    </a:schemeClr>
                  </a:solidFill>
                  <a:latin typeface="Monotype Koufi" pitchFamily="2" charset="-78"/>
                  <a:ea typeface="Monotype Koufi" pitchFamily="2" charset="-78"/>
                  <a:cs typeface="Monotype Koufi" pitchFamily="2" charset="-78"/>
                </a:rPr>
                <a:t>  </a:t>
              </a:r>
              <a:endParaRPr lang="ar-KW" sz="1400" dirty="0">
                <a:solidFill>
                  <a:schemeClr val="accent2">
                    <a:lumMod val="50000"/>
                  </a:schemeClr>
                </a:solidFill>
                <a:latin typeface="Monotype Koufi" pitchFamily="2" charset="-78"/>
                <a:ea typeface="Monotype Koufi" pitchFamily="2" charset="-78"/>
                <a:cs typeface="Monotype Koufi" pitchFamily="2" charset="-78"/>
              </a:endParaRPr>
            </a:p>
            <a:p>
              <a:pPr algn="just" rtl="0"/>
              <a:endParaRPr lang="en-US" sz="300" b="1" dirty="0">
                <a:solidFill>
                  <a:schemeClr val="accent6">
                    <a:lumMod val="50000"/>
                  </a:schemeClr>
                </a:solidFill>
              </a:endParaRPr>
            </a:p>
            <a:p>
              <a:pPr algn="just" rtl="0"/>
              <a:endParaRPr lang="ar-KW" sz="1100" b="1" dirty="0">
                <a:solidFill>
                  <a:schemeClr val="accent6">
                    <a:lumMod val="50000"/>
                  </a:schemeClr>
                </a:solidFill>
              </a:endParaRPr>
            </a:p>
            <a:p>
              <a:pPr algn="just" rtl="0"/>
              <a:endParaRPr lang="ar-KW" sz="100" b="1" dirty="0"/>
            </a:p>
            <a:p>
              <a:pPr algn="just"/>
              <a:r>
                <a:rPr lang="ar-KW" sz="1400" b="1" dirty="0">
                  <a:solidFill>
                    <a:srgbClr val="FF0000"/>
                  </a:solidFill>
                </a:rPr>
                <a:t>*</a:t>
              </a:r>
              <a:r>
                <a:rPr lang="ar-KW" sz="1400" b="1" dirty="0"/>
                <a:t> </a:t>
              </a:r>
              <a:r>
                <a:rPr lang="ar-KW" sz="1400" b="1" dirty="0">
                  <a:solidFill>
                    <a:schemeClr val="accent6">
                      <a:lumMod val="50000"/>
                    </a:schemeClr>
                  </a:solidFill>
                </a:rPr>
                <a:t>ا</a:t>
              </a:r>
              <a:r>
                <a:rPr lang="ar-KW" sz="1400" b="1" dirty="0"/>
                <a:t>للف حول نفسه يمينا ثم يسارا.</a:t>
              </a:r>
            </a:p>
            <a:p>
              <a:pPr algn="just"/>
              <a:r>
                <a:rPr lang="ar-KW" sz="1400" b="1" dirty="0">
                  <a:solidFill>
                    <a:srgbClr val="FF0000"/>
                  </a:solidFill>
                </a:rPr>
                <a:t>*</a:t>
              </a:r>
              <a:r>
                <a:rPr lang="ar-KW" sz="1400" b="1" dirty="0"/>
                <a:t> اللف حول ذاته باتجاهات مختلفة داخل الطوق.</a:t>
              </a:r>
            </a:p>
            <a:p>
              <a:pPr marL="285750" indent="-285750" rtl="0">
                <a:buFont typeface="Wingdings" pitchFamily="2" charset="2"/>
                <a:buChar char="§"/>
              </a:pPr>
              <a:r>
                <a:rPr lang="ar-KW" sz="1400" b="1" dirty="0">
                  <a:solidFill>
                    <a:srgbClr val="FF0000"/>
                  </a:solidFill>
                </a:rPr>
                <a:t>*</a:t>
              </a:r>
              <a:r>
                <a:rPr lang="ar-KW" sz="1400" b="1" dirty="0"/>
                <a:t> اللف حول نفسه مع وضع أكياس رمل على رأس اللف حول ذاته باتجاهات مختلفة باستخدام جهاز أو أداة.</a:t>
              </a:r>
            </a:p>
          </p:txBody>
        </p:sp>
        <p:sp>
          <p:nvSpPr>
            <p:cNvPr id="14" name="مربع نص 13"/>
            <p:cNvSpPr txBox="1"/>
            <p:nvPr/>
          </p:nvSpPr>
          <p:spPr>
            <a:xfrm>
              <a:off x="584130" y="5811055"/>
              <a:ext cx="2988886" cy="1954381"/>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التطبيقي</a:t>
              </a:r>
              <a:endParaRPr lang="ar-KW" sz="1400" b="1" dirty="0">
                <a:solidFill>
                  <a:schemeClr val="accent2">
                    <a:lumMod val="50000"/>
                  </a:schemeClr>
                </a:solidFill>
              </a:endParaRPr>
            </a:p>
            <a:p>
              <a:pPr rtl="0"/>
              <a:endParaRPr lang="en-US" sz="700" b="1" dirty="0"/>
            </a:p>
            <a:p>
              <a:pPr rtl="0"/>
              <a:endParaRPr lang="ar-KW" sz="700" b="1" dirty="0"/>
            </a:p>
            <a:p>
              <a:r>
                <a:rPr lang="ar-KW" sz="1050" b="1" dirty="0">
                  <a:solidFill>
                    <a:srgbClr val="FF0000"/>
                  </a:solidFill>
                  <a:latin typeface="Monotype Koufi" pitchFamily="2" charset="-78"/>
                  <a:ea typeface="Monotype Koufi" pitchFamily="2" charset="-78"/>
                  <a:cs typeface="Monotype Koufi" pitchFamily="2" charset="-78"/>
                </a:rPr>
                <a:t>*</a:t>
              </a:r>
              <a:r>
                <a:rPr lang="ar-KW" sz="1050" b="1" dirty="0">
                  <a:solidFill>
                    <a:schemeClr val="accent4">
                      <a:lumMod val="50000"/>
                    </a:schemeClr>
                  </a:solidFill>
                  <a:latin typeface="Monotype Koufi" pitchFamily="2" charset="-78"/>
                  <a:ea typeface="Monotype Koufi" pitchFamily="2" charset="-78"/>
                  <a:cs typeface="Monotype Koufi" pitchFamily="2" charset="-78"/>
                </a:rPr>
                <a:t> </a:t>
              </a:r>
              <a:r>
                <a:rPr lang="ar-KW" sz="1050" b="1" dirty="0">
                  <a:latin typeface="Monotype Koufi" pitchFamily="2" charset="-78"/>
                  <a:ea typeface="Monotype Koufi" pitchFamily="2" charset="-78"/>
                  <a:cs typeface="Monotype Koufi" pitchFamily="2" charset="-78"/>
                </a:rPr>
                <a:t>المجموعة</a:t>
              </a:r>
              <a:r>
                <a:rPr lang="ar-KW" sz="1050" b="1" dirty="0"/>
                <a:t> </a:t>
              </a:r>
              <a:r>
                <a:rPr lang="ar-KW" sz="1050" b="1" dirty="0">
                  <a:latin typeface="Monotype Koufi" pitchFamily="2" charset="-78"/>
                  <a:ea typeface="Monotype Koufi" pitchFamily="2" charset="-78"/>
                  <a:cs typeface="Monotype Koufi" pitchFamily="2" charset="-78"/>
                </a:rPr>
                <a:t>الأولى</a:t>
              </a:r>
              <a:r>
                <a:rPr lang="ar-KW" sz="1050" b="1" dirty="0"/>
                <a:t>:</a:t>
              </a:r>
            </a:p>
            <a:p>
              <a:r>
                <a:rPr lang="ar-KW" sz="1000" b="1" dirty="0"/>
                <a:t>لف الجذع جهة اليمين واليسار باستخدام الطوق ثم القفز خارج الطوق.</a:t>
              </a:r>
            </a:p>
            <a:p>
              <a:pPr marL="171450" indent="-171450">
                <a:buFont typeface="Arial" pitchFamily="34" charset="0"/>
                <a:buChar char="•"/>
              </a:pPr>
              <a:r>
                <a:rPr lang="ar-KW" sz="1050" b="1" dirty="0">
                  <a:latin typeface="Monotype Koufi" pitchFamily="2" charset="-78"/>
                  <a:ea typeface="Monotype Koufi" pitchFamily="2" charset="-78"/>
                  <a:cs typeface="Monotype Koufi" pitchFamily="2" charset="-78"/>
                </a:rPr>
                <a:t>المجموعة الثانية:</a:t>
              </a:r>
            </a:p>
            <a:p>
              <a:pPr marL="171450" indent="-171450">
                <a:buFont typeface="Arial" pitchFamily="34" charset="0"/>
                <a:buChar char="•"/>
              </a:pPr>
              <a:r>
                <a:rPr lang="ar-KW" sz="1050" b="1" dirty="0">
                  <a:latin typeface="Monotype Koufi" pitchFamily="2" charset="-78"/>
                  <a:ea typeface="Monotype Koufi" pitchFamily="2" charset="-78"/>
                </a:rPr>
                <a:t>لف الجسم في اتجاهات مختلفة داخل الطوق</a:t>
              </a:r>
              <a:endParaRPr lang="ar-KW" sz="1050" b="1" dirty="0">
                <a:solidFill>
                  <a:srgbClr val="FF0000"/>
                </a:solidFill>
                <a:latin typeface="Monotype Koufi" pitchFamily="2" charset="-78"/>
                <a:ea typeface="Monotype Koufi" pitchFamily="2" charset="-78"/>
              </a:endParaRPr>
            </a:p>
            <a:p>
              <a:r>
                <a:rPr lang="ar-SA" sz="1050" b="1" dirty="0">
                  <a:solidFill>
                    <a:srgbClr val="FF0000"/>
                  </a:solidFill>
                  <a:latin typeface="Monotype Koufi" pitchFamily="2" charset="-78"/>
                  <a:ea typeface="Monotype Koufi" pitchFamily="2" charset="-78"/>
                  <a:cs typeface="Monotype Koufi" pitchFamily="2" charset="-78"/>
                </a:rPr>
                <a:t>*</a:t>
              </a:r>
              <a:r>
                <a:rPr lang="ar-KW" sz="1050" b="1" dirty="0">
                  <a:solidFill>
                    <a:schemeClr val="accent2">
                      <a:lumMod val="50000"/>
                    </a:schemeClr>
                  </a:solidFill>
                  <a:latin typeface="Monotype Koufi" pitchFamily="2" charset="-78"/>
                  <a:ea typeface="Monotype Koufi" pitchFamily="2" charset="-78"/>
                  <a:cs typeface="Monotype Koufi" pitchFamily="2" charset="-78"/>
                </a:rPr>
                <a:t> </a:t>
              </a:r>
              <a:r>
                <a:rPr lang="ar-KW" sz="1050" b="1" dirty="0">
                  <a:latin typeface="Monotype Koufi" pitchFamily="2" charset="-78"/>
                  <a:ea typeface="Monotype Koufi" pitchFamily="2" charset="-78"/>
                  <a:cs typeface="Monotype Koufi" pitchFamily="2" charset="-78"/>
                </a:rPr>
                <a:t>المجموعة الثالثة:</a:t>
              </a:r>
            </a:p>
            <a:p>
              <a:pPr rtl="0"/>
              <a:r>
                <a:rPr lang="ar-KW" sz="1000" b="1" dirty="0"/>
                <a:t>لف الجسم مع أكياس الرمل على الرأس ثم المشي على المقعد السويدي</a:t>
              </a:r>
            </a:p>
            <a:p>
              <a:pPr rtl="0"/>
              <a:r>
                <a:rPr lang="ar-KW" sz="1100" b="1" dirty="0">
                  <a:solidFill>
                    <a:srgbClr val="FF0000"/>
                  </a:solidFill>
                  <a:latin typeface="Monotype Koufi" pitchFamily="2" charset="-78"/>
                  <a:ea typeface="Monotype Koufi" pitchFamily="2" charset="-78"/>
                </a:rPr>
                <a:t>*</a:t>
              </a:r>
              <a:r>
                <a:rPr lang="ar-KW" sz="1100" dirty="0">
                  <a:solidFill>
                    <a:srgbClr val="FF0000"/>
                  </a:solidFill>
                  <a:latin typeface="Monotype Koufi" pitchFamily="2" charset="-78"/>
                  <a:ea typeface="Monotype Koufi" pitchFamily="2" charset="-78"/>
                </a:rPr>
                <a:t> </a:t>
              </a:r>
              <a:r>
                <a:rPr lang="ar-KW" sz="1050" b="1" dirty="0">
                  <a:latin typeface="Monotype Koufi" pitchFamily="2" charset="-78"/>
                  <a:ea typeface="Monotype Koufi" pitchFamily="2" charset="-78"/>
                  <a:cs typeface="Monotype Koufi" pitchFamily="2" charset="-78"/>
                </a:rPr>
                <a:t>المجموعة الرابعة:  </a:t>
              </a:r>
              <a:r>
                <a:rPr lang="ar-KW" sz="500" b="1" dirty="0"/>
                <a:t>  </a:t>
              </a:r>
              <a:r>
                <a:rPr lang="ar-KW" sz="1050" b="1" dirty="0"/>
                <a:t>لعب حر  </a:t>
              </a:r>
              <a:endParaRPr lang="en-US" sz="2000" dirty="0"/>
            </a:p>
          </p:txBody>
        </p:sp>
        <p:sp>
          <p:nvSpPr>
            <p:cNvPr id="15" name="مربع نص 14"/>
            <p:cNvSpPr txBox="1"/>
            <p:nvPr/>
          </p:nvSpPr>
          <p:spPr>
            <a:xfrm>
              <a:off x="485056" y="1331640"/>
              <a:ext cx="6048673" cy="769441"/>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اللف</a:t>
              </a:r>
              <a:r>
                <a:rPr lang="ar-SA" sz="1600" b="1" dirty="0">
                  <a:solidFill>
                    <a:schemeClr val="accent4">
                      <a:lumMod val="50000"/>
                    </a:schemeClr>
                  </a:solidFill>
                  <a:latin typeface="Monotype Koufi" pitchFamily="2" charset="-78"/>
                  <a:ea typeface="Monotype Koufi" pitchFamily="2" charset="-78"/>
                  <a:cs typeface="Monotype Koufi" pitchFamily="2" charset="-78"/>
                </a:rPr>
                <a:t>:</a:t>
              </a:r>
            </a:p>
            <a:p>
              <a:endParaRPr lang="ar-SA" sz="1200" b="1" dirty="0">
                <a:solidFill>
                  <a:schemeClr val="accent4">
                    <a:lumMod val="50000"/>
                  </a:schemeClr>
                </a:solidFill>
                <a:latin typeface="Monotype Koufi" pitchFamily="2" charset="-78"/>
                <a:ea typeface="Monotype Koufi" pitchFamily="2" charset="-78"/>
                <a:cs typeface="Monotype Koufi" pitchFamily="2" charset="-78"/>
              </a:endParaRPr>
            </a:p>
            <a:p>
              <a:r>
                <a:rPr lang="ar-SA" sz="1600" b="1" dirty="0"/>
                <a:t>هي </a:t>
              </a:r>
              <a:r>
                <a:rPr lang="ar-KW" sz="1600" b="1" dirty="0"/>
                <a:t>لف الجسم مع حركة القدمين و</a:t>
              </a:r>
              <a:r>
                <a:rPr lang="ar-SA" sz="1600" b="1" dirty="0"/>
                <a:t>اتجاه الجسم أو عضو </a:t>
              </a:r>
              <a:r>
                <a:rPr lang="ar-KW" sz="1600" b="1" dirty="0"/>
                <a:t>من مكان الثبات</a:t>
              </a:r>
              <a:endParaRPr lang="ar-SA" sz="1600" b="1" dirty="0"/>
            </a:p>
          </p:txBody>
        </p:sp>
        <p:cxnSp>
          <p:nvCxnSpPr>
            <p:cNvPr id="16" name="رابط مستقيم 15"/>
            <p:cNvCxnSpPr/>
            <p:nvPr/>
          </p:nvCxnSpPr>
          <p:spPr>
            <a:xfrm flipH="1">
              <a:off x="5445224" y="1691680"/>
              <a:ext cx="108012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17" name="مستطيل 16"/>
            <p:cNvSpPr/>
            <p:nvPr/>
          </p:nvSpPr>
          <p:spPr>
            <a:xfrm>
              <a:off x="1124744" y="2339752"/>
              <a:ext cx="4680520" cy="3240360"/>
            </a:xfrm>
            <a:prstGeom prst="rect">
              <a:avLst/>
            </a:prstGeom>
            <a:ln/>
            <a:effectLst>
              <a:glow rad="1397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dirty="0"/>
            </a:p>
          </p:txBody>
        </p:sp>
        <p:sp>
          <p:nvSpPr>
            <p:cNvPr id="18" name="مستطيل 17"/>
            <p:cNvSpPr/>
            <p:nvPr/>
          </p:nvSpPr>
          <p:spPr>
            <a:xfrm>
              <a:off x="1188751" y="2411759"/>
              <a:ext cx="4550506" cy="3087757"/>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cxnSp>
          <p:nvCxnSpPr>
            <p:cNvPr id="19" name="رابط مستقيم 18"/>
            <p:cNvCxnSpPr/>
            <p:nvPr/>
          </p:nvCxnSpPr>
          <p:spPr>
            <a:xfrm flipH="1">
              <a:off x="1240007" y="6146373"/>
              <a:ext cx="172819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20" name="رابط مستقيم 19"/>
            <p:cNvCxnSpPr/>
            <p:nvPr/>
          </p:nvCxnSpPr>
          <p:spPr>
            <a:xfrm flipH="1">
              <a:off x="4077072" y="6150679"/>
              <a:ext cx="1662185"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21" name="رابط مستقيم 20"/>
            <p:cNvCxnSpPr/>
            <p:nvPr/>
          </p:nvCxnSpPr>
          <p:spPr>
            <a:xfrm>
              <a:off x="3573020" y="5829392"/>
              <a:ext cx="0" cy="2016224"/>
            </a:xfrm>
            <a:prstGeom prst="line">
              <a:avLst/>
            </a:prstGeom>
            <a:ln/>
          </p:spPr>
          <p:style>
            <a:lnRef idx="3">
              <a:schemeClr val="accent6"/>
            </a:lnRef>
            <a:fillRef idx="0">
              <a:schemeClr val="accent6"/>
            </a:fillRef>
            <a:effectRef idx="2">
              <a:schemeClr val="accent6"/>
            </a:effectRef>
            <a:fontRef idx="minor">
              <a:schemeClr val="tx1"/>
            </a:fontRef>
          </p:style>
        </p:cxnSp>
      </p:grpSp>
      <p:pic>
        <p:nvPicPr>
          <p:cNvPr id="25" name="Picture 26" descr="E:\DCIM\100CANON\IMG_1756.JPG"/>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bwMode="auto">
          <a:xfrm>
            <a:off x="2578351" y="4067944"/>
            <a:ext cx="1948998" cy="1152994"/>
          </a:xfrm>
          <a:prstGeom prst="rect">
            <a:avLst/>
          </a:prstGeom>
          <a:ln>
            <a:solidFill>
              <a:srgbClr val="FF0000"/>
            </a:solidFill>
          </a:ln>
          <a:effectLst>
            <a:outerShdw blurRad="190500" algn="tl" rotWithShape="0">
              <a:srgbClr val="000000">
                <a:alpha val="70000"/>
              </a:srgbClr>
            </a:outerShdw>
          </a:effectLst>
        </p:spPr>
      </p:pic>
      <p:pic>
        <p:nvPicPr>
          <p:cNvPr id="26" name="Picture 41" descr="E:\DCIM\100CANON\IMG_1848.JPG"/>
          <p:cNvPicPr/>
          <p:nvPr/>
        </p:nvPicPr>
        <p:blipFill>
          <a:blip r:embed="rId6" cstate="print"/>
          <a:srcRect/>
          <a:stretch>
            <a:fillRect/>
          </a:stretch>
        </p:blipFill>
        <p:spPr bwMode="auto">
          <a:xfrm rot="5400000">
            <a:off x="4030670" y="2358045"/>
            <a:ext cx="1396259" cy="1735507"/>
          </a:xfrm>
          <a:prstGeom prst="rect">
            <a:avLst/>
          </a:prstGeom>
          <a:ln>
            <a:solidFill>
              <a:srgbClr val="FF0000"/>
            </a:solidFill>
          </a:ln>
          <a:effectLst>
            <a:outerShdw blurRad="190500" algn="tl" rotWithShape="0">
              <a:srgbClr val="000000">
                <a:alpha val="70000"/>
              </a:srgbClr>
            </a:outerShdw>
          </a:effectLst>
        </p:spPr>
      </p:pic>
      <p:pic>
        <p:nvPicPr>
          <p:cNvPr id="27" name="Picture 40" descr="E:\DCIM\100CANON\IMG_1846.JPG"/>
          <p:cNvPicPr/>
          <p:nvPr/>
        </p:nvPicPr>
        <p:blipFill>
          <a:blip r:embed="rId7" cstate="print"/>
          <a:srcRect/>
          <a:stretch>
            <a:fillRect/>
          </a:stretch>
        </p:blipFill>
        <p:spPr bwMode="auto">
          <a:xfrm rot="5400000">
            <a:off x="1506853" y="2367033"/>
            <a:ext cx="1390811" cy="1722981"/>
          </a:xfrm>
          <a:prstGeom prst="rect">
            <a:avLst/>
          </a:prstGeom>
          <a:ln>
            <a:solidFill>
              <a:srgbClr val="FF0000"/>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37737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38</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260648" y="85110"/>
            <a:ext cx="6439536" cy="8181974"/>
            <a:chOff x="260648" y="85110"/>
            <a:chExt cx="6439536" cy="8181974"/>
          </a:xfrm>
        </p:grpSpPr>
        <p:sp>
          <p:nvSpPr>
            <p:cNvPr id="8" name="شكل بيضاوي 7"/>
            <p:cNvSpPr/>
            <p:nvPr/>
          </p:nvSpPr>
          <p:spPr>
            <a:xfrm>
              <a:off x="6021288" y="174928"/>
              <a:ext cx="653754" cy="676267"/>
            </a:xfrm>
            <a:prstGeom prst="ellipse">
              <a:avLst/>
            </a:prstGeom>
            <a:ln/>
            <a:effectLst>
              <a:glow rad="635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1" anchor="ctr"/>
            <a:lstStyle/>
            <a:p>
              <a:pPr algn="ctr"/>
              <a:endParaRPr lang="ar-KW" dirty="0"/>
            </a:p>
          </p:txBody>
        </p:sp>
        <p:sp>
          <p:nvSpPr>
            <p:cNvPr id="9" name="مستطيل 8"/>
            <p:cNvSpPr/>
            <p:nvPr/>
          </p:nvSpPr>
          <p:spPr>
            <a:xfrm>
              <a:off x="5996145" y="216386"/>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21</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nvGrpSpPr>
            <p:cNvPr id="10" name="مجموعة 9"/>
            <p:cNvGrpSpPr/>
            <p:nvPr/>
          </p:nvGrpSpPr>
          <p:grpSpPr>
            <a:xfrm>
              <a:off x="260648" y="85110"/>
              <a:ext cx="6273081" cy="8181974"/>
              <a:chOff x="260648" y="85110"/>
              <a:chExt cx="6273081" cy="8181974"/>
            </a:xfrm>
          </p:grpSpPr>
          <p:grpSp>
            <p:nvGrpSpPr>
              <p:cNvPr id="11" name="مجموعة 10"/>
              <p:cNvGrpSpPr/>
              <p:nvPr/>
            </p:nvGrpSpPr>
            <p:grpSpPr>
              <a:xfrm>
                <a:off x="260648" y="1043608"/>
                <a:ext cx="6273080" cy="7223476"/>
                <a:chOff x="260648" y="539552"/>
                <a:chExt cx="6273080" cy="7727532"/>
              </a:xfrm>
            </p:grpSpPr>
            <p:sp>
              <p:nvSpPr>
                <p:cNvPr id="26" name="مستطيل 25"/>
                <p:cNvSpPr/>
                <p:nvPr/>
              </p:nvSpPr>
              <p:spPr>
                <a:xfrm>
                  <a:off x="260648" y="539552"/>
                  <a:ext cx="6048672" cy="7637857"/>
                </a:xfrm>
                <a:prstGeom prst="rect">
                  <a:avLst/>
                </a:prstGeom>
                <a:effectLst>
                  <a:glow rad="101600">
                    <a:schemeClr val="tx1">
                      <a:lumMod val="75000"/>
                      <a:lumOff val="25000"/>
                      <a:alpha val="6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1" anchor="ctr"/>
                <a:lstStyle/>
                <a:p>
                  <a:pPr algn="ctr"/>
                  <a:endParaRPr lang="ar-KW" dirty="0"/>
                </a:p>
              </p:txBody>
            </p:sp>
            <p:sp>
              <p:nvSpPr>
                <p:cNvPr id="27" name="مستطيل 26"/>
                <p:cNvSpPr/>
                <p:nvPr/>
              </p:nvSpPr>
              <p:spPr>
                <a:xfrm>
                  <a:off x="485056" y="827584"/>
                  <a:ext cx="6048672" cy="7439500"/>
                </a:xfrm>
                <a:prstGeom prst="rect">
                  <a:avLst/>
                </a:prstGeom>
                <a:ln w="28575">
                  <a:solidFill>
                    <a:schemeClr val="tx1">
                      <a:lumMod val="95000"/>
                      <a:lumOff val="5000"/>
                    </a:schemeClr>
                  </a:solidFill>
                </a:ln>
                <a:effectLst>
                  <a:glow rad="139700">
                    <a:schemeClr val="tx1">
                      <a:lumMod val="75000"/>
                      <a:lumOff val="2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grpSp>
          <p:grpSp>
            <p:nvGrpSpPr>
              <p:cNvPr id="12" name="مجموعة 11"/>
              <p:cNvGrpSpPr/>
              <p:nvPr/>
            </p:nvGrpSpPr>
            <p:grpSpPr>
              <a:xfrm>
                <a:off x="631616" y="5652120"/>
                <a:ext cx="5749915" cy="2464626"/>
                <a:chOff x="631616" y="5718632"/>
                <a:chExt cx="5749915" cy="2464626"/>
              </a:xfrm>
            </p:grpSpPr>
            <p:sp>
              <p:nvSpPr>
                <p:cNvPr id="19" name="مستطيل 18"/>
                <p:cNvSpPr/>
                <p:nvPr/>
              </p:nvSpPr>
              <p:spPr>
                <a:xfrm>
                  <a:off x="631616" y="5718632"/>
                  <a:ext cx="5749915" cy="2464626"/>
                </a:xfrm>
                <a:prstGeom prst="rect">
                  <a:avLst/>
                </a:prstGeom>
                <a:effectLst>
                  <a:glow rad="101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20" name="مستطيل 19"/>
                <p:cNvSpPr/>
                <p:nvPr/>
              </p:nvSpPr>
              <p:spPr>
                <a:xfrm>
                  <a:off x="734265" y="5829392"/>
                  <a:ext cx="5544616" cy="2220646"/>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sp>
              <p:nvSpPr>
                <p:cNvPr id="21" name="مربع نص 20"/>
                <p:cNvSpPr txBox="1"/>
                <p:nvPr/>
              </p:nvSpPr>
              <p:spPr>
                <a:xfrm>
                  <a:off x="3561604" y="5829392"/>
                  <a:ext cx="2717277" cy="1615827"/>
                </a:xfrm>
                <a:prstGeom prst="rect">
                  <a:avLst/>
                </a:prstGeom>
                <a:noFill/>
              </p:spPr>
              <p:txBody>
                <a:bodyPr wrap="square" rtlCol="1">
                  <a:spAutoFit/>
                </a:bodyPr>
                <a:lstStyle/>
                <a:p>
                  <a:pPr algn="ctr" rtl="0"/>
                  <a:r>
                    <a:rPr lang="ar-KW" sz="1400" b="1" dirty="0">
                      <a:latin typeface="Monotype Koufi" pitchFamily="2" charset="-78"/>
                      <a:ea typeface="Monotype Koufi" pitchFamily="2" charset="-78"/>
                      <a:cs typeface="Monotype Koufi" pitchFamily="2" charset="-78"/>
                    </a:rPr>
                    <a:t>نماذج النشاط التعليمي</a:t>
                  </a:r>
                  <a:r>
                    <a:rPr lang="en-US" sz="1400" b="1" dirty="0">
                      <a:latin typeface="Monotype Koufi" pitchFamily="2" charset="-78"/>
                      <a:ea typeface="Monotype Koufi" pitchFamily="2" charset="-78"/>
                      <a:cs typeface="Monotype Koufi" pitchFamily="2" charset="-78"/>
                    </a:rPr>
                    <a:t>  </a:t>
                  </a:r>
                  <a:endParaRPr lang="ar-KW" sz="1400" dirty="0">
                    <a:latin typeface="Monotype Koufi" pitchFamily="2" charset="-78"/>
                    <a:ea typeface="Monotype Koufi" pitchFamily="2" charset="-78"/>
                    <a:cs typeface="Monotype Koufi" pitchFamily="2" charset="-78"/>
                  </a:endParaRPr>
                </a:p>
                <a:p>
                  <a:pPr algn="just" rtl="0"/>
                  <a:endParaRPr lang="en-US" sz="300" b="1" dirty="0"/>
                </a:p>
                <a:p>
                  <a:pPr algn="just" rtl="0"/>
                  <a:endParaRPr lang="ar-KW" sz="1100" b="1" dirty="0"/>
                </a:p>
                <a:p>
                  <a:pPr algn="just" rtl="0"/>
                  <a:endParaRPr lang="ar-KW" sz="100" b="1" dirty="0"/>
                </a:p>
                <a:p>
                  <a:pPr algn="just"/>
                  <a:r>
                    <a:rPr lang="ar-KW" sz="1400" b="1" dirty="0">
                      <a:solidFill>
                        <a:srgbClr val="FF0000"/>
                      </a:solidFill>
                    </a:rPr>
                    <a:t>*</a:t>
                  </a:r>
                  <a:r>
                    <a:rPr lang="ar-KW" sz="1400" b="1" dirty="0"/>
                    <a:t> الدوران حول الأطواق.</a:t>
                  </a:r>
                </a:p>
                <a:p>
                  <a:pPr algn="just"/>
                  <a:r>
                    <a:rPr lang="ar-KW" sz="1400" b="1" dirty="0">
                      <a:solidFill>
                        <a:srgbClr val="FF0000"/>
                      </a:solidFill>
                    </a:rPr>
                    <a:t>*</a:t>
                  </a:r>
                  <a:r>
                    <a:rPr lang="ar-KW" sz="1400" b="1" dirty="0"/>
                    <a:t> دوران الجسم و الذراعين دون أداة في اتجاهات مختلفة.</a:t>
                  </a:r>
                </a:p>
                <a:p>
                  <a:pPr algn="just"/>
                  <a:r>
                    <a:rPr lang="ar-KW" sz="1400" b="1" dirty="0">
                      <a:solidFill>
                        <a:srgbClr val="FF0000"/>
                      </a:solidFill>
                    </a:rPr>
                    <a:t>*</a:t>
                  </a:r>
                  <a:r>
                    <a:rPr lang="ar-KW" sz="1400" b="1" dirty="0"/>
                    <a:t> الدوران حول الأداة أو الجهاز من صندوق الحركية الشامل.</a:t>
                  </a:r>
                </a:p>
              </p:txBody>
            </p:sp>
            <p:sp>
              <p:nvSpPr>
                <p:cNvPr id="22" name="مربع نص 21"/>
                <p:cNvSpPr txBox="1"/>
                <p:nvPr/>
              </p:nvSpPr>
              <p:spPr>
                <a:xfrm>
                  <a:off x="631616" y="5811055"/>
                  <a:ext cx="2941400" cy="2200602"/>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التطبيقي</a:t>
                  </a:r>
                  <a:endParaRPr lang="ar-KW" sz="200" b="1" dirty="0">
                    <a:solidFill>
                      <a:schemeClr val="accent2">
                        <a:lumMod val="50000"/>
                      </a:schemeClr>
                    </a:solidFill>
                  </a:endParaRPr>
                </a:p>
                <a:p>
                  <a:pPr rtl="0"/>
                  <a:endParaRPr lang="en-US" sz="900" b="1" dirty="0"/>
                </a:p>
                <a:p>
                  <a:pPr rtl="0"/>
                  <a:endParaRPr lang="ar-KW" sz="900" b="1" dirty="0"/>
                </a:p>
                <a:p>
                  <a:r>
                    <a:rPr lang="ar-KW" sz="1200" b="1" dirty="0">
                      <a:solidFill>
                        <a:srgbClr val="FF0000"/>
                      </a:solidFill>
                      <a:latin typeface="Monotype Koufi" pitchFamily="2" charset="-78"/>
                      <a:ea typeface="Monotype Koufi" pitchFamily="2" charset="-78"/>
                      <a:cs typeface="Monotype Koufi" pitchFamily="2" charset="-78"/>
                    </a:rPr>
                    <a:t>*</a:t>
                  </a:r>
                  <a:r>
                    <a:rPr lang="ar-KW" sz="1200" b="1" dirty="0">
                      <a:solidFill>
                        <a:schemeClr val="accent4">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يدور حول الأطباق الملونة.</a:t>
                  </a:r>
                </a:p>
                <a:p>
                  <a:r>
                    <a:rPr lang="ar-KW" sz="1200" b="1" dirty="0">
                      <a:solidFill>
                        <a:srgbClr val="FF0000"/>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r>
                    <a:rPr lang="ar-KW" sz="1100" b="1" dirty="0"/>
                    <a:t>أن يدور حول الأطواق ثم القفز فوق الحاجز (صندوق الحركية الشامل.</a:t>
                  </a:r>
                  <a:endParaRPr lang="ar-SA" sz="1100" b="1" dirty="0"/>
                </a:p>
                <a:p>
                  <a:r>
                    <a:rPr lang="ar-SA" sz="1200" b="1" dirty="0">
                      <a:solidFill>
                        <a:srgbClr val="FF0000"/>
                      </a:solidFill>
                      <a:latin typeface="Monotype Koufi" pitchFamily="2" charset="-78"/>
                      <a:ea typeface="Monotype Koufi" pitchFamily="2" charset="-78"/>
                      <a:cs typeface="Monotype Koufi" pitchFamily="2" charset="-78"/>
                    </a:rPr>
                    <a:t>*</a:t>
                  </a:r>
                  <a:r>
                    <a:rPr lang="ar-KW" sz="1200" b="1" dirty="0">
                      <a:solidFill>
                        <a:schemeClr val="accent2">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ar-KW" sz="1100" b="1" dirty="0"/>
                    <a:t>أن يدور على المكعبات البلاستيكية ثم القفز داخل أو خارج اللعبة</a:t>
                  </a:r>
                </a:p>
                <a:p>
                  <a:pPr rtl="0"/>
                  <a:r>
                    <a:rPr lang="ar-KW" sz="1400" b="1" dirty="0">
                      <a:solidFill>
                        <a:srgbClr val="FF0000"/>
                      </a:solidFill>
                      <a:latin typeface="Monotype Koufi" pitchFamily="2" charset="-78"/>
                      <a:ea typeface="Monotype Koufi" pitchFamily="2" charset="-78"/>
                    </a:rPr>
                    <a:t>*</a:t>
                  </a:r>
                  <a:r>
                    <a:rPr lang="ar-KW" sz="1400" dirty="0">
                      <a:solidFill>
                        <a:srgbClr val="FF0000"/>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r>
                    <a:rPr lang="ar-KW" sz="700" b="1" dirty="0"/>
                    <a:t>  </a:t>
                  </a:r>
                  <a:r>
                    <a:rPr lang="ar-KW" sz="1200" b="1" dirty="0"/>
                    <a:t>لعب حر  </a:t>
                  </a:r>
                  <a:endParaRPr lang="en-US" sz="2800" dirty="0"/>
                </a:p>
              </p:txBody>
            </p:sp>
            <p:cxnSp>
              <p:nvCxnSpPr>
                <p:cNvPr id="23" name="رابط مستقيم 22"/>
                <p:cNvCxnSpPr/>
                <p:nvPr/>
              </p:nvCxnSpPr>
              <p:spPr>
                <a:xfrm flipH="1">
                  <a:off x="1240007" y="6146373"/>
                  <a:ext cx="1728192"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4" name="رابط مستقيم 23"/>
                <p:cNvCxnSpPr/>
                <p:nvPr/>
              </p:nvCxnSpPr>
              <p:spPr>
                <a:xfrm flipH="1">
                  <a:off x="4077072" y="6150679"/>
                  <a:ext cx="1662185"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5" name="رابط مستقيم 24"/>
                <p:cNvCxnSpPr/>
                <p:nvPr/>
              </p:nvCxnSpPr>
              <p:spPr>
                <a:xfrm>
                  <a:off x="3573020" y="5811055"/>
                  <a:ext cx="0" cy="2240843"/>
                </a:xfrm>
                <a:prstGeom prst="line">
                  <a:avLst/>
                </a:prstGeom>
                <a:ln/>
              </p:spPr>
              <p:style>
                <a:lnRef idx="3">
                  <a:schemeClr val="accent2"/>
                </a:lnRef>
                <a:fillRef idx="0">
                  <a:schemeClr val="accent2"/>
                </a:fillRef>
                <a:effectRef idx="2">
                  <a:schemeClr val="accent2"/>
                </a:effectRef>
                <a:fontRef idx="minor">
                  <a:schemeClr val="tx1"/>
                </a:fontRef>
              </p:style>
            </p:cxnSp>
          </p:grpSp>
          <p:grpSp>
            <p:nvGrpSpPr>
              <p:cNvPr id="13" name="مجموعة 12"/>
              <p:cNvGrpSpPr/>
              <p:nvPr/>
            </p:nvGrpSpPr>
            <p:grpSpPr>
              <a:xfrm>
                <a:off x="485056" y="85110"/>
                <a:ext cx="6048673" cy="5312658"/>
                <a:chOff x="485056" y="85110"/>
                <a:chExt cx="6048673" cy="5312658"/>
              </a:xfrm>
            </p:grpSpPr>
            <p:pic>
              <p:nvPicPr>
                <p:cNvPr id="14" name="Picture 3" descr="C:\Users\froty\Desktop\صور\Red-and-yellow-arrows-design-vector.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4566" r="63900" b="35303"/>
                <a:stretch/>
              </p:blipFill>
              <p:spPr bwMode="auto">
                <a:xfrm>
                  <a:off x="485056" y="85110"/>
                  <a:ext cx="2528664" cy="2398658"/>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p:cNvSpPr txBox="1"/>
                <p:nvPr/>
              </p:nvSpPr>
              <p:spPr>
                <a:xfrm>
                  <a:off x="1124744" y="1331640"/>
                  <a:ext cx="5408985" cy="954107"/>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الدوران:</a:t>
                  </a:r>
                </a:p>
                <a:p>
                  <a:endParaRPr lang="ar-SA" sz="1200" b="1" dirty="0">
                    <a:solidFill>
                      <a:schemeClr val="accent4">
                        <a:lumMod val="50000"/>
                      </a:schemeClr>
                    </a:solidFill>
                    <a:latin typeface="Monotype Koufi" pitchFamily="2" charset="-78"/>
                    <a:ea typeface="Monotype Koufi" pitchFamily="2" charset="-78"/>
                    <a:cs typeface="Monotype Koufi" pitchFamily="2" charset="-78"/>
                  </a:endParaRPr>
                </a:p>
                <a:p>
                  <a:r>
                    <a:rPr lang="ar-SA" sz="1400" b="1" dirty="0"/>
                    <a:t>هي حركة الجسم كله حول المحور الرأسي أو الأفقي أثناء وجود الجسم في وضع الفرد أو الثني وهي كذلك حركة عضو الجسم في جميع الاتجاهات .</a:t>
                  </a:r>
                </a:p>
              </p:txBody>
            </p:sp>
            <p:cxnSp>
              <p:nvCxnSpPr>
                <p:cNvPr id="16" name="رابط مستقيم 15"/>
                <p:cNvCxnSpPr/>
                <p:nvPr/>
              </p:nvCxnSpPr>
              <p:spPr>
                <a:xfrm flipH="1">
                  <a:off x="5229200" y="1691680"/>
                  <a:ext cx="1296144" cy="9292"/>
                </a:xfrm>
                <a:prstGeom prst="line">
                  <a:avLst/>
                </a:prstGeom>
                <a:ln/>
              </p:spPr>
              <p:style>
                <a:lnRef idx="3">
                  <a:schemeClr val="accent2"/>
                </a:lnRef>
                <a:fillRef idx="0">
                  <a:schemeClr val="accent2"/>
                </a:fillRef>
                <a:effectRef idx="2">
                  <a:schemeClr val="accent2"/>
                </a:effectRef>
                <a:fontRef idx="minor">
                  <a:schemeClr val="tx1"/>
                </a:fontRef>
              </p:style>
            </p:cxnSp>
            <p:sp>
              <p:nvSpPr>
                <p:cNvPr id="17" name="مستطيل 16"/>
                <p:cNvSpPr/>
                <p:nvPr/>
              </p:nvSpPr>
              <p:spPr>
                <a:xfrm>
                  <a:off x="1124744" y="2339752"/>
                  <a:ext cx="4680520" cy="3058016"/>
                </a:xfrm>
                <a:prstGeom prst="rect">
                  <a:avLst/>
                </a:prstGeom>
                <a:ln/>
                <a:effectLst>
                  <a:glow rad="1397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18" name="مستطيل 17"/>
                <p:cNvSpPr/>
                <p:nvPr/>
              </p:nvSpPr>
              <p:spPr>
                <a:xfrm>
                  <a:off x="1188751" y="2411760"/>
                  <a:ext cx="4550506" cy="2914000"/>
                </a:xfrm>
                <a:prstGeom prst="rect">
                  <a:avLst/>
                </a:prstGeom>
                <a:ln>
                  <a:noFill/>
                </a:ln>
              </p:spPr>
              <p:style>
                <a:lnRef idx="2">
                  <a:schemeClr val="accent4"/>
                </a:lnRef>
                <a:fillRef idx="1">
                  <a:schemeClr val="lt1"/>
                </a:fillRef>
                <a:effectRef idx="0">
                  <a:schemeClr val="accent4"/>
                </a:effectRef>
                <a:fontRef idx="minor">
                  <a:schemeClr val="dk1"/>
                </a:fontRef>
              </p:style>
              <p:txBody>
                <a:bodyPr rtlCol="1" anchor="ctr"/>
                <a:lstStyle/>
                <a:p>
                  <a:pPr algn="ctr"/>
                  <a:endParaRPr lang="ar-KW" dirty="0"/>
                </a:p>
              </p:txBody>
            </p:sp>
          </p:grpSp>
        </p:grpSp>
      </p:grpSp>
      <p:pic>
        <p:nvPicPr>
          <p:cNvPr id="28" name="Picture 45" descr="E:\DCIM\100CANON\IMG_1403.JPG"/>
          <p:cNvPicPr/>
          <p:nvPr/>
        </p:nvPicPr>
        <p:blipFill>
          <a:blip r:embed="rId4" cstate="print"/>
          <a:srcRect/>
          <a:stretch>
            <a:fillRect/>
          </a:stretch>
        </p:blipFill>
        <p:spPr bwMode="auto">
          <a:xfrm>
            <a:off x="2578352" y="4070936"/>
            <a:ext cx="1948998" cy="1150001"/>
          </a:xfrm>
          <a:prstGeom prst="rect">
            <a:avLst/>
          </a:prstGeom>
          <a:ln>
            <a:solidFill>
              <a:schemeClr val="accent2">
                <a:lumMod val="75000"/>
              </a:schemeClr>
            </a:solidFill>
          </a:ln>
          <a:effectLst>
            <a:outerShdw blurRad="190500" algn="tl" rotWithShape="0">
              <a:srgbClr val="000000">
                <a:alpha val="70000"/>
              </a:srgbClr>
            </a:outerShdw>
          </a:effectLst>
        </p:spPr>
      </p:pic>
      <p:pic>
        <p:nvPicPr>
          <p:cNvPr id="29" name="Picture 3" descr="E:\DCIM\100CANON\IMG_0796.JPG"/>
          <p:cNvPicPr/>
          <p:nvPr/>
        </p:nvPicPr>
        <p:blipFill>
          <a:blip r:embed="rId5" cstate="print"/>
          <a:srcRect/>
          <a:stretch>
            <a:fillRect/>
          </a:stretch>
        </p:blipFill>
        <p:spPr bwMode="auto">
          <a:xfrm rot="5400000">
            <a:off x="3995793" y="2363168"/>
            <a:ext cx="1466011" cy="1735507"/>
          </a:xfrm>
          <a:prstGeom prst="rect">
            <a:avLst/>
          </a:prstGeom>
          <a:ln>
            <a:solidFill>
              <a:schemeClr val="accent2">
                <a:lumMod val="75000"/>
              </a:schemeClr>
            </a:solidFill>
          </a:ln>
          <a:effectLst>
            <a:outerShdw blurRad="190500" algn="tl" rotWithShape="0">
              <a:srgbClr val="000000">
                <a:alpha val="70000"/>
              </a:srgbClr>
            </a:outerShdw>
          </a:effectLst>
        </p:spPr>
      </p:pic>
      <p:pic>
        <p:nvPicPr>
          <p:cNvPr id="30" name="Picture 27" descr="E:\DCIM\100CANON\IMG_1472.JPG"/>
          <p:cNvPicPr/>
          <p:nvPr/>
        </p:nvPicPr>
        <p:blipFill>
          <a:blip r:embed="rId6" cstate="print"/>
          <a:srcRect/>
          <a:stretch>
            <a:fillRect/>
          </a:stretch>
        </p:blipFill>
        <p:spPr bwMode="auto">
          <a:xfrm>
            <a:off x="1340768" y="2533118"/>
            <a:ext cx="1722981" cy="1430809"/>
          </a:xfrm>
          <a:prstGeom prst="rect">
            <a:avLst/>
          </a:prstGeom>
          <a:ln>
            <a:solidFill>
              <a:schemeClr val="accent2">
                <a:lumMod val="75000"/>
              </a:schemeClr>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37737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39</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260648" y="174928"/>
            <a:ext cx="6439536" cy="8092155"/>
            <a:chOff x="260648" y="174928"/>
            <a:chExt cx="6439536" cy="8092155"/>
          </a:xfrm>
        </p:grpSpPr>
        <p:sp>
          <p:nvSpPr>
            <p:cNvPr id="8" name="شكل بيضاوي 7"/>
            <p:cNvSpPr/>
            <p:nvPr/>
          </p:nvSpPr>
          <p:spPr>
            <a:xfrm>
              <a:off x="6021288" y="174928"/>
              <a:ext cx="653754" cy="676267"/>
            </a:xfrm>
            <a:prstGeom prst="ellipse">
              <a:avLst/>
            </a:prstGeom>
            <a:ln/>
            <a:effectLst>
              <a:glow rad="635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1" anchor="ctr"/>
            <a:lstStyle/>
            <a:p>
              <a:pPr algn="ctr"/>
              <a:endParaRPr lang="ar-KW" dirty="0"/>
            </a:p>
          </p:txBody>
        </p:sp>
        <p:sp>
          <p:nvSpPr>
            <p:cNvPr id="9" name="مستطيل 8"/>
            <p:cNvSpPr/>
            <p:nvPr/>
          </p:nvSpPr>
          <p:spPr>
            <a:xfrm>
              <a:off x="5996145" y="216386"/>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dirty="0">
                  <a:ln w="11430">
                    <a:solidFill>
                      <a:sysClr val="windowText" lastClr="000000"/>
                    </a:solidFill>
                  </a:ln>
                  <a:solidFill>
                    <a:sysClr val="windowText" lastClr="000000"/>
                  </a:solidFill>
                  <a:effectLst>
                    <a:outerShdw blurRad="50800" dist="39000" dir="5460000" algn="tl">
                      <a:srgbClr val="000000">
                        <a:alpha val="38000"/>
                      </a:srgbClr>
                    </a:outerShdw>
                  </a:effectLst>
                </a:rPr>
                <a:t>22</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nvGrpSpPr>
            <p:cNvPr id="10" name="مجموعة 9"/>
            <p:cNvGrpSpPr/>
            <p:nvPr/>
          </p:nvGrpSpPr>
          <p:grpSpPr>
            <a:xfrm>
              <a:off x="260648" y="1043608"/>
              <a:ext cx="6273080" cy="7223475"/>
              <a:chOff x="260648" y="1043608"/>
              <a:chExt cx="6273080" cy="7223475"/>
            </a:xfrm>
          </p:grpSpPr>
          <p:sp>
            <p:nvSpPr>
              <p:cNvPr id="22" name="مستطيل 21"/>
              <p:cNvSpPr/>
              <p:nvPr/>
            </p:nvSpPr>
            <p:spPr>
              <a:xfrm>
                <a:off x="260648" y="1043608"/>
                <a:ext cx="6048672" cy="7139649"/>
              </a:xfrm>
              <a:prstGeom prst="rect">
                <a:avLst/>
              </a:prstGeom>
              <a:solidFill>
                <a:srgbClr val="CCCC00"/>
              </a:solidFill>
              <a:effectLst>
                <a:glow rad="139700">
                  <a:schemeClr val="accent3">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1" anchor="ctr"/>
              <a:lstStyle/>
              <a:p>
                <a:pPr algn="ctr"/>
                <a:endParaRPr lang="ar-KW" dirty="0"/>
              </a:p>
            </p:txBody>
          </p:sp>
          <p:sp>
            <p:nvSpPr>
              <p:cNvPr id="23" name="مستطيل 22"/>
              <p:cNvSpPr/>
              <p:nvPr/>
            </p:nvSpPr>
            <p:spPr>
              <a:xfrm>
                <a:off x="485056" y="1312852"/>
                <a:ext cx="6048672" cy="6954231"/>
              </a:xfrm>
              <a:prstGeom prst="rect">
                <a:avLst/>
              </a:prstGeom>
              <a:ln>
                <a:solidFill>
                  <a:schemeClr val="accent3">
                    <a:lumMod val="50000"/>
                  </a:schemeClr>
                </a:solidFill>
              </a:ln>
              <a:effectLst>
                <a:glow rad="1397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grpSp>
        <p:sp>
          <p:nvSpPr>
            <p:cNvPr id="11" name="مستطيل 10"/>
            <p:cNvSpPr/>
            <p:nvPr/>
          </p:nvSpPr>
          <p:spPr>
            <a:xfrm>
              <a:off x="631616" y="5718632"/>
              <a:ext cx="5749915" cy="2237744"/>
            </a:xfrm>
            <a:prstGeom prst="rect">
              <a:avLst/>
            </a:prstGeom>
            <a:effectLst>
              <a:glow rad="101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12" name="مستطيل 11"/>
            <p:cNvSpPr/>
            <p:nvPr/>
          </p:nvSpPr>
          <p:spPr>
            <a:xfrm>
              <a:off x="734265" y="5829392"/>
              <a:ext cx="5544616" cy="2016224"/>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a:endParaRPr lang="ar-KW" dirty="0"/>
            </a:p>
          </p:txBody>
        </p:sp>
        <p:sp>
          <p:nvSpPr>
            <p:cNvPr id="13" name="مربع نص 12"/>
            <p:cNvSpPr txBox="1"/>
            <p:nvPr/>
          </p:nvSpPr>
          <p:spPr>
            <a:xfrm>
              <a:off x="3561604" y="5829392"/>
              <a:ext cx="2717277" cy="1831271"/>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التعليمي</a:t>
              </a:r>
              <a:r>
                <a:rPr lang="en-US" sz="1400" b="1" dirty="0">
                  <a:solidFill>
                    <a:schemeClr val="accent2">
                      <a:lumMod val="50000"/>
                    </a:schemeClr>
                  </a:solidFill>
                  <a:latin typeface="Monotype Koufi" pitchFamily="2" charset="-78"/>
                  <a:ea typeface="Monotype Koufi" pitchFamily="2" charset="-78"/>
                  <a:cs typeface="Monotype Koufi" pitchFamily="2" charset="-78"/>
                </a:rPr>
                <a:t>  </a:t>
              </a:r>
              <a:endParaRPr lang="ar-KW" sz="1400" dirty="0">
                <a:solidFill>
                  <a:schemeClr val="accent2">
                    <a:lumMod val="50000"/>
                  </a:schemeClr>
                </a:solidFill>
                <a:latin typeface="Monotype Koufi" pitchFamily="2" charset="-78"/>
                <a:ea typeface="Monotype Koufi" pitchFamily="2" charset="-78"/>
                <a:cs typeface="Monotype Koufi" pitchFamily="2" charset="-78"/>
              </a:endParaRPr>
            </a:p>
            <a:p>
              <a:pPr algn="just" rtl="0"/>
              <a:endParaRPr lang="en-US" sz="300" b="1" dirty="0">
                <a:solidFill>
                  <a:schemeClr val="accent6">
                    <a:lumMod val="50000"/>
                  </a:schemeClr>
                </a:solidFill>
              </a:endParaRPr>
            </a:p>
            <a:p>
              <a:pPr algn="just" rtl="0"/>
              <a:endParaRPr lang="ar-KW" sz="1100" b="1" dirty="0">
                <a:solidFill>
                  <a:schemeClr val="accent6">
                    <a:lumMod val="50000"/>
                  </a:schemeClr>
                </a:solidFill>
              </a:endParaRPr>
            </a:p>
            <a:p>
              <a:pPr algn="just" rtl="0"/>
              <a:endParaRPr lang="ar-KW" sz="100" b="1" dirty="0"/>
            </a:p>
            <a:p>
              <a:pPr algn="just"/>
              <a:r>
                <a:rPr lang="ar-KW" sz="1400" b="1" dirty="0">
                  <a:solidFill>
                    <a:srgbClr val="FF0000"/>
                  </a:solidFill>
                </a:rPr>
                <a:t>*</a:t>
              </a:r>
              <a:r>
                <a:rPr lang="ar-KW" sz="1400" b="1" dirty="0"/>
                <a:t> الزحف على الكوعين باستخدام المرتبة </a:t>
              </a:r>
            </a:p>
            <a:p>
              <a:pPr algn="just"/>
              <a:r>
                <a:rPr lang="ar-KW" sz="1400" b="1" dirty="0">
                  <a:solidFill>
                    <a:srgbClr val="FF0000"/>
                  </a:solidFill>
                </a:rPr>
                <a:t>* </a:t>
              </a:r>
              <a:r>
                <a:rPr lang="ar-KW" sz="1400" b="1" dirty="0"/>
                <a:t>الزحف داخل لخندق </a:t>
              </a:r>
            </a:p>
            <a:p>
              <a:pPr algn="just"/>
              <a:r>
                <a:rPr lang="ar-KW" sz="1400" b="1" dirty="0">
                  <a:solidFill>
                    <a:srgbClr val="FF0000"/>
                  </a:solidFill>
                </a:rPr>
                <a:t>*</a:t>
              </a:r>
              <a:r>
                <a:rPr lang="ar-KW" sz="1400" b="1" dirty="0"/>
                <a:t> الزحف إلى الأمام و إلى الخلف.</a:t>
              </a:r>
            </a:p>
            <a:p>
              <a:pPr algn="just"/>
              <a:r>
                <a:rPr lang="ar-KW" sz="1400" b="1" dirty="0">
                  <a:solidFill>
                    <a:srgbClr val="FF0000"/>
                  </a:solidFill>
                </a:rPr>
                <a:t>*</a:t>
              </a:r>
              <a:r>
                <a:rPr lang="ar-KW" sz="1400" b="1" dirty="0"/>
                <a:t> الزحف مع تبادل حركة اليدين.</a:t>
              </a:r>
            </a:p>
            <a:p>
              <a:pPr algn="just"/>
              <a:r>
                <a:rPr lang="ar-KW" sz="1400" b="1" dirty="0">
                  <a:solidFill>
                    <a:srgbClr val="FF0000"/>
                  </a:solidFill>
                </a:rPr>
                <a:t>* </a:t>
              </a:r>
              <a:r>
                <a:rPr lang="ar-KW" sz="1400" b="1" dirty="0"/>
                <a:t>الزحف نحو هدف.</a:t>
              </a:r>
            </a:p>
            <a:p>
              <a:pPr algn="just"/>
              <a:endParaRPr lang="ar-KW" sz="1400" b="1" dirty="0"/>
            </a:p>
          </p:txBody>
        </p:sp>
        <p:sp>
          <p:nvSpPr>
            <p:cNvPr id="14" name="مربع نص 13"/>
            <p:cNvSpPr txBox="1"/>
            <p:nvPr/>
          </p:nvSpPr>
          <p:spPr>
            <a:xfrm>
              <a:off x="584130" y="5811055"/>
              <a:ext cx="2988886" cy="1969770"/>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التطبيقي</a:t>
              </a:r>
              <a:endParaRPr lang="ar-KW" sz="1400" b="1" dirty="0">
                <a:solidFill>
                  <a:schemeClr val="accent2">
                    <a:lumMod val="50000"/>
                  </a:schemeClr>
                </a:solidFill>
              </a:endParaRPr>
            </a:p>
            <a:p>
              <a:pPr rtl="0"/>
              <a:endParaRPr lang="en-US" sz="700" b="1" dirty="0"/>
            </a:p>
            <a:p>
              <a:pPr rtl="0"/>
              <a:endParaRPr lang="ar-KW" sz="700" b="1" dirty="0"/>
            </a:p>
            <a:p>
              <a:r>
                <a:rPr lang="ar-KW" sz="1200" b="1" dirty="0">
                  <a:solidFill>
                    <a:srgbClr val="FF0000"/>
                  </a:solidFill>
                  <a:latin typeface="Monotype Koufi" pitchFamily="2" charset="-78"/>
                  <a:ea typeface="Monotype Koufi" pitchFamily="2" charset="-78"/>
                  <a:cs typeface="Monotype Koufi" pitchFamily="2" charset="-78"/>
                </a:rPr>
                <a:t>*</a:t>
              </a:r>
              <a:r>
                <a:rPr lang="ar-KW" sz="1200" b="1" dirty="0">
                  <a:solidFill>
                    <a:schemeClr val="accent4">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a:t>
              </a:r>
              <a:r>
                <a:rPr lang="ar-KW" sz="1200" b="1" dirty="0"/>
                <a:t> </a:t>
              </a:r>
              <a:r>
                <a:rPr lang="ar-KW" sz="1200" b="1" dirty="0">
                  <a:latin typeface="Monotype Koufi" pitchFamily="2" charset="-78"/>
                  <a:ea typeface="Monotype Koufi" pitchFamily="2" charset="-78"/>
                  <a:cs typeface="Monotype Koufi" pitchFamily="2" charset="-78"/>
                </a:rPr>
                <a:t>الأولى</a:t>
              </a:r>
              <a:r>
                <a:rPr lang="ar-KW" sz="1200" b="1" dirty="0"/>
                <a:t>:</a:t>
              </a:r>
            </a:p>
            <a:p>
              <a:r>
                <a:rPr lang="ar-KW" sz="1100" b="1" dirty="0"/>
                <a:t>أن يزحف بين الأعمدة ( صندوق الحركية الشامل) ثم السير بين الحاجز.</a:t>
              </a:r>
              <a:endParaRPr lang="ar-KW" sz="300" b="1" dirty="0"/>
            </a:p>
            <a:p>
              <a:r>
                <a:rPr lang="ar-KW" sz="1200" b="1" dirty="0">
                  <a:solidFill>
                    <a:srgbClr val="FF0000"/>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الثانية:</a:t>
              </a:r>
            </a:p>
            <a:p>
              <a:r>
                <a:rPr lang="ar-KW" sz="1100" b="1" dirty="0"/>
                <a:t>أن يزحف تحت حواجز (الحقيبة الابتكارية).</a:t>
              </a:r>
              <a:endParaRPr lang="ar-SA" sz="1100" b="1" dirty="0"/>
            </a:p>
            <a:p>
              <a:r>
                <a:rPr lang="ar-SA" sz="1200" b="1" dirty="0">
                  <a:solidFill>
                    <a:srgbClr val="FF0000"/>
                  </a:solidFill>
                  <a:latin typeface="Monotype Koufi" pitchFamily="2" charset="-78"/>
                  <a:ea typeface="Monotype Koufi" pitchFamily="2" charset="-78"/>
                  <a:cs typeface="Monotype Koufi" pitchFamily="2" charset="-78"/>
                </a:rPr>
                <a:t>*</a:t>
              </a:r>
              <a:r>
                <a:rPr lang="ar-KW" sz="1200" b="1" dirty="0">
                  <a:solidFill>
                    <a:schemeClr val="accent2">
                      <a:lumMod val="50000"/>
                    </a:schemeClr>
                  </a:solidFill>
                  <a:latin typeface="Monotype Koufi" pitchFamily="2" charset="-78"/>
                  <a:ea typeface="Monotype Koufi" pitchFamily="2" charset="-78"/>
                  <a:cs typeface="Monotype Koufi" pitchFamily="2" charset="-78"/>
                </a:rPr>
                <a:t> </a:t>
              </a:r>
              <a:r>
                <a:rPr lang="ar-KW" sz="1200" b="1" dirty="0">
                  <a:latin typeface="Monotype Koufi" pitchFamily="2" charset="-78"/>
                  <a:ea typeface="Monotype Koufi" pitchFamily="2" charset="-78"/>
                  <a:cs typeface="Monotype Koufi" pitchFamily="2" charset="-78"/>
                </a:rPr>
                <a:t>المجموعة الثالثة:</a:t>
              </a:r>
            </a:p>
            <a:p>
              <a:pPr rtl="0"/>
              <a:r>
                <a:rPr lang="en-US" sz="1100" b="1" dirty="0"/>
                <a:t>.</a:t>
              </a:r>
              <a:r>
                <a:rPr lang="ar-KW" sz="1100" b="1" dirty="0"/>
                <a:t> أن يزحف داخل الخندق ثم المشي على المقعد السويدي</a:t>
              </a:r>
            </a:p>
            <a:p>
              <a:pPr rtl="0"/>
              <a:r>
                <a:rPr lang="ar-KW" sz="1400" b="1" dirty="0">
                  <a:solidFill>
                    <a:srgbClr val="FF0000"/>
                  </a:solidFill>
                  <a:latin typeface="Monotype Koufi" pitchFamily="2" charset="-78"/>
                  <a:ea typeface="Monotype Koufi" pitchFamily="2" charset="-78"/>
                </a:rPr>
                <a:t>*</a:t>
              </a:r>
              <a:r>
                <a:rPr lang="ar-KW" sz="1400" dirty="0">
                  <a:solidFill>
                    <a:srgbClr val="FF0000"/>
                  </a:solidFill>
                  <a:latin typeface="Monotype Koufi" pitchFamily="2" charset="-78"/>
                  <a:ea typeface="Monotype Koufi" pitchFamily="2" charset="-78"/>
                </a:rPr>
                <a:t> </a:t>
              </a:r>
              <a:r>
                <a:rPr lang="ar-KW" sz="1200" b="1" dirty="0">
                  <a:latin typeface="Monotype Koufi" pitchFamily="2" charset="-78"/>
                  <a:ea typeface="Monotype Koufi" pitchFamily="2" charset="-78"/>
                  <a:cs typeface="Monotype Koufi" pitchFamily="2" charset="-78"/>
                </a:rPr>
                <a:t>المجموعة الرابعة:  </a:t>
              </a:r>
              <a:r>
                <a:rPr lang="ar-KW" sz="700" b="1" dirty="0"/>
                <a:t>  </a:t>
              </a:r>
              <a:r>
                <a:rPr lang="ar-KW" sz="1200" b="1" dirty="0"/>
                <a:t>لعب حر  </a:t>
              </a:r>
              <a:endParaRPr lang="en-US" sz="2800" dirty="0"/>
            </a:p>
          </p:txBody>
        </p:sp>
        <p:sp>
          <p:nvSpPr>
            <p:cNvPr id="15" name="مربع نص 14"/>
            <p:cNvSpPr txBox="1"/>
            <p:nvPr/>
          </p:nvSpPr>
          <p:spPr>
            <a:xfrm>
              <a:off x="485056" y="1331640"/>
              <a:ext cx="6048673" cy="1015663"/>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الزحف</a:t>
              </a:r>
              <a:r>
                <a:rPr lang="ar-SA" sz="1600" b="1" dirty="0">
                  <a:solidFill>
                    <a:schemeClr val="accent4">
                      <a:lumMod val="50000"/>
                    </a:schemeClr>
                  </a:solidFill>
                  <a:latin typeface="Monotype Koufi" pitchFamily="2" charset="-78"/>
                  <a:ea typeface="Monotype Koufi" pitchFamily="2" charset="-78"/>
                  <a:cs typeface="Monotype Koufi" pitchFamily="2" charset="-78"/>
                </a:rPr>
                <a:t>:</a:t>
              </a:r>
            </a:p>
            <a:p>
              <a:endParaRPr lang="ar-SA" sz="1200" b="1" dirty="0">
                <a:solidFill>
                  <a:schemeClr val="accent4">
                    <a:lumMod val="50000"/>
                  </a:schemeClr>
                </a:solidFill>
                <a:latin typeface="Monotype Koufi" pitchFamily="2" charset="-78"/>
                <a:ea typeface="Monotype Koufi" pitchFamily="2" charset="-78"/>
                <a:cs typeface="Monotype Koufi" pitchFamily="2" charset="-78"/>
              </a:endParaRPr>
            </a:p>
            <a:p>
              <a:r>
                <a:rPr lang="ar-SA" sz="1600" b="1" dirty="0"/>
                <a:t>هي  التحرك إلى الأمام و الخلف من خلال تحريك اليدين و الركبتين بصورة عكسية مع دفع الجذع و الاستناد على الكوعين أو الركبتين.</a:t>
              </a:r>
            </a:p>
          </p:txBody>
        </p:sp>
        <p:cxnSp>
          <p:nvCxnSpPr>
            <p:cNvPr id="16" name="رابط مستقيم 15"/>
            <p:cNvCxnSpPr/>
            <p:nvPr/>
          </p:nvCxnSpPr>
          <p:spPr>
            <a:xfrm flipH="1">
              <a:off x="5445224" y="1691680"/>
              <a:ext cx="1080120" cy="0"/>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sp>
          <p:nvSpPr>
            <p:cNvPr id="17" name="مستطيل 16"/>
            <p:cNvSpPr/>
            <p:nvPr/>
          </p:nvSpPr>
          <p:spPr>
            <a:xfrm>
              <a:off x="1124744" y="2339752"/>
              <a:ext cx="4680520" cy="3240360"/>
            </a:xfrm>
            <a:prstGeom prst="rect">
              <a:avLst/>
            </a:prstGeom>
            <a:ln/>
            <a:effectLst>
              <a:glow rad="101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dirty="0"/>
            </a:p>
          </p:txBody>
        </p:sp>
        <p:sp>
          <p:nvSpPr>
            <p:cNvPr id="18" name="مستطيل 17"/>
            <p:cNvSpPr/>
            <p:nvPr/>
          </p:nvSpPr>
          <p:spPr>
            <a:xfrm>
              <a:off x="1188751" y="2411759"/>
              <a:ext cx="4550506" cy="3087757"/>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ar-KW" dirty="0"/>
            </a:p>
          </p:txBody>
        </p:sp>
        <p:cxnSp>
          <p:nvCxnSpPr>
            <p:cNvPr id="19" name="رابط مستقيم 18"/>
            <p:cNvCxnSpPr/>
            <p:nvPr/>
          </p:nvCxnSpPr>
          <p:spPr>
            <a:xfrm flipH="1">
              <a:off x="1240007" y="6146373"/>
              <a:ext cx="1728192" cy="0"/>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20" name="رابط مستقيم 19"/>
            <p:cNvCxnSpPr/>
            <p:nvPr/>
          </p:nvCxnSpPr>
          <p:spPr>
            <a:xfrm flipH="1">
              <a:off x="4077072" y="6150679"/>
              <a:ext cx="1662185" cy="0"/>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21" name="رابط مستقيم 20"/>
            <p:cNvCxnSpPr/>
            <p:nvPr/>
          </p:nvCxnSpPr>
          <p:spPr>
            <a:xfrm>
              <a:off x="3573020" y="5829392"/>
              <a:ext cx="0" cy="2016224"/>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grpSp>
      <p:pic>
        <p:nvPicPr>
          <p:cNvPr id="24" name="صورة 23"/>
          <p:cNvPicPr/>
          <p:nvPr/>
        </p:nvPicPr>
        <p:blipFill rotWithShape="1">
          <a:blip r:embed="rId3" cstate="print">
            <a:extLst>
              <a:ext uri="{28A0092B-C50C-407E-A947-70E740481C1C}">
                <a14:useLocalDpi xmlns:a14="http://schemas.microsoft.com/office/drawing/2010/main" val="0"/>
              </a:ext>
            </a:extLst>
          </a:blip>
          <a:srcRect b="27845"/>
          <a:stretch/>
        </p:blipFill>
        <p:spPr bwMode="auto">
          <a:xfrm flipH="1">
            <a:off x="3644811" y="2703104"/>
            <a:ext cx="1944429" cy="2444959"/>
          </a:xfrm>
          <a:prstGeom prst="rect">
            <a:avLst/>
          </a:prstGeom>
          <a:ln>
            <a:solidFill>
              <a:schemeClr val="accent6">
                <a:lumMod val="75000"/>
              </a:schemeClr>
            </a:solid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5" name="صورة 24"/>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1484784" y="4531960"/>
            <a:ext cx="1872208" cy="904136"/>
          </a:xfrm>
          <a:prstGeom prst="rect">
            <a:avLst/>
          </a:prstGeom>
          <a:ln>
            <a:solidFill>
              <a:schemeClr val="accent6">
                <a:lumMod val="75000"/>
              </a:schemeClr>
            </a:solidFill>
          </a:ln>
          <a:effectLst>
            <a:outerShdw blurRad="190500" algn="tl" rotWithShape="0">
              <a:srgbClr val="000000">
                <a:alpha val="70000"/>
              </a:srgbClr>
            </a:outerShdw>
          </a:effectLst>
        </p:spPr>
      </p:pic>
      <p:pic>
        <p:nvPicPr>
          <p:cNvPr id="26" name="صورة 25"/>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1484784" y="2483768"/>
            <a:ext cx="1872208" cy="913618"/>
          </a:xfrm>
          <a:prstGeom prst="rect">
            <a:avLst/>
          </a:prstGeom>
          <a:ln>
            <a:solidFill>
              <a:schemeClr val="accent6">
                <a:lumMod val="75000"/>
              </a:schemeClr>
            </a:solidFill>
          </a:ln>
          <a:effectLst>
            <a:outerShdw blurRad="190500" algn="tl" rotWithShape="0">
              <a:srgbClr val="000000">
                <a:alpha val="70000"/>
              </a:srgbClr>
            </a:outerShdw>
          </a:effectLst>
        </p:spPr>
      </p:pic>
      <p:pic>
        <p:nvPicPr>
          <p:cNvPr id="27" name="صورة 26"/>
          <p:cNvPicPr/>
          <p:nvPr/>
        </p:nvPicPr>
        <p:blipFill rotWithShape="1">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t="19851" b="8947"/>
          <a:stretch/>
        </p:blipFill>
        <p:spPr bwMode="auto">
          <a:xfrm flipH="1">
            <a:off x="1484784" y="3514366"/>
            <a:ext cx="1871349" cy="913618"/>
          </a:xfrm>
          <a:prstGeom prst="rect">
            <a:avLst/>
          </a:prstGeom>
          <a:ln>
            <a:solidFill>
              <a:schemeClr val="accent6">
                <a:lumMod val="75000"/>
              </a:schemeClr>
            </a:solid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3773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rot="21093582">
            <a:off x="2752564" y="1235506"/>
            <a:ext cx="1686684" cy="719139"/>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4800" dirty="0">
                <a:ln w="11430">
                  <a:solidFill>
                    <a:sysClr val="windowText" lastClr="000000"/>
                  </a:solidFill>
                </a:ln>
                <a:solidFill>
                  <a:sysClr val="windowText" lastClr="000000"/>
                </a:solidFill>
                <a:latin typeface="Monotype Koufi"/>
                <a:ea typeface="Monotype Koufi"/>
                <a:cs typeface="PT Bold Heading" pitchFamily="2" charset="-78"/>
              </a:rPr>
              <a:t>إهداء</a:t>
            </a:r>
            <a:endParaRPr lang="en-US" sz="4800" dirty="0">
              <a:ln w="11430">
                <a:solidFill>
                  <a:sysClr val="windowText" lastClr="000000"/>
                </a:solidFill>
              </a:ln>
              <a:solidFill>
                <a:sysClr val="windowText" lastClr="000000"/>
              </a:solidFill>
              <a:latin typeface="Times New Roman"/>
              <a:ea typeface="Times New Roman"/>
              <a:cs typeface="PT Bold Heading" pitchFamily="2" charset="-78"/>
            </a:endParaRPr>
          </a:p>
        </p:txBody>
      </p:sp>
      <p:grpSp>
        <p:nvGrpSpPr>
          <p:cNvPr id="10" name="مجموعة 9"/>
          <p:cNvGrpSpPr/>
          <p:nvPr/>
        </p:nvGrpSpPr>
        <p:grpSpPr>
          <a:xfrm>
            <a:off x="-36664" y="889486"/>
            <a:ext cx="6859318" cy="8254564"/>
            <a:chOff x="0" y="887880"/>
            <a:chExt cx="6859318" cy="8254564"/>
          </a:xfrm>
        </p:grpSpPr>
        <p:pic>
          <p:nvPicPr>
            <p:cNvPr id="2"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4</a:t>
              </a:r>
              <a:endParaRPr lang="en-US" sz="1000" b="1" dirty="0">
                <a:ln w="11430"/>
                <a:effectLst>
                  <a:outerShdw blurRad="50800" dist="39000" dir="5460000" algn="tl">
                    <a:srgbClr val="000000">
                      <a:alpha val="38000"/>
                    </a:srgbClr>
                  </a:outerShdw>
                </a:effectLst>
                <a:latin typeface="Times New Roman"/>
                <a:ea typeface="Times New Roman"/>
              </a:endParaRPr>
            </a:p>
          </p:txBody>
        </p:sp>
        <p:pic>
          <p:nvPicPr>
            <p:cNvPr id="14" name="Picture 18" descr="http://abqdog.com/images/backgrounds/post-it-notes3.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2923" t="28675" r="34153" b="14800"/>
            <a:stretch/>
          </p:blipFill>
          <p:spPr bwMode="auto">
            <a:xfrm>
              <a:off x="0" y="2074537"/>
              <a:ext cx="6669360" cy="4873728"/>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p:cNvSpPr/>
            <p:nvPr/>
          </p:nvSpPr>
          <p:spPr>
            <a:xfrm>
              <a:off x="1052737" y="2699792"/>
              <a:ext cx="4680519" cy="3384376"/>
            </a:xfrm>
            <a:prstGeom prst="rect">
              <a:avLst/>
            </a:prstGeom>
            <a:ln/>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a:p>
          </p:txBody>
        </p:sp>
        <p:sp>
          <p:nvSpPr>
            <p:cNvPr id="15" name="مربع نص 14"/>
            <p:cNvSpPr txBox="1"/>
            <p:nvPr/>
          </p:nvSpPr>
          <p:spPr>
            <a:xfrm>
              <a:off x="980728" y="2954719"/>
              <a:ext cx="4824535" cy="2893100"/>
            </a:xfrm>
            <a:prstGeom prst="rect">
              <a:avLst/>
            </a:prstGeom>
            <a:noFill/>
          </p:spPr>
          <p:txBody>
            <a:bodyPr wrap="square" rtlCol="1">
              <a:spAutoFit/>
            </a:bodyPr>
            <a:lstStyle/>
            <a:p>
              <a:pPr algn="ctr"/>
              <a:r>
                <a:rPr lang="ar-KW" sz="2800" dirty="0">
                  <a:solidFill>
                    <a:srgbClr val="D60093"/>
                  </a:solidFill>
                  <a:latin typeface="Segoe UI" panose="020B0502040204020203" pitchFamily="34" charset="0"/>
                  <a:ea typeface="Segoe UI" panose="020B0502040204020203" pitchFamily="34" charset="0"/>
                  <a:cs typeface="PT Bold Heading" pitchFamily="2" charset="-78"/>
                </a:rPr>
                <a:t>إلى كل معلمة روضة... </a:t>
              </a:r>
            </a:p>
            <a:p>
              <a:pPr algn="ctr"/>
              <a:endParaRPr lang="ar-KW" sz="1600" dirty="0">
                <a:latin typeface="Segoe UI" panose="020B0502040204020203" pitchFamily="34" charset="0"/>
                <a:ea typeface="Segoe UI" panose="020B0502040204020203" pitchFamily="34" charset="0"/>
                <a:cs typeface="PT Bold Heading" pitchFamily="2" charset="-78"/>
              </a:endParaRPr>
            </a:p>
            <a:p>
              <a:pPr algn="ctr"/>
              <a:r>
                <a:rPr lang="ar-KW" sz="2200" dirty="0">
                  <a:latin typeface="Segoe UI" panose="020B0502040204020203" pitchFamily="34" charset="0"/>
                  <a:ea typeface="Segoe UI" panose="020B0502040204020203" pitchFamily="34" charset="0"/>
                  <a:cs typeface="PT Bold Heading" pitchFamily="2" charset="-78"/>
                </a:rPr>
                <a:t>محبة لمهنتها ..</a:t>
              </a:r>
            </a:p>
            <a:p>
              <a:pPr algn="ctr"/>
              <a:r>
                <a:rPr lang="ar-KW" sz="2200" dirty="0">
                  <a:latin typeface="Segoe UI" panose="020B0502040204020203" pitchFamily="34" charset="0"/>
                  <a:ea typeface="Segoe UI" panose="020B0502040204020203" pitchFamily="34" charset="0"/>
                  <a:cs typeface="PT Bold Heading" pitchFamily="2" charset="-78"/>
                </a:rPr>
                <a:t>مخلصة في عملها..</a:t>
              </a:r>
            </a:p>
            <a:p>
              <a:pPr algn="ctr"/>
              <a:r>
                <a:rPr lang="ar-KW" sz="2200" dirty="0">
                  <a:latin typeface="Segoe UI" panose="020B0502040204020203" pitchFamily="34" charset="0"/>
                  <a:ea typeface="Segoe UI" panose="020B0502040204020203" pitchFamily="34" charset="0"/>
                  <a:cs typeface="PT Bold Heading" pitchFamily="2" charset="-78"/>
                </a:rPr>
                <a:t>حريصة على تربية و تعليم أطفالها..</a:t>
              </a:r>
            </a:p>
            <a:p>
              <a:pPr algn="ctr"/>
              <a:r>
                <a:rPr lang="ar-KW" sz="2200" dirty="0">
                  <a:latin typeface="Segoe UI" panose="020B0502040204020203" pitchFamily="34" charset="0"/>
                  <a:ea typeface="Segoe UI" panose="020B0502040204020203" pitchFamily="34" charset="0"/>
                  <a:cs typeface="PT Bold Heading" pitchFamily="2" charset="-78"/>
                </a:rPr>
                <a:t>تسعى دوما لتنمية مهاراتهم وقدراتهم..</a:t>
              </a:r>
            </a:p>
            <a:p>
              <a:pPr algn="ctr"/>
              <a:r>
                <a:rPr lang="ar-KW" sz="2200" dirty="0">
                  <a:latin typeface="Segoe UI" panose="020B0502040204020203" pitchFamily="34" charset="0"/>
                  <a:ea typeface="Segoe UI" panose="020B0502040204020203" pitchFamily="34" charset="0"/>
                  <a:cs typeface="PT Bold Heading" pitchFamily="2" charset="-78"/>
                </a:rPr>
                <a:t>تبتغي من وراء ذلك</a:t>
              </a:r>
            </a:p>
            <a:p>
              <a:pPr algn="ctr"/>
              <a:r>
                <a:rPr lang="ar-KW" sz="2200" dirty="0">
                  <a:latin typeface="Segoe UI" panose="020B0502040204020203" pitchFamily="34" charset="0"/>
                  <a:ea typeface="Segoe UI" panose="020B0502040204020203" pitchFamily="34" charset="0"/>
                  <a:cs typeface="PT Bold Heading" pitchFamily="2" charset="-78"/>
                </a:rPr>
                <a:t> خدمة و رفعة وطننا الحبيب الكويت.. </a:t>
              </a:r>
            </a:p>
          </p:txBody>
        </p:sp>
        <p:pic>
          <p:nvPicPr>
            <p:cNvPr id="1029" name="Picture 5" descr="C:\Users\froty\Desktop\ملفات جديدة\صور 1\FreeVectنorSet.jpg"/>
            <p:cNvPicPr>
              <a:picLocks noChangeAspect="1" noChangeArrowheads="1"/>
            </p:cNvPicPr>
            <p:nvPr/>
          </p:nvPicPr>
          <p:blipFill>
            <a:blip r:embed="rId4"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rot="21224406">
              <a:off x="2323905" y="887880"/>
              <a:ext cx="2801313" cy="16641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75172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40</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23" name="مجموعة 22"/>
          <p:cNvGrpSpPr/>
          <p:nvPr/>
        </p:nvGrpSpPr>
        <p:grpSpPr>
          <a:xfrm>
            <a:off x="260648" y="-27546"/>
            <a:ext cx="6431782" cy="8294629"/>
            <a:chOff x="260648" y="-27546"/>
            <a:chExt cx="6431782" cy="8294629"/>
          </a:xfrm>
        </p:grpSpPr>
        <p:sp>
          <p:nvSpPr>
            <p:cNvPr id="24" name="مستطيل 23"/>
            <p:cNvSpPr/>
            <p:nvPr/>
          </p:nvSpPr>
          <p:spPr>
            <a:xfrm>
              <a:off x="260648" y="1043608"/>
              <a:ext cx="6048672" cy="7139649"/>
            </a:xfrm>
            <a:prstGeom prst="rect">
              <a:avLst/>
            </a:prstGeom>
            <a:effectLst>
              <a:glow rad="101600">
                <a:schemeClr val="accent5">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1" anchor="ctr"/>
            <a:lstStyle/>
            <a:p>
              <a:pPr algn="ctr"/>
              <a:endParaRPr lang="ar-KW" dirty="0"/>
            </a:p>
          </p:txBody>
        </p:sp>
        <p:sp>
          <p:nvSpPr>
            <p:cNvPr id="25" name="مستطيل 24"/>
            <p:cNvSpPr/>
            <p:nvPr/>
          </p:nvSpPr>
          <p:spPr>
            <a:xfrm>
              <a:off x="485056" y="1312852"/>
              <a:ext cx="6048672" cy="6954231"/>
            </a:xfrm>
            <a:prstGeom prst="rect">
              <a:avLst/>
            </a:prstGeom>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KW" dirty="0"/>
            </a:p>
          </p:txBody>
        </p:sp>
        <p:pic>
          <p:nvPicPr>
            <p:cNvPr id="26" name="Picture 3" descr="C:\Users\froty\Desktop\ملفات جديدة\صور 1\476383865.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2735" b="52331"/>
            <a:stretch/>
          </p:blipFill>
          <p:spPr bwMode="auto">
            <a:xfrm>
              <a:off x="485056" y="-27546"/>
              <a:ext cx="1863824" cy="187973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مجموعة 26"/>
            <p:cNvGrpSpPr/>
            <p:nvPr/>
          </p:nvGrpSpPr>
          <p:grpSpPr>
            <a:xfrm>
              <a:off x="5988391" y="174928"/>
              <a:ext cx="704039" cy="687789"/>
              <a:chOff x="5988391" y="174928"/>
              <a:chExt cx="704039" cy="687789"/>
            </a:xfrm>
          </p:grpSpPr>
          <p:sp>
            <p:nvSpPr>
              <p:cNvPr id="43" name="شكل بيضاوي 42"/>
              <p:cNvSpPr/>
              <p:nvPr/>
            </p:nvSpPr>
            <p:spPr>
              <a:xfrm>
                <a:off x="6021288" y="174928"/>
                <a:ext cx="653754" cy="676267"/>
              </a:xfrm>
              <a:prstGeom prst="ellipse">
                <a:avLst/>
              </a:prstGeom>
              <a:ln/>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dirty="0"/>
              </a:p>
            </p:txBody>
          </p:sp>
          <p:sp>
            <p:nvSpPr>
              <p:cNvPr id="44" name="مستطيل 43"/>
              <p:cNvSpPr/>
              <p:nvPr/>
            </p:nvSpPr>
            <p:spPr>
              <a:xfrm>
                <a:off x="5988391" y="216386"/>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dirty="0">
                    <a:ln w="11430">
                      <a:solidFill>
                        <a:sysClr val="windowText" lastClr="000000"/>
                      </a:solidFill>
                    </a:ln>
                    <a:solidFill>
                      <a:sysClr val="windowText" lastClr="000000"/>
                    </a:solidFill>
                    <a:effectLst>
                      <a:outerShdw blurRad="50800" dist="39000" dir="5460000" algn="tl">
                        <a:srgbClr val="000000">
                          <a:alpha val="38000"/>
                        </a:srgbClr>
                      </a:outerShdw>
                    </a:effectLst>
                  </a:rPr>
                  <a:t>23</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sp>
          <p:nvSpPr>
            <p:cNvPr id="28" name="مستطيل 27"/>
            <p:cNvSpPr/>
            <p:nvPr/>
          </p:nvSpPr>
          <p:spPr>
            <a:xfrm>
              <a:off x="631616" y="5718632"/>
              <a:ext cx="5749915" cy="2237744"/>
            </a:xfrm>
            <a:prstGeom prst="rect">
              <a:avLst/>
            </a:prstGeom>
            <a:effectLst>
              <a:glow rad="1397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dirty="0"/>
            </a:p>
          </p:txBody>
        </p:sp>
        <p:sp>
          <p:nvSpPr>
            <p:cNvPr id="29" name="مستطيل 28"/>
            <p:cNvSpPr/>
            <p:nvPr/>
          </p:nvSpPr>
          <p:spPr>
            <a:xfrm>
              <a:off x="734265" y="5829392"/>
              <a:ext cx="5544616" cy="2016224"/>
            </a:xfrm>
            <a:prstGeom prst="rect">
              <a:avLst/>
            </a:prstGeom>
            <a:ln>
              <a:solidFill>
                <a:schemeClr val="accent3">
                  <a:lumMod val="50000"/>
                </a:schemeClr>
              </a:solidFill>
            </a:ln>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30" name="مربع نص 29"/>
            <p:cNvSpPr txBox="1"/>
            <p:nvPr/>
          </p:nvSpPr>
          <p:spPr>
            <a:xfrm>
              <a:off x="3561604" y="5829392"/>
              <a:ext cx="2717277" cy="1615827"/>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التعليمي</a:t>
              </a:r>
              <a:r>
                <a:rPr lang="en-US" sz="1400" b="1" dirty="0">
                  <a:solidFill>
                    <a:schemeClr val="accent2">
                      <a:lumMod val="50000"/>
                    </a:schemeClr>
                  </a:solidFill>
                  <a:latin typeface="Monotype Koufi" pitchFamily="2" charset="-78"/>
                  <a:ea typeface="Monotype Koufi" pitchFamily="2" charset="-78"/>
                  <a:cs typeface="Monotype Koufi" pitchFamily="2" charset="-78"/>
                </a:rPr>
                <a:t>  </a:t>
              </a:r>
              <a:endParaRPr lang="ar-KW" sz="1400" dirty="0">
                <a:solidFill>
                  <a:schemeClr val="accent2">
                    <a:lumMod val="50000"/>
                  </a:schemeClr>
                </a:solidFill>
                <a:latin typeface="Monotype Koufi" pitchFamily="2" charset="-78"/>
                <a:ea typeface="Monotype Koufi" pitchFamily="2" charset="-78"/>
                <a:cs typeface="Monotype Koufi" pitchFamily="2" charset="-78"/>
              </a:endParaRPr>
            </a:p>
            <a:p>
              <a:pPr algn="just" rtl="0"/>
              <a:endParaRPr lang="en-US" sz="300" b="1" dirty="0">
                <a:solidFill>
                  <a:schemeClr val="accent6">
                    <a:lumMod val="50000"/>
                  </a:schemeClr>
                </a:solidFill>
              </a:endParaRPr>
            </a:p>
            <a:p>
              <a:pPr algn="just" rtl="0"/>
              <a:endParaRPr lang="ar-KW" sz="1100" b="1" dirty="0">
                <a:solidFill>
                  <a:schemeClr val="accent6">
                    <a:lumMod val="50000"/>
                  </a:schemeClr>
                </a:solidFill>
              </a:endParaRPr>
            </a:p>
            <a:p>
              <a:pPr algn="just" rtl="0"/>
              <a:endParaRPr lang="ar-KW" sz="100" b="1" dirty="0"/>
            </a:p>
            <a:p>
              <a:pPr algn="just"/>
              <a:r>
                <a:rPr lang="ar-KW" sz="1400" b="1" dirty="0">
                  <a:solidFill>
                    <a:schemeClr val="accent5">
                      <a:lumMod val="75000"/>
                    </a:schemeClr>
                  </a:solidFill>
                </a:rPr>
                <a:t>*</a:t>
              </a:r>
              <a:r>
                <a:rPr lang="ar-KW" sz="1400" b="1" dirty="0"/>
                <a:t> دحرجة الكرة باتجاهات مختلفة.</a:t>
              </a:r>
            </a:p>
            <a:p>
              <a:pPr algn="just"/>
              <a:r>
                <a:rPr lang="ar-KW" sz="1400" b="1" dirty="0">
                  <a:solidFill>
                    <a:schemeClr val="accent5">
                      <a:lumMod val="75000"/>
                    </a:schemeClr>
                  </a:solidFill>
                </a:rPr>
                <a:t>*</a:t>
              </a:r>
              <a:r>
                <a:rPr lang="ar-KW" sz="1400" b="1" dirty="0">
                  <a:solidFill>
                    <a:srgbClr val="FF0000"/>
                  </a:solidFill>
                </a:rPr>
                <a:t> </a:t>
              </a:r>
              <a:r>
                <a:rPr lang="ar-KW" sz="1400" b="1" dirty="0"/>
                <a:t>دحرجة الكرة بين الأدوات(الحواجز و الأقماع).</a:t>
              </a:r>
            </a:p>
            <a:p>
              <a:pPr algn="just"/>
              <a:r>
                <a:rPr lang="ar-KW" sz="1400" b="1" dirty="0">
                  <a:solidFill>
                    <a:schemeClr val="accent5">
                      <a:lumMod val="75000"/>
                    </a:schemeClr>
                  </a:solidFill>
                </a:rPr>
                <a:t>*</a:t>
              </a:r>
              <a:r>
                <a:rPr lang="ar-KW" sz="1400" b="1" dirty="0"/>
                <a:t> دحرجة الكرة بالتبادل مع الزميل .</a:t>
              </a:r>
            </a:p>
            <a:p>
              <a:pPr algn="just"/>
              <a:endParaRPr lang="ar-KW" sz="1400" b="1" dirty="0"/>
            </a:p>
          </p:txBody>
        </p:sp>
        <p:sp>
          <p:nvSpPr>
            <p:cNvPr id="31" name="مربع نص 30"/>
            <p:cNvSpPr txBox="1"/>
            <p:nvPr/>
          </p:nvSpPr>
          <p:spPr>
            <a:xfrm>
              <a:off x="631616" y="5811055"/>
              <a:ext cx="2941400" cy="2054409"/>
            </a:xfrm>
            <a:prstGeom prst="rect">
              <a:avLst/>
            </a:prstGeom>
            <a:noFill/>
          </p:spPr>
          <p:txBody>
            <a:bodyPr wrap="square" rtlCol="1">
              <a:spAutoFit/>
            </a:bodyPr>
            <a:lstStyle/>
            <a:p>
              <a:pPr algn="ctr" rtl="0"/>
              <a:r>
                <a:rPr lang="ar-KW" sz="1400" b="1" dirty="0">
                  <a:solidFill>
                    <a:schemeClr val="accent2">
                      <a:lumMod val="50000"/>
                    </a:schemeClr>
                  </a:solidFill>
                  <a:latin typeface="Monotype Koufi" pitchFamily="2" charset="-78"/>
                  <a:ea typeface="Monotype Koufi" pitchFamily="2" charset="-78"/>
                  <a:cs typeface="Monotype Koufi" pitchFamily="2" charset="-78"/>
                </a:rPr>
                <a:t>نماذج النشاط التطبيقي</a:t>
              </a:r>
              <a:endParaRPr lang="ar-KW" sz="1400" b="1" dirty="0">
                <a:solidFill>
                  <a:schemeClr val="accent2">
                    <a:lumMod val="50000"/>
                  </a:schemeClr>
                </a:solidFill>
              </a:endParaRPr>
            </a:p>
            <a:p>
              <a:pPr rtl="0"/>
              <a:endParaRPr lang="en-US" sz="700" b="1" dirty="0"/>
            </a:p>
            <a:p>
              <a:pPr rtl="0"/>
              <a:endParaRPr lang="ar-KW" sz="700" b="1" dirty="0"/>
            </a:p>
            <a:p>
              <a:r>
                <a:rPr lang="ar-KW" sz="1100" b="1" dirty="0">
                  <a:solidFill>
                    <a:srgbClr val="FF0000"/>
                  </a:solidFill>
                  <a:latin typeface="Monotype Koufi" pitchFamily="2" charset="-78"/>
                  <a:ea typeface="Monotype Koufi" pitchFamily="2" charset="-78"/>
                  <a:cs typeface="Monotype Koufi" pitchFamily="2" charset="-78"/>
                </a:rPr>
                <a:t>*</a:t>
              </a:r>
              <a:r>
                <a:rPr lang="ar-KW" sz="1100" b="1" dirty="0">
                  <a:solidFill>
                    <a:schemeClr val="accent4">
                      <a:lumMod val="50000"/>
                    </a:schemeClr>
                  </a:solidFill>
                  <a:latin typeface="Monotype Koufi" pitchFamily="2" charset="-78"/>
                  <a:ea typeface="Monotype Koufi" pitchFamily="2" charset="-78"/>
                  <a:cs typeface="Monotype Koufi" pitchFamily="2" charset="-78"/>
                </a:rPr>
                <a:t> </a:t>
              </a:r>
              <a:r>
                <a:rPr lang="ar-KW" sz="1100" b="1" dirty="0">
                  <a:latin typeface="Monotype Koufi" pitchFamily="2" charset="-78"/>
                  <a:ea typeface="Monotype Koufi" pitchFamily="2" charset="-78"/>
                  <a:cs typeface="Monotype Koufi" pitchFamily="2" charset="-78"/>
                </a:rPr>
                <a:t>المجموعة</a:t>
              </a:r>
              <a:r>
                <a:rPr lang="ar-KW" sz="1100" b="1" dirty="0"/>
                <a:t> </a:t>
              </a:r>
              <a:r>
                <a:rPr lang="ar-KW" sz="1100" b="1" dirty="0">
                  <a:latin typeface="Monotype Koufi" pitchFamily="2" charset="-78"/>
                  <a:ea typeface="Monotype Koufi" pitchFamily="2" charset="-78"/>
                  <a:cs typeface="Monotype Koufi" pitchFamily="2" charset="-78"/>
                </a:rPr>
                <a:t>الأولى</a:t>
              </a:r>
              <a:r>
                <a:rPr lang="ar-KW" sz="1100" b="1" dirty="0"/>
                <a:t>:</a:t>
              </a:r>
            </a:p>
            <a:p>
              <a:r>
                <a:rPr lang="ar-KW" sz="1050" b="1" dirty="0"/>
                <a:t>أن يدحرج الكرة باتجاه الهدف(صندوق الحركية الشامل)ثم المشي بين الحبال.</a:t>
              </a:r>
              <a:endParaRPr lang="ar-KW" sz="100" b="1" dirty="0"/>
            </a:p>
            <a:p>
              <a:r>
                <a:rPr lang="ar-KW" sz="1100" b="1" dirty="0">
                  <a:solidFill>
                    <a:srgbClr val="FF0000"/>
                  </a:solidFill>
                  <a:latin typeface="Monotype Koufi" pitchFamily="2" charset="-78"/>
                  <a:ea typeface="Monotype Koufi" pitchFamily="2" charset="-78"/>
                  <a:cs typeface="Monotype Koufi" pitchFamily="2" charset="-78"/>
                </a:rPr>
                <a:t>* </a:t>
              </a:r>
              <a:r>
                <a:rPr lang="ar-KW" sz="1100" b="1" dirty="0">
                  <a:latin typeface="Monotype Koufi" pitchFamily="2" charset="-78"/>
                  <a:ea typeface="Monotype Koufi" pitchFamily="2" charset="-78"/>
                  <a:cs typeface="Monotype Koufi" pitchFamily="2" charset="-78"/>
                </a:rPr>
                <a:t>المجموعة الثانية:</a:t>
              </a:r>
            </a:p>
            <a:p>
              <a:r>
                <a:rPr lang="ar-KW" sz="1050" b="1" dirty="0"/>
                <a:t>أن يدحرج الكرة تحت الحواجز(الحقيبة الابتكارية) ثم القفز فوق الحاجز.</a:t>
              </a:r>
              <a:endParaRPr lang="ar-SA" sz="1050" b="1" dirty="0"/>
            </a:p>
            <a:p>
              <a:r>
                <a:rPr lang="ar-SA" sz="1100" b="1" dirty="0">
                  <a:solidFill>
                    <a:srgbClr val="FF0000"/>
                  </a:solidFill>
                  <a:latin typeface="Monotype Koufi" pitchFamily="2" charset="-78"/>
                  <a:ea typeface="Monotype Koufi" pitchFamily="2" charset="-78"/>
                  <a:cs typeface="Monotype Koufi" pitchFamily="2" charset="-78"/>
                </a:rPr>
                <a:t>*</a:t>
              </a:r>
              <a:r>
                <a:rPr lang="ar-KW" sz="1100" b="1" dirty="0">
                  <a:solidFill>
                    <a:schemeClr val="accent2">
                      <a:lumMod val="50000"/>
                    </a:schemeClr>
                  </a:solidFill>
                  <a:latin typeface="Monotype Koufi" pitchFamily="2" charset="-78"/>
                  <a:ea typeface="Monotype Koufi" pitchFamily="2" charset="-78"/>
                  <a:cs typeface="Monotype Koufi" pitchFamily="2" charset="-78"/>
                </a:rPr>
                <a:t> </a:t>
              </a:r>
              <a:r>
                <a:rPr lang="ar-KW" sz="1100" b="1" dirty="0">
                  <a:latin typeface="Monotype Koufi" pitchFamily="2" charset="-78"/>
                  <a:ea typeface="Monotype Koufi" pitchFamily="2" charset="-78"/>
                  <a:cs typeface="Monotype Koufi" pitchFamily="2" charset="-78"/>
                </a:rPr>
                <a:t>المجموعة الثالثة:</a:t>
              </a:r>
            </a:p>
            <a:p>
              <a:pPr rtl="0"/>
              <a:r>
                <a:rPr lang="en-US" sz="1050" b="1" dirty="0"/>
                <a:t>.</a:t>
              </a:r>
              <a:r>
                <a:rPr lang="ar-KW" sz="1050" b="1" dirty="0"/>
                <a:t> أن يدحرج الكرة بين الحبلين ثم القفز بالطوق</a:t>
              </a:r>
            </a:p>
            <a:p>
              <a:pPr rtl="0"/>
              <a:r>
                <a:rPr lang="ar-KW" sz="1200" b="1" dirty="0">
                  <a:solidFill>
                    <a:srgbClr val="FF0000"/>
                  </a:solidFill>
                  <a:latin typeface="Monotype Koufi" pitchFamily="2" charset="-78"/>
                  <a:ea typeface="Monotype Koufi" pitchFamily="2" charset="-78"/>
                </a:rPr>
                <a:t>*</a:t>
              </a:r>
              <a:r>
                <a:rPr lang="ar-KW" sz="1200" dirty="0">
                  <a:solidFill>
                    <a:srgbClr val="FF0000"/>
                  </a:solidFill>
                  <a:latin typeface="Monotype Koufi" pitchFamily="2" charset="-78"/>
                  <a:ea typeface="Monotype Koufi" pitchFamily="2" charset="-78"/>
                </a:rPr>
                <a:t> </a:t>
              </a:r>
              <a:r>
                <a:rPr lang="ar-KW" sz="1100" b="1" dirty="0">
                  <a:latin typeface="Monotype Koufi" pitchFamily="2" charset="-78"/>
                  <a:ea typeface="Monotype Koufi" pitchFamily="2" charset="-78"/>
                  <a:cs typeface="Monotype Koufi" pitchFamily="2" charset="-78"/>
                </a:rPr>
                <a:t>المجموعة الرابعة:  </a:t>
              </a:r>
              <a:r>
                <a:rPr lang="ar-KW" sz="600" b="1" dirty="0"/>
                <a:t>  </a:t>
              </a:r>
              <a:r>
                <a:rPr lang="ar-KW" sz="1100" b="1" dirty="0"/>
                <a:t>لعب حر</a:t>
              </a:r>
              <a:r>
                <a:rPr lang="ar-KW" sz="1200" b="1" dirty="0"/>
                <a:t> </a:t>
              </a:r>
              <a:endParaRPr lang="en-US" sz="2800" dirty="0"/>
            </a:p>
          </p:txBody>
        </p:sp>
        <p:sp>
          <p:nvSpPr>
            <p:cNvPr id="32" name="مربع نص 31"/>
            <p:cNvSpPr txBox="1"/>
            <p:nvPr/>
          </p:nvSpPr>
          <p:spPr>
            <a:xfrm>
              <a:off x="485056" y="1331640"/>
              <a:ext cx="6048673" cy="769441"/>
            </a:xfrm>
            <a:prstGeom prst="rect">
              <a:avLst/>
            </a:prstGeom>
            <a:noFill/>
          </p:spPr>
          <p:txBody>
            <a:bodyPr wrap="square" rtlCol="1">
              <a:spAutoFit/>
            </a:bodyPr>
            <a:lstStyle/>
            <a:p>
              <a:r>
                <a:rPr lang="ar-KW" sz="1600" b="1" dirty="0">
                  <a:solidFill>
                    <a:schemeClr val="accent4">
                      <a:lumMod val="50000"/>
                    </a:schemeClr>
                  </a:solidFill>
                  <a:latin typeface="Monotype Koufi" pitchFamily="2" charset="-78"/>
                  <a:ea typeface="Monotype Koufi" pitchFamily="2" charset="-78"/>
                  <a:cs typeface="Monotype Koufi" pitchFamily="2" charset="-78"/>
                </a:rPr>
                <a:t>مهارة دحرجة الكرة</a:t>
              </a:r>
              <a:r>
                <a:rPr lang="ar-SA" sz="1600" b="1" dirty="0">
                  <a:solidFill>
                    <a:schemeClr val="accent4">
                      <a:lumMod val="50000"/>
                    </a:schemeClr>
                  </a:solidFill>
                  <a:latin typeface="Monotype Koufi" pitchFamily="2" charset="-78"/>
                  <a:ea typeface="Monotype Koufi" pitchFamily="2" charset="-78"/>
                  <a:cs typeface="Monotype Koufi" pitchFamily="2" charset="-78"/>
                </a:rPr>
                <a:t>:</a:t>
              </a:r>
            </a:p>
            <a:p>
              <a:endParaRPr lang="ar-SA" sz="1200" b="1" dirty="0">
                <a:solidFill>
                  <a:schemeClr val="accent4">
                    <a:lumMod val="50000"/>
                  </a:schemeClr>
                </a:solidFill>
                <a:latin typeface="Monotype Koufi" pitchFamily="2" charset="-78"/>
                <a:ea typeface="Monotype Koufi" pitchFamily="2" charset="-78"/>
                <a:cs typeface="Monotype Koufi" pitchFamily="2" charset="-78"/>
              </a:endParaRPr>
            </a:p>
            <a:p>
              <a:r>
                <a:rPr lang="ar-SA" sz="1600" b="1" dirty="0"/>
                <a:t>هي دفع الكرة أو تحريكها لتدور مندفعة بشكل متتابع .</a:t>
              </a:r>
            </a:p>
          </p:txBody>
        </p:sp>
        <p:cxnSp>
          <p:nvCxnSpPr>
            <p:cNvPr id="33" name="رابط مستقيم 32"/>
            <p:cNvCxnSpPr/>
            <p:nvPr/>
          </p:nvCxnSpPr>
          <p:spPr>
            <a:xfrm flipH="1">
              <a:off x="4908164" y="1691680"/>
              <a:ext cx="1617180" cy="0"/>
            </a:xfrm>
            <a:prstGeom prst="line">
              <a:avLst/>
            </a:prstGeom>
            <a:ln/>
          </p:spPr>
          <p:style>
            <a:lnRef idx="2">
              <a:schemeClr val="accent3"/>
            </a:lnRef>
            <a:fillRef idx="0">
              <a:schemeClr val="accent3"/>
            </a:fillRef>
            <a:effectRef idx="1">
              <a:schemeClr val="accent3"/>
            </a:effectRef>
            <a:fontRef idx="minor">
              <a:schemeClr val="tx1"/>
            </a:fontRef>
          </p:style>
        </p:cxnSp>
        <p:sp>
          <p:nvSpPr>
            <p:cNvPr id="34" name="مستطيل 33"/>
            <p:cNvSpPr/>
            <p:nvPr/>
          </p:nvSpPr>
          <p:spPr>
            <a:xfrm>
              <a:off x="1124744" y="2339752"/>
              <a:ext cx="4680520" cy="3240360"/>
            </a:xfrm>
            <a:prstGeom prst="rect">
              <a:avLst/>
            </a:prstGeom>
            <a:ln/>
            <a:effectLst>
              <a:glow rad="1397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dirty="0"/>
            </a:p>
          </p:txBody>
        </p:sp>
        <p:sp>
          <p:nvSpPr>
            <p:cNvPr id="35" name="مستطيل 34"/>
            <p:cNvSpPr/>
            <p:nvPr/>
          </p:nvSpPr>
          <p:spPr>
            <a:xfrm>
              <a:off x="1188751" y="2411759"/>
              <a:ext cx="4550506" cy="3087757"/>
            </a:xfrm>
            <a:prstGeom prst="rect">
              <a:avLst/>
            </a:prstGeom>
            <a:ln>
              <a:solidFill>
                <a:schemeClr val="accent3">
                  <a:lumMod val="50000"/>
                </a:schemeClr>
              </a:solidFill>
            </a:ln>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cxnSp>
          <p:nvCxnSpPr>
            <p:cNvPr id="36" name="رابط مستقيم 35"/>
            <p:cNvCxnSpPr/>
            <p:nvPr/>
          </p:nvCxnSpPr>
          <p:spPr>
            <a:xfrm flipH="1">
              <a:off x="1240007" y="6146373"/>
              <a:ext cx="1728192" cy="0"/>
            </a:xfrm>
            <a:prstGeom prst="line">
              <a:avLst/>
            </a:prstGeom>
            <a:ln>
              <a:solidFill>
                <a:schemeClr val="accent3">
                  <a:lumMod val="50000"/>
                </a:schemeClr>
              </a:solidFill>
            </a:ln>
          </p:spPr>
          <p:style>
            <a:lnRef idx="2">
              <a:schemeClr val="accent3"/>
            </a:lnRef>
            <a:fillRef idx="0">
              <a:schemeClr val="accent3"/>
            </a:fillRef>
            <a:effectRef idx="1">
              <a:schemeClr val="accent3"/>
            </a:effectRef>
            <a:fontRef idx="minor">
              <a:schemeClr val="tx1"/>
            </a:fontRef>
          </p:style>
        </p:cxnSp>
        <p:cxnSp>
          <p:nvCxnSpPr>
            <p:cNvPr id="37" name="رابط مستقيم 36"/>
            <p:cNvCxnSpPr/>
            <p:nvPr/>
          </p:nvCxnSpPr>
          <p:spPr>
            <a:xfrm flipH="1">
              <a:off x="4077072" y="6150679"/>
              <a:ext cx="1662185" cy="0"/>
            </a:xfrm>
            <a:prstGeom prst="line">
              <a:avLst/>
            </a:prstGeom>
            <a:ln>
              <a:solidFill>
                <a:schemeClr val="accent3">
                  <a:lumMod val="50000"/>
                </a:schemeClr>
              </a:solidFill>
            </a:ln>
          </p:spPr>
          <p:style>
            <a:lnRef idx="2">
              <a:schemeClr val="accent3"/>
            </a:lnRef>
            <a:fillRef idx="0">
              <a:schemeClr val="accent3"/>
            </a:fillRef>
            <a:effectRef idx="1">
              <a:schemeClr val="accent3"/>
            </a:effectRef>
            <a:fontRef idx="minor">
              <a:schemeClr val="tx1"/>
            </a:fontRef>
          </p:style>
        </p:cxnSp>
        <p:cxnSp>
          <p:nvCxnSpPr>
            <p:cNvPr id="38" name="رابط مستقيم 37"/>
            <p:cNvCxnSpPr/>
            <p:nvPr/>
          </p:nvCxnSpPr>
          <p:spPr>
            <a:xfrm>
              <a:off x="3573020" y="5829392"/>
              <a:ext cx="0" cy="2016224"/>
            </a:xfrm>
            <a:prstGeom prst="line">
              <a:avLst/>
            </a:prstGeom>
            <a:ln>
              <a:solidFill>
                <a:schemeClr val="accent3">
                  <a:lumMod val="50000"/>
                </a:schemeClr>
              </a:solidFill>
            </a:ln>
          </p:spPr>
          <p:style>
            <a:lnRef idx="2">
              <a:schemeClr val="accent3"/>
            </a:lnRef>
            <a:fillRef idx="0">
              <a:schemeClr val="accent3"/>
            </a:fillRef>
            <a:effectRef idx="1">
              <a:schemeClr val="accent3"/>
            </a:effectRef>
            <a:fontRef idx="minor">
              <a:schemeClr val="tx1"/>
            </a:fontRef>
          </p:style>
        </p:cxnSp>
        <p:pic>
          <p:nvPicPr>
            <p:cNvPr id="39" name="Picture 48" descr="E:\DCIM\100CANON\IMG_1407.JPG"/>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Lst>
            </a:blip>
            <a:srcRect l="42698" r="1" b="-718"/>
            <a:stretch/>
          </p:blipFill>
          <p:spPr bwMode="auto">
            <a:xfrm rot="5400000">
              <a:off x="2984569" y="3743298"/>
              <a:ext cx="1154068" cy="1947379"/>
            </a:xfrm>
            <a:prstGeom prst="rect">
              <a:avLst/>
            </a:prstGeom>
            <a:ln>
              <a:solidFill>
                <a:schemeClr val="accent5">
                  <a:lumMod val="75000"/>
                </a:schemeClr>
              </a:solidFill>
            </a:ln>
            <a:effectLst>
              <a:outerShdw blurRad="190500" algn="tl" rotWithShape="0">
                <a:srgbClr val="000000">
                  <a:alpha val="70000"/>
                </a:srgbClr>
              </a:outerShdw>
            </a:effectLst>
          </p:spPr>
        </p:pic>
        <p:pic>
          <p:nvPicPr>
            <p:cNvPr id="40" name="Picture 57" descr="E:\DCIM\100CANON\IMG_2092.JPG"/>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Lst>
            </a:blip>
            <a:srcRect/>
            <a:stretch>
              <a:fillRect/>
            </a:stretch>
          </p:blipFill>
          <p:spPr bwMode="auto">
            <a:xfrm>
              <a:off x="1268760" y="2556652"/>
              <a:ext cx="1311210" cy="1468977"/>
            </a:xfrm>
            <a:prstGeom prst="rect">
              <a:avLst/>
            </a:prstGeom>
            <a:ln>
              <a:solidFill>
                <a:schemeClr val="accent5">
                  <a:lumMod val="75000"/>
                </a:schemeClr>
              </a:solidFill>
            </a:ln>
            <a:effectLst>
              <a:outerShdw blurRad="190500" algn="tl" rotWithShape="0">
                <a:srgbClr val="000000">
                  <a:alpha val="70000"/>
                </a:srgbClr>
              </a:outerShdw>
            </a:effectLst>
          </p:spPr>
        </p:pic>
        <p:pic>
          <p:nvPicPr>
            <p:cNvPr id="41" name="Picture 56" descr="E:\DCIM\100CANON\IMG_2091.JPG"/>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Lst>
            </a:blip>
            <a:srcRect/>
            <a:stretch>
              <a:fillRect/>
            </a:stretch>
          </p:blipFill>
          <p:spPr bwMode="auto">
            <a:xfrm>
              <a:off x="2808399" y="2554908"/>
              <a:ext cx="1311210" cy="1470722"/>
            </a:xfrm>
            <a:prstGeom prst="rect">
              <a:avLst/>
            </a:prstGeom>
            <a:ln>
              <a:solidFill>
                <a:schemeClr val="accent5">
                  <a:lumMod val="75000"/>
                </a:schemeClr>
              </a:solidFill>
            </a:ln>
            <a:effectLst>
              <a:outerShdw blurRad="190500" algn="tl" rotWithShape="0">
                <a:srgbClr val="000000">
                  <a:alpha val="70000"/>
                </a:srgbClr>
              </a:outerShdw>
            </a:effectLst>
          </p:spPr>
        </p:pic>
        <p:pic>
          <p:nvPicPr>
            <p:cNvPr id="42" name="Picture 59" descr="E:\DCIM\100CANON\IMG_2097.JPG"/>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Lst>
            </a:blip>
            <a:srcRect/>
            <a:stretch>
              <a:fillRect/>
            </a:stretch>
          </p:blipFill>
          <p:spPr bwMode="auto">
            <a:xfrm>
              <a:off x="4320403" y="2556652"/>
              <a:ext cx="1311210" cy="1468977"/>
            </a:xfrm>
            <a:prstGeom prst="rect">
              <a:avLst/>
            </a:prstGeom>
            <a:ln>
              <a:solidFill>
                <a:schemeClr val="accent5">
                  <a:lumMod val="75000"/>
                </a:schemeClr>
              </a:solid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437737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41</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0" y="0"/>
            <a:ext cx="6741368" cy="5157414"/>
            <a:chOff x="0" y="0"/>
            <a:chExt cx="6741368" cy="5157414"/>
          </a:xfrm>
        </p:grpSpPr>
        <p:grpSp>
          <p:nvGrpSpPr>
            <p:cNvPr id="8" name="مجموعة 7"/>
            <p:cNvGrpSpPr/>
            <p:nvPr/>
          </p:nvGrpSpPr>
          <p:grpSpPr>
            <a:xfrm>
              <a:off x="0" y="0"/>
              <a:ext cx="3429000" cy="2155606"/>
              <a:chOff x="0" y="0"/>
              <a:chExt cx="3429000" cy="2155606"/>
            </a:xfrm>
          </p:grpSpPr>
          <p:pic>
            <p:nvPicPr>
              <p:cNvPr id="48" name="Picture 2" descr="C:\Users\froty\Desktop\صور\1672875-girly-pink-shop-sale-tags-or-elemenets-with-blank-spac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129" t="64242" r="-1"/>
              <a:stretch/>
            </p:blipFill>
            <p:spPr bwMode="auto">
              <a:xfrm>
                <a:off x="0" y="0"/>
                <a:ext cx="3429000" cy="2155606"/>
              </a:xfrm>
              <a:prstGeom prst="rect">
                <a:avLst/>
              </a:prstGeom>
              <a:noFill/>
              <a:extLst>
                <a:ext uri="{909E8E84-426E-40DD-AFC4-6F175D3DCCD1}">
                  <a14:hiddenFill xmlns:a14="http://schemas.microsoft.com/office/drawing/2010/main">
                    <a:solidFill>
                      <a:srgbClr val="FFFFFF"/>
                    </a:solidFill>
                  </a14:hiddenFill>
                </a:ext>
              </a:extLst>
            </p:spPr>
          </p:pic>
          <p:sp>
            <p:nvSpPr>
              <p:cNvPr id="49" name="مربع نص 2"/>
              <p:cNvSpPr txBox="1">
                <a:spLocks noChangeArrowheads="1"/>
              </p:cNvSpPr>
              <p:nvPr/>
            </p:nvSpPr>
            <p:spPr bwMode="auto">
              <a:xfrm flipH="1">
                <a:off x="188640" y="971600"/>
                <a:ext cx="2595880" cy="468975"/>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rot="0" vert="horz" wrap="square" lIns="91440" tIns="45720" rIns="91440" bIns="45720" anchor="t" anchorCtr="0">
                <a:spAutoFit/>
              </a:bodyPr>
              <a:lstStyle/>
              <a:p>
                <a:pPr algn="ctr">
                  <a:lnSpc>
                    <a:spcPct val="115000"/>
                  </a:lnSpc>
                  <a:spcAft>
                    <a:spcPts val="1000"/>
                  </a:spcAft>
                </a:pPr>
                <a:r>
                  <a:rPr lang="ar-KW" sz="2200" b="1" dirty="0">
                    <a:solidFill>
                      <a:srgbClr val="FFFF00"/>
                    </a:solidFill>
                    <a:effectLst/>
                    <a:latin typeface="Calibri"/>
                    <a:ea typeface="Calibri"/>
                    <a:cs typeface="PT Bold Heading" pitchFamily="2" charset="-78"/>
                  </a:rPr>
                  <a:t>مسابقات مقترحة</a:t>
                </a:r>
                <a:endParaRPr lang="en-US" sz="2200" dirty="0">
                  <a:solidFill>
                    <a:srgbClr val="FFFF00"/>
                  </a:solidFill>
                  <a:effectLst/>
                  <a:latin typeface="Calibri"/>
                  <a:ea typeface="Calibri"/>
                  <a:cs typeface="PT Bold Heading" pitchFamily="2" charset="-78"/>
                </a:endParaRPr>
              </a:p>
            </p:txBody>
          </p:sp>
        </p:grpSp>
        <p:grpSp>
          <p:nvGrpSpPr>
            <p:cNvPr id="9" name="مجموعة 8"/>
            <p:cNvGrpSpPr/>
            <p:nvPr/>
          </p:nvGrpSpPr>
          <p:grpSpPr>
            <a:xfrm>
              <a:off x="224644" y="1250282"/>
              <a:ext cx="6516724" cy="3907132"/>
              <a:chOff x="224644" y="1250282"/>
              <a:chExt cx="6516724" cy="3907132"/>
            </a:xfrm>
          </p:grpSpPr>
          <p:grpSp>
            <p:nvGrpSpPr>
              <p:cNvPr id="10" name="مجموعة 9"/>
              <p:cNvGrpSpPr/>
              <p:nvPr/>
            </p:nvGrpSpPr>
            <p:grpSpPr>
              <a:xfrm>
                <a:off x="332656" y="1250282"/>
                <a:ext cx="6408712" cy="3907132"/>
                <a:chOff x="332656" y="1250282"/>
                <a:chExt cx="6408712" cy="3907132"/>
              </a:xfrm>
            </p:grpSpPr>
            <p:grpSp>
              <p:nvGrpSpPr>
                <p:cNvPr id="18" name="مجموعة 17"/>
                <p:cNvGrpSpPr/>
                <p:nvPr/>
              </p:nvGrpSpPr>
              <p:grpSpPr>
                <a:xfrm>
                  <a:off x="332656" y="1250282"/>
                  <a:ext cx="6408712" cy="3907132"/>
                  <a:chOff x="332656" y="1250282"/>
                  <a:chExt cx="6264696" cy="3907132"/>
                </a:xfrm>
              </p:grpSpPr>
              <p:grpSp>
                <p:nvGrpSpPr>
                  <p:cNvPr id="20" name="مجموعة 19"/>
                  <p:cNvGrpSpPr/>
                  <p:nvPr/>
                </p:nvGrpSpPr>
                <p:grpSpPr>
                  <a:xfrm>
                    <a:off x="332656" y="1250282"/>
                    <a:ext cx="6264696" cy="3869515"/>
                    <a:chOff x="332656" y="1250282"/>
                    <a:chExt cx="6264696" cy="3869515"/>
                  </a:xfrm>
                </p:grpSpPr>
                <p:grpSp>
                  <p:nvGrpSpPr>
                    <p:cNvPr id="27" name="مجموعة 26"/>
                    <p:cNvGrpSpPr/>
                    <p:nvPr/>
                  </p:nvGrpSpPr>
                  <p:grpSpPr>
                    <a:xfrm>
                      <a:off x="332656" y="1619672"/>
                      <a:ext cx="6192688" cy="3500125"/>
                      <a:chOff x="332656" y="1619672"/>
                      <a:chExt cx="6192688" cy="3500125"/>
                    </a:xfrm>
                  </p:grpSpPr>
                  <p:grpSp>
                    <p:nvGrpSpPr>
                      <p:cNvPr id="38" name="مجموعة 37"/>
                      <p:cNvGrpSpPr/>
                      <p:nvPr/>
                    </p:nvGrpSpPr>
                    <p:grpSpPr>
                      <a:xfrm>
                        <a:off x="332656" y="1619672"/>
                        <a:ext cx="6192688" cy="3488262"/>
                        <a:chOff x="332656" y="1619672"/>
                        <a:chExt cx="6192688" cy="3488262"/>
                      </a:xfrm>
                    </p:grpSpPr>
                    <p:sp>
                      <p:nvSpPr>
                        <p:cNvPr id="41" name="مستطيل 40"/>
                        <p:cNvSpPr/>
                        <p:nvPr/>
                      </p:nvSpPr>
                      <p:spPr>
                        <a:xfrm>
                          <a:off x="332656" y="1619672"/>
                          <a:ext cx="6192688" cy="360040"/>
                        </a:xfrm>
                        <a:prstGeom prst="rect">
                          <a:avLst/>
                        </a:prstGeom>
                        <a:effectLst>
                          <a:glow rad="635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sz="1400" dirty="0"/>
                        </a:p>
                      </p:txBody>
                    </p:sp>
                    <p:sp>
                      <p:nvSpPr>
                        <p:cNvPr id="42" name="مستطيل 41"/>
                        <p:cNvSpPr/>
                        <p:nvPr/>
                      </p:nvSpPr>
                      <p:spPr>
                        <a:xfrm>
                          <a:off x="332656" y="1979712"/>
                          <a:ext cx="6192688" cy="535934"/>
                        </a:xfrm>
                        <a:prstGeom prst="rect">
                          <a:avLst/>
                        </a:prstGeom>
                        <a:effectLst>
                          <a:glow rad="635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pPr algn="ctr"/>
                          <a:endParaRPr lang="ar-KW" dirty="0"/>
                        </a:p>
                      </p:txBody>
                    </p:sp>
                    <p:sp>
                      <p:nvSpPr>
                        <p:cNvPr id="43" name="مستطيل 42"/>
                        <p:cNvSpPr/>
                        <p:nvPr/>
                      </p:nvSpPr>
                      <p:spPr>
                        <a:xfrm>
                          <a:off x="332656" y="2515645"/>
                          <a:ext cx="6192688" cy="515683"/>
                        </a:xfrm>
                        <a:prstGeom prst="rect">
                          <a:avLst/>
                        </a:prstGeom>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a:p>
                      </p:txBody>
                    </p:sp>
                    <p:sp>
                      <p:nvSpPr>
                        <p:cNvPr id="44" name="مستطيل 43"/>
                        <p:cNvSpPr/>
                        <p:nvPr/>
                      </p:nvSpPr>
                      <p:spPr>
                        <a:xfrm>
                          <a:off x="332656" y="3059832"/>
                          <a:ext cx="6192688" cy="535934"/>
                        </a:xfrm>
                        <a:prstGeom prst="rect">
                          <a:avLst/>
                        </a:prstGeom>
                        <a:effectLst>
                          <a:glow rad="635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1" anchor="ctr"/>
                        <a:lstStyle/>
                        <a:p>
                          <a:pPr algn="ctr"/>
                          <a:endParaRPr lang="ar-KW"/>
                        </a:p>
                      </p:txBody>
                    </p:sp>
                    <p:sp>
                      <p:nvSpPr>
                        <p:cNvPr id="45" name="مستطيل 44"/>
                        <p:cNvSpPr/>
                        <p:nvPr/>
                      </p:nvSpPr>
                      <p:spPr>
                        <a:xfrm>
                          <a:off x="332656" y="3532010"/>
                          <a:ext cx="6192688" cy="535934"/>
                        </a:xfrm>
                        <a:prstGeom prst="rect">
                          <a:avLst/>
                        </a:prstGeom>
                        <a:effectLst>
                          <a:glow rad="635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1" anchor="ctr"/>
                        <a:lstStyle/>
                        <a:p>
                          <a:pPr algn="ctr"/>
                          <a:endParaRPr lang="ar-KW"/>
                        </a:p>
                      </p:txBody>
                    </p:sp>
                    <p:sp>
                      <p:nvSpPr>
                        <p:cNvPr id="46" name="مستطيل 45"/>
                        <p:cNvSpPr/>
                        <p:nvPr/>
                      </p:nvSpPr>
                      <p:spPr>
                        <a:xfrm>
                          <a:off x="332656" y="4067944"/>
                          <a:ext cx="6192688" cy="535934"/>
                        </a:xfrm>
                        <a:prstGeom prst="rect">
                          <a:avLst/>
                        </a:prstGeom>
                        <a:effectLst>
                          <a:glow rad="635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rtlCol="1" anchor="ctr"/>
                        <a:lstStyle/>
                        <a:p>
                          <a:pPr algn="ctr"/>
                          <a:endParaRPr lang="ar-KW"/>
                        </a:p>
                      </p:txBody>
                    </p:sp>
                    <p:sp>
                      <p:nvSpPr>
                        <p:cNvPr id="47" name="مستطيل 46"/>
                        <p:cNvSpPr/>
                        <p:nvPr/>
                      </p:nvSpPr>
                      <p:spPr>
                        <a:xfrm>
                          <a:off x="332656" y="4572000"/>
                          <a:ext cx="6192688" cy="535934"/>
                        </a:xfrm>
                        <a:prstGeom prst="rect">
                          <a:avLst/>
                        </a:prstGeom>
                        <a:effectLst>
                          <a:glow rad="635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a:p>
                      </p:txBody>
                    </p:sp>
                  </p:grpSp>
                  <p:cxnSp>
                    <p:nvCxnSpPr>
                      <p:cNvPr id="39" name="رابط مستقيم 38"/>
                      <p:cNvCxnSpPr/>
                      <p:nvPr/>
                    </p:nvCxnSpPr>
                    <p:spPr>
                      <a:xfrm flipH="1">
                        <a:off x="6081047" y="1619672"/>
                        <a:ext cx="12249" cy="3500125"/>
                      </a:xfrm>
                      <a:prstGeom prst="line">
                        <a:avLst/>
                      </a:prstGeom>
                      <a:ln>
                        <a:solidFill>
                          <a:srgbClr val="FF3399"/>
                        </a:solidFill>
                      </a:ln>
                    </p:spPr>
                    <p:style>
                      <a:lnRef idx="3">
                        <a:schemeClr val="accent6"/>
                      </a:lnRef>
                      <a:fillRef idx="0">
                        <a:schemeClr val="accent6"/>
                      </a:fillRef>
                      <a:effectRef idx="2">
                        <a:schemeClr val="accent6"/>
                      </a:effectRef>
                      <a:fontRef idx="minor">
                        <a:schemeClr val="tx1"/>
                      </a:fontRef>
                    </p:style>
                  </p:cxnSp>
                  <p:cxnSp>
                    <p:nvCxnSpPr>
                      <p:cNvPr id="40" name="رابط مستقيم 39"/>
                      <p:cNvCxnSpPr/>
                      <p:nvPr/>
                    </p:nvCxnSpPr>
                    <p:spPr>
                      <a:xfrm>
                        <a:off x="1951621" y="1619672"/>
                        <a:ext cx="1" cy="3500125"/>
                      </a:xfrm>
                      <a:prstGeom prst="line">
                        <a:avLst/>
                      </a:prstGeom>
                      <a:ln>
                        <a:solidFill>
                          <a:srgbClr val="FF3399"/>
                        </a:solidFill>
                      </a:ln>
                    </p:spPr>
                    <p:style>
                      <a:lnRef idx="3">
                        <a:schemeClr val="accent6"/>
                      </a:lnRef>
                      <a:fillRef idx="0">
                        <a:schemeClr val="accent6"/>
                      </a:fillRef>
                      <a:effectRef idx="2">
                        <a:schemeClr val="accent6"/>
                      </a:effectRef>
                      <a:fontRef idx="minor">
                        <a:schemeClr val="tx1"/>
                      </a:fontRef>
                    </p:style>
                  </p:cxnSp>
                </p:grpSp>
                <p:grpSp>
                  <p:nvGrpSpPr>
                    <p:cNvPr id="28" name="مجموعة 27"/>
                    <p:cNvGrpSpPr/>
                    <p:nvPr/>
                  </p:nvGrpSpPr>
                  <p:grpSpPr>
                    <a:xfrm>
                      <a:off x="6068798" y="1250282"/>
                      <a:ext cx="528554" cy="3753766"/>
                      <a:chOff x="6068798" y="1250282"/>
                      <a:chExt cx="528554" cy="3753766"/>
                    </a:xfrm>
                  </p:grpSpPr>
                  <p:grpSp>
                    <p:nvGrpSpPr>
                      <p:cNvPr id="29" name="مجموعة 28"/>
                      <p:cNvGrpSpPr/>
                      <p:nvPr/>
                    </p:nvGrpSpPr>
                    <p:grpSpPr>
                      <a:xfrm>
                        <a:off x="6068798" y="1250282"/>
                        <a:ext cx="523891" cy="2162616"/>
                        <a:chOff x="6068798" y="1250282"/>
                        <a:chExt cx="523891" cy="2162616"/>
                      </a:xfrm>
                    </p:grpSpPr>
                    <p:grpSp>
                      <p:nvGrpSpPr>
                        <p:cNvPr id="33" name="مجموعة 32"/>
                        <p:cNvGrpSpPr/>
                        <p:nvPr/>
                      </p:nvGrpSpPr>
                      <p:grpSpPr>
                        <a:xfrm>
                          <a:off x="6088633" y="1250282"/>
                          <a:ext cx="504056" cy="1096308"/>
                          <a:chOff x="6088633" y="1250282"/>
                          <a:chExt cx="504056" cy="1096308"/>
                        </a:xfrm>
                      </p:grpSpPr>
                      <p:sp>
                        <p:nvSpPr>
                          <p:cNvPr id="36" name="مستطيل 35"/>
                          <p:cNvSpPr/>
                          <p:nvPr/>
                        </p:nvSpPr>
                        <p:spPr>
                          <a:xfrm>
                            <a:off x="6088633" y="1250282"/>
                            <a:ext cx="504056" cy="729430"/>
                          </a:xfrm>
                          <a:prstGeom prst="rect">
                            <a:avLst/>
                          </a:prstGeom>
                        </p:spPr>
                        <p:txBody>
                          <a:bodyPr wrap="square">
                            <a:spAutoFit/>
                          </a:bodyPr>
                          <a:lstStyle/>
                          <a:p>
                            <a:pPr algn="ctr">
                              <a:lnSpc>
                                <a:spcPct val="115000"/>
                              </a:lnSpc>
                              <a:spcAft>
                                <a:spcPts val="0"/>
                              </a:spcAft>
                            </a:pPr>
                            <a:endParaRPr lang="ar-KW" dirty="0">
                              <a:solidFill>
                                <a:srgbClr val="800000"/>
                              </a:solidFill>
                              <a:cs typeface="PT Bold Heading" pitchFamily="2" charset="-78"/>
                            </a:endParaRPr>
                          </a:p>
                          <a:p>
                            <a:pPr algn="ctr">
                              <a:lnSpc>
                                <a:spcPct val="115000"/>
                              </a:lnSpc>
                              <a:spcAft>
                                <a:spcPts val="0"/>
                              </a:spcAft>
                            </a:pPr>
                            <a:r>
                              <a:rPr lang="ar-KW" dirty="0">
                                <a:solidFill>
                                  <a:srgbClr val="800000"/>
                                </a:solidFill>
                                <a:ea typeface="Calibri"/>
                                <a:cs typeface="PT Bold Heading" pitchFamily="2" charset="-78"/>
                              </a:rPr>
                              <a:t>م</a:t>
                            </a:r>
                            <a:endParaRPr lang="en-US" sz="1100" dirty="0">
                              <a:solidFill>
                                <a:srgbClr val="800000"/>
                              </a:solidFill>
                              <a:ea typeface="Calibri"/>
                              <a:cs typeface="PT Bold Heading" pitchFamily="2" charset="-78"/>
                            </a:endParaRPr>
                          </a:p>
                        </p:txBody>
                      </p:sp>
                      <p:sp>
                        <p:nvSpPr>
                          <p:cNvPr id="37" name="مستطيل 36"/>
                          <p:cNvSpPr/>
                          <p:nvPr/>
                        </p:nvSpPr>
                        <p:spPr>
                          <a:xfrm>
                            <a:off x="6088633" y="1697438"/>
                            <a:ext cx="504056" cy="649152"/>
                          </a:xfrm>
                          <a:prstGeom prst="rect">
                            <a:avLst/>
                          </a:prstGeom>
                        </p:spPr>
                        <p:txBody>
                          <a:bodyPr wrap="square">
                            <a:spAutoFit/>
                          </a:bodyPr>
                          <a:lstStyle/>
                          <a:p>
                            <a:pPr algn="ctr">
                              <a:lnSpc>
                                <a:spcPct val="115000"/>
                              </a:lnSpc>
                              <a:spcAft>
                                <a:spcPts val="0"/>
                              </a:spcAft>
                            </a:pPr>
                            <a:endParaRPr lang="ar-KW" sz="1600" dirty="0">
                              <a:solidFill>
                                <a:srgbClr val="800000"/>
                              </a:solidFill>
                              <a:cs typeface="PT Bold Heading" pitchFamily="2" charset="-78"/>
                            </a:endParaRPr>
                          </a:p>
                          <a:p>
                            <a:pPr algn="ctr">
                              <a:lnSpc>
                                <a:spcPct val="115000"/>
                              </a:lnSpc>
                              <a:spcAft>
                                <a:spcPts val="0"/>
                              </a:spcAft>
                            </a:pPr>
                            <a:r>
                              <a:rPr lang="ar-KW" sz="1600" dirty="0">
                                <a:solidFill>
                                  <a:srgbClr val="800000"/>
                                </a:solidFill>
                                <a:ea typeface="Calibri"/>
                                <a:cs typeface="PT Bold Heading" pitchFamily="2" charset="-78"/>
                              </a:rPr>
                              <a:t>1-</a:t>
                            </a:r>
                            <a:endParaRPr lang="en-US" sz="1050" dirty="0">
                              <a:solidFill>
                                <a:srgbClr val="800000"/>
                              </a:solidFill>
                              <a:ea typeface="Calibri"/>
                              <a:cs typeface="PT Bold Heading" pitchFamily="2" charset="-78"/>
                            </a:endParaRPr>
                          </a:p>
                        </p:txBody>
                      </p:sp>
                    </p:grpSp>
                    <p:sp>
                      <p:nvSpPr>
                        <p:cNvPr id="34" name="مستطيل 33"/>
                        <p:cNvSpPr/>
                        <p:nvPr/>
                      </p:nvSpPr>
                      <p:spPr>
                        <a:xfrm>
                          <a:off x="6068798" y="2239240"/>
                          <a:ext cx="504056" cy="649152"/>
                        </a:xfrm>
                        <a:prstGeom prst="rect">
                          <a:avLst/>
                        </a:prstGeom>
                      </p:spPr>
                      <p:txBody>
                        <a:bodyPr wrap="square">
                          <a:spAutoFit/>
                        </a:bodyPr>
                        <a:lstStyle/>
                        <a:p>
                          <a:pPr algn="ctr">
                            <a:lnSpc>
                              <a:spcPct val="115000"/>
                            </a:lnSpc>
                            <a:spcAft>
                              <a:spcPts val="0"/>
                            </a:spcAft>
                          </a:pPr>
                          <a:endParaRPr lang="ar-KW" sz="1600" dirty="0">
                            <a:solidFill>
                              <a:srgbClr val="800000"/>
                            </a:solidFill>
                            <a:cs typeface="PT Bold Heading" pitchFamily="2" charset="-78"/>
                          </a:endParaRPr>
                        </a:p>
                        <a:p>
                          <a:pPr algn="ctr">
                            <a:lnSpc>
                              <a:spcPct val="115000"/>
                            </a:lnSpc>
                            <a:spcAft>
                              <a:spcPts val="0"/>
                            </a:spcAft>
                          </a:pPr>
                          <a:r>
                            <a:rPr lang="ar-KW" sz="1600" dirty="0">
                              <a:solidFill>
                                <a:srgbClr val="800000"/>
                              </a:solidFill>
                              <a:ea typeface="Calibri"/>
                              <a:cs typeface="PT Bold Heading" pitchFamily="2" charset="-78"/>
                            </a:rPr>
                            <a:t>2-</a:t>
                          </a:r>
                          <a:endParaRPr lang="en-US" sz="1050" dirty="0">
                            <a:solidFill>
                              <a:srgbClr val="800000"/>
                            </a:solidFill>
                            <a:ea typeface="Calibri"/>
                            <a:cs typeface="PT Bold Heading" pitchFamily="2" charset="-78"/>
                          </a:endParaRPr>
                        </a:p>
                      </p:txBody>
                    </p:sp>
                    <p:sp>
                      <p:nvSpPr>
                        <p:cNvPr id="35" name="مستطيل 34"/>
                        <p:cNvSpPr/>
                        <p:nvPr/>
                      </p:nvSpPr>
                      <p:spPr>
                        <a:xfrm>
                          <a:off x="6081047" y="2763746"/>
                          <a:ext cx="504056" cy="649152"/>
                        </a:xfrm>
                        <a:prstGeom prst="rect">
                          <a:avLst/>
                        </a:prstGeom>
                      </p:spPr>
                      <p:txBody>
                        <a:bodyPr wrap="square">
                          <a:spAutoFit/>
                        </a:bodyPr>
                        <a:lstStyle/>
                        <a:p>
                          <a:pPr algn="ctr">
                            <a:lnSpc>
                              <a:spcPct val="115000"/>
                            </a:lnSpc>
                            <a:spcAft>
                              <a:spcPts val="0"/>
                            </a:spcAft>
                          </a:pPr>
                          <a:endParaRPr lang="ar-KW" sz="1600" dirty="0">
                            <a:solidFill>
                              <a:srgbClr val="800000"/>
                            </a:solidFill>
                            <a:cs typeface="PT Bold Heading" pitchFamily="2" charset="-78"/>
                          </a:endParaRPr>
                        </a:p>
                        <a:p>
                          <a:pPr algn="ctr">
                            <a:lnSpc>
                              <a:spcPct val="115000"/>
                            </a:lnSpc>
                            <a:spcAft>
                              <a:spcPts val="0"/>
                            </a:spcAft>
                          </a:pPr>
                          <a:r>
                            <a:rPr lang="ar-KW" sz="1600" dirty="0">
                              <a:solidFill>
                                <a:srgbClr val="800000"/>
                              </a:solidFill>
                              <a:ea typeface="Calibri"/>
                              <a:cs typeface="PT Bold Heading" pitchFamily="2" charset="-78"/>
                            </a:rPr>
                            <a:t>3-</a:t>
                          </a:r>
                          <a:endParaRPr lang="en-US" sz="1050" dirty="0">
                            <a:solidFill>
                              <a:srgbClr val="800000"/>
                            </a:solidFill>
                            <a:ea typeface="Calibri"/>
                            <a:cs typeface="PT Bold Heading" pitchFamily="2" charset="-78"/>
                          </a:endParaRPr>
                        </a:p>
                      </p:txBody>
                    </p:sp>
                  </p:grpSp>
                  <p:sp>
                    <p:nvSpPr>
                      <p:cNvPr id="30" name="مستطيل 29"/>
                      <p:cNvSpPr/>
                      <p:nvPr/>
                    </p:nvSpPr>
                    <p:spPr>
                      <a:xfrm>
                        <a:off x="6088633" y="3311108"/>
                        <a:ext cx="504056" cy="649152"/>
                      </a:xfrm>
                      <a:prstGeom prst="rect">
                        <a:avLst/>
                      </a:prstGeom>
                    </p:spPr>
                    <p:txBody>
                      <a:bodyPr wrap="square">
                        <a:spAutoFit/>
                      </a:bodyPr>
                      <a:lstStyle/>
                      <a:p>
                        <a:pPr algn="ctr">
                          <a:lnSpc>
                            <a:spcPct val="115000"/>
                          </a:lnSpc>
                          <a:spcAft>
                            <a:spcPts val="0"/>
                          </a:spcAft>
                        </a:pPr>
                        <a:endParaRPr lang="ar-KW" sz="1600" dirty="0">
                          <a:solidFill>
                            <a:srgbClr val="800000"/>
                          </a:solidFill>
                          <a:cs typeface="PT Bold Heading" pitchFamily="2" charset="-78"/>
                        </a:endParaRPr>
                      </a:p>
                      <a:p>
                        <a:pPr algn="ctr">
                          <a:lnSpc>
                            <a:spcPct val="115000"/>
                          </a:lnSpc>
                          <a:spcAft>
                            <a:spcPts val="0"/>
                          </a:spcAft>
                        </a:pPr>
                        <a:r>
                          <a:rPr lang="ar-KW" sz="1600" dirty="0">
                            <a:solidFill>
                              <a:srgbClr val="800000"/>
                            </a:solidFill>
                            <a:ea typeface="Calibri"/>
                            <a:cs typeface="PT Bold Heading" pitchFamily="2" charset="-78"/>
                          </a:rPr>
                          <a:t>4-</a:t>
                        </a:r>
                        <a:endParaRPr lang="en-US" sz="1050" dirty="0">
                          <a:solidFill>
                            <a:srgbClr val="800000"/>
                          </a:solidFill>
                          <a:ea typeface="Calibri"/>
                          <a:cs typeface="PT Bold Heading" pitchFamily="2" charset="-78"/>
                        </a:endParaRPr>
                      </a:p>
                    </p:txBody>
                  </p:sp>
                  <p:sp>
                    <p:nvSpPr>
                      <p:cNvPr id="31" name="مستطيل 30"/>
                      <p:cNvSpPr/>
                      <p:nvPr/>
                    </p:nvSpPr>
                    <p:spPr>
                      <a:xfrm>
                        <a:off x="6088633" y="3779912"/>
                        <a:ext cx="504056" cy="649152"/>
                      </a:xfrm>
                      <a:prstGeom prst="rect">
                        <a:avLst/>
                      </a:prstGeom>
                    </p:spPr>
                    <p:txBody>
                      <a:bodyPr wrap="square">
                        <a:spAutoFit/>
                      </a:bodyPr>
                      <a:lstStyle/>
                      <a:p>
                        <a:pPr algn="ctr">
                          <a:lnSpc>
                            <a:spcPct val="115000"/>
                          </a:lnSpc>
                          <a:spcAft>
                            <a:spcPts val="0"/>
                          </a:spcAft>
                        </a:pPr>
                        <a:endParaRPr lang="ar-KW" sz="1600" dirty="0">
                          <a:solidFill>
                            <a:srgbClr val="800000"/>
                          </a:solidFill>
                          <a:cs typeface="PT Bold Heading" pitchFamily="2" charset="-78"/>
                        </a:endParaRPr>
                      </a:p>
                      <a:p>
                        <a:pPr algn="ctr">
                          <a:lnSpc>
                            <a:spcPct val="115000"/>
                          </a:lnSpc>
                          <a:spcAft>
                            <a:spcPts val="0"/>
                          </a:spcAft>
                        </a:pPr>
                        <a:r>
                          <a:rPr lang="ar-KW" sz="1600" dirty="0">
                            <a:solidFill>
                              <a:srgbClr val="800000"/>
                            </a:solidFill>
                            <a:ea typeface="Calibri"/>
                            <a:cs typeface="PT Bold Heading" pitchFamily="2" charset="-78"/>
                          </a:rPr>
                          <a:t>5-</a:t>
                        </a:r>
                        <a:endParaRPr lang="en-US" sz="1050" dirty="0">
                          <a:solidFill>
                            <a:srgbClr val="800000"/>
                          </a:solidFill>
                          <a:ea typeface="Calibri"/>
                          <a:cs typeface="PT Bold Heading" pitchFamily="2" charset="-78"/>
                        </a:endParaRPr>
                      </a:p>
                    </p:txBody>
                  </p:sp>
                  <p:sp>
                    <p:nvSpPr>
                      <p:cNvPr id="32" name="مستطيل 31"/>
                      <p:cNvSpPr/>
                      <p:nvPr/>
                    </p:nvSpPr>
                    <p:spPr>
                      <a:xfrm>
                        <a:off x="6093296" y="4354896"/>
                        <a:ext cx="504056" cy="649152"/>
                      </a:xfrm>
                      <a:prstGeom prst="rect">
                        <a:avLst/>
                      </a:prstGeom>
                    </p:spPr>
                    <p:txBody>
                      <a:bodyPr wrap="square">
                        <a:spAutoFit/>
                      </a:bodyPr>
                      <a:lstStyle/>
                      <a:p>
                        <a:pPr algn="ctr">
                          <a:lnSpc>
                            <a:spcPct val="115000"/>
                          </a:lnSpc>
                          <a:spcAft>
                            <a:spcPts val="0"/>
                          </a:spcAft>
                        </a:pPr>
                        <a:endParaRPr lang="ar-KW" sz="1600" dirty="0">
                          <a:solidFill>
                            <a:srgbClr val="800000"/>
                          </a:solidFill>
                          <a:cs typeface="PT Bold Heading" pitchFamily="2" charset="-78"/>
                        </a:endParaRPr>
                      </a:p>
                      <a:p>
                        <a:pPr algn="ctr">
                          <a:lnSpc>
                            <a:spcPct val="115000"/>
                          </a:lnSpc>
                          <a:spcAft>
                            <a:spcPts val="0"/>
                          </a:spcAft>
                        </a:pPr>
                        <a:r>
                          <a:rPr lang="ar-KW" sz="1600" dirty="0">
                            <a:solidFill>
                              <a:srgbClr val="800000"/>
                            </a:solidFill>
                            <a:ea typeface="Calibri"/>
                            <a:cs typeface="PT Bold Heading" pitchFamily="2" charset="-78"/>
                          </a:rPr>
                          <a:t>6-</a:t>
                        </a:r>
                        <a:endParaRPr lang="en-US" sz="1050" dirty="0">
                          <a:solidFill>
                            <a:srgbClr val="800000"/>
                          </a:solidFill>
                          <a:ea typeface="Calibri"/>
                          <a:cs typeface="PT Bold Heading" pitchFamily="2" charset="-78"/>
                        </a:endParaRPr>
                      </a:p>
                    </p:txBody>
                  </p:sp>
                </p:grpSp>
              </p:grpSp>
              <p:sp>
                <p:nvSpPr>
                  <p:cNvPr id="21" name="مربع نص 20"/>
                  <p:cNvSpPr txBox="1"/>
                  <p:nvPr/>
                </p:nvSpPr>
                <p:spPr>
                  <a:xfrm>
                    <a:off x="2033300" y="2051720"/>
                    <a:ext cx="4007949" cy="340093"/>
                  </a:xfrm>
                  <a:prstGeom prst="rect">
                    <a:avLst/>
                  </a:prstGeom>
                  <a:noFill/>
                </p:spPr>
                <p:txBody>
                  <a:bodyPr wrap="square" rtlCol="1">
                    <a:spAutoFit/>
                  </a:bodyPr>
                  <a:lstStyle/>
                  <a:p>
                    <a:pPr algn="justLow">
                      <a:lnSpc>
                        <a:spcPct val="115000"/>
                      </a:lnSpc>
                      <a:spcAft>
                        <a:spcPts val="0"/>
                      </a:spcAft>
                    </a:pPr>
                    <a:r>
                      <a:rPr lang="ar-SA" sz="1400" dirty="0">
                        <a:ea typeface="Calibri"/>
                        <a:cs typeface="PT Bold Heading" pitchFamily="2" charset="-78"/>
                      </a:rPr>
                      <a:t>مسابقة القفز داخـل الأطـواق لتكـوين حـلقـات الفـليبر.</a:t>
                    </a:r>
                    <a:endParaRPr lang="en-US" sz="900" dirty="0">
                      <a:ea typeface="Calibri"/>
                      <a:cs typeface="PT Bold Heading" pitchFamily="2" charset="-78"/>
                    </a:endParaRPr>
                  </a:p>
                </p:txBody>
              </p:sp>
              <p:sp>
                <p:nvSpPr>
                  <p:cNvPr id="22" name="مربع نص 21"/>
                  <p:cNvSpPr txBox="1"/>
                  <p:nvPr/>
                </p:nvSpPr>
                <p:spPr>
                  <a:xfrm>
                    <a:off x="1869321" y="2528483"/>
                    <a:ext cx="4295983" cy="754437"/>
                  </a:xfrm>
                  <a:prstGeom prst="rect">
                    <a:avLst/>
                  </a:prstGeom>
                  <a:noFill/>
                </p:spPr>
                <p:txBody>
                  <a:bodyPr wrap="square" rtlCol="1">
                    <a:spAutoFit/>
                  </a:bodyPr>
                  <a:lstStyle/>
                  <a:p>
                    <a:pPr algn="ctr">
                      <a:lnSpc>
                        <a:spcPct val="115000"/>
                      </a:lnSpc>
                    </a:pPr>
                    <a:r>
                      <a:rPr lang="ar-KW" sz="1400" dirty="0">
                        <a:ea typeface="Calibri"/>
                        <a:cs typeface="PT Bold Heading" pitchFamily="2" charset="-78"/>
                      </a:rPr>
                      <a:t>مسابقة القفز على دوائر لعبة الإدراك الحسي لجمع الكور داخل سلة.</a:t>
                    </a:r>
                    <a:endParaRPr lang="en-US" sz="900" dirty="0">
                      <a:ea typeface="Calibri"/>
                      <a:cs typeface="PT Bold Heading" pitchFamily="2" charset="-78"/>
                    </a:endParaRPr>
                  </a:p>
                  <a:p>
                    <a:pPr algn="ctr">
                      <a:lnSpc>
                        <a:spcPct val="115000"/>
                      </a:lnSpc>
                      <a:spcAft>
                        <a:spcPts val="0"/>
                      </a:spcAft>
                    </a:pPr>
                    <a:endParaRPr lang="en-US" sz="900" dirty="0">
                      <a:ea typeface="Calibri"/>
                      <a:cs typeface="PT Bold Heading" pitchFamily="2" charset="-78"/>
                    </a:endParaRPr>
                  </a:p>
                </p:txBody>
              </p:sp>
              <p:sp>
                <p:nvSpPr>
                  <p:cNvPr id="23" name="مربع نص 22"/>
                  <p:cNvSpPr txBox="1"/>
                  <p:nvPr/>
                </p:nvSpPr>
                <p:spPr>
                  <a:xfrm>
                    <a:off x="1854533" y="3059832"/>
                    <a:ext cx="4320480" cy="517065"/>
                  </a:xfrm>
                  <a:prstGeom prst="rect">
                    <a:avLst/>
                  </a:prstGeom>
                  <a:noFill/>
                </p:spPr>
                <p:txBody>
                  <a:bodyPr wrap="square" rtlCol="1">
                    <a:spAutoFit/>
                  </a:bodyPr>
                  <a:lstStyle/>
                  <a:p>
                    <a:pPr algn="ctr">
                      <a:lnSpc>
                        <a:spcPct val="115000"/>
                      </a:lnSpc>
                    </a:pPr>
                    <a:r>
                      <a:rPr lang="ar-KW" sz="1200" dirty="0">
                        <a:ea typeface="Calibri"/>
                        <a:cs typeface="PT Bold Heading" pitchFamily="2" charset="-78"/>
                      </a:rPr>
                      <a:t>مسابقة جمع الكور عن طريق الجري بين الحواجز ووضعها داخل (الأطباق الملونة).</a:t>
                    </a:r>
                    <a:endParaRPr lang="en-US" sz="800" dirty="0">
                      <a:ea typeface="Calibri"/>
                      <a:cs typeface="PT Bold Heading" pitchFamily="2" charset="-78"/>
                    </a:endParaRPr>
                  </a:p>
                </p:txBody>
              </p:sp>
              <p:sp>
                <p:nvSpPr>
                  <p:cNvPr id="24" name="مربع نص 23"/>
                  <p:cNvSpPr txBox="1"/>
                  <p:nvPr/>
                </p:nvSpPr>
                <p:spPr>
                  <a:xfrm>
                    <a:off x="1785064" y="3557804"/>
                    <a:ext cx="4464496" cy="340093"/>
                  </a:xfrm>
                  <a:prstGeom prst="rect">
                    <a:avLst/>
                  </a:prstGeom>
                  <a:noFill/>
                </p:spPr>
                <p:txBody>
                  <a:bodyPr wrap="square" rtlCol="1">
                    <a:spAutoFit/>
                  </a:bodyPr>
                  <a:lstStyle/>
                  <a:p>
                    <a:pPr algn="ctr">
                      <a:lnSpc>
                        <a:spcPct val="115000"/>
                      </a:lnSpc>
                      <a:spcAft>
                        <a:spcPts val="0"/>
                      </a:spcAft>
                    </a:pPr>
                    <a:r>
                      <a:rPr lang="ar-KW" sz="1400" dirty="0">
                        <a:ea typeface="Calibri"/>
                        <a:cs typeface="PT Bold Heading" pitchFamily="2" charset="-78"/>
                      </a:rPr>
                      <a:t>مسابقة تصويب الكرة نحو الهدف عن طريق الجري بين الأقماع.</a:t>
                    </a:r>
                    <a:endParaRPr lang="en-US" sz="900" dirty="0">
                      <a:ea typeface="Calibri"/>
                      <a:cs typeface="PT Bold Heading" pitchFamily="2" charset="-78"/>
                    </a:endParaRPr>
                  </a:p>
                </p:txBody>
              </p:sp>
              <p:sp>
                <p:nvSpPr>
                  <p:cNvPr id="25" name="مربع نص 24"/>
                  <p:cNvSpPr txBox="1"/>
                  <p:nvPr/>
                </p:nvSpPr>
                <p:spPr>
                  <a:xfrm>
                    <a:off x="1772816" y="4071071"/>
                    <a:ext cx="4464496" cy="517065"/>
                  </a:xfrm>
                  <a:prstGeom prst="rect">
                    <a:avLst/>
                  </a:prstGeom>
                  <a:noFill/>
                </p:spPr>
                <p:txBody>
                  <a:bodyPr wrap="square" rtlCol="1">
                    <a:spAutoFit/>
                  </a:bodyPr>
                  <a:lstStyle/>
                  <a:p>
                    <a:pPr algn="ctr">
                      <a:lnSpc>
                        <a:spcPct val="115000"/>
                      </a:lnSpc>
                      <a:spcAft>
                        <a:spcPts val="0"/>
                      </a:spcAft>
                    </a:pPr>
                    <a:r>
                      <a:rPr lang="ar-KW" sz="1200" dirty="0">
                        <a:ea typeface="Calibri"/>
                        <a:cs typeface="PT Bold Heading" pitchFamily="2" charset="-78"/>
                      </a:rPr>
                      <a:t>مسابقة حمل أكياس الرمل و السير على الحبال أو بين الحاجز لتجميع أكبر </a:t>
                    </a:r>
                  </a:p>
                  <a:p>
                    <a:pPr algn="ctr">
                      <a:lnSpc>
                        <a:spcPct val="115000"/>
                      </a:lnSpc>
                      <a:spcAft>
                        <a:spcPts val="0"/>
                      </a:spcAft>
                    </a:pPr>
                    <a:r>
                      <a:rPr lang="ar-KW" sz="1200" dirty="0">
                        <a:ea typeface="Calibri"/>
                        <a:cs typeface="PT Bold Heading" pitchFamily="2" charset="-78"/>
                      </a:rPr>
                      <a:t>عدد منها داخل السلة.</a:t>
                    </a:r>
                    <a:endParaRPr lang="en-US" sz="800" dirty="0">
                      <a:ea typeface="Calibri"/>
                      <a:cs typeface="PT Bold Heading" pitchFamily="2" charset="-78"/>
                    </a:endParaRPr>
                  </a:p>
                </p:txBody>
              </p:sp>
              <p:sp>
                <p:nvSpPr>
                  <p:cNvPr id="26" name="مربع نص 25"/>
                  <p:cNvSpPr txBox="1"/>
                  <p:nvPr/>
                </p:nvSpPr>
                <p:spPr>
                  <a:xfrm>
                    <a:off x="1916832" y="4427984"/>
                    <a:ext cx="4320480" cy="729430"/>
                  </a:xfrm>
                  <a:prstGeom prst="rect">
                    <a:avLst/>
                  </a:prstGeom>
                  <a:noFill/>
                </p:spPr>
                <p:txBody>
                  <a:bodyPr wrap="square" rtlCol="1">
                    <a:spAutoFit/>
                  </a:bodyPr>
                  <a:lstStyle/>
                  <a:p>
                    <a:pPr algn="ctr">
                      <a:lnSpc>
                        <a:spcPct val="115000"/>
                      </a:lnSpc>
                      <a:spcAft>
                        <a:spcPts val="0"/>
                      </a:spcAft>
                    </a:pPr>
                    <a:r>
                      <a:rPr lang="ar-KW" sz="1200" dirty="0">
                        <a:ea typeface="Calibri"/>
                        <a:cs typeface="PT Bold Heading" pitchFamily="2" charset="-78"/>
                      </a:rPr>
                      <a:t> </a:t>
                    </a:r>
                    <a:endParaRPr lang="en-US" sz="800" dirty="0">
                      <a:ea typeface="Calibri"/>
                      <a:cs typeface="PT Bold Heading" pitchFamily="2" charset="-78"/>
                    </a:endParaRPr>
                  </a:p>
                  <a:p>
                    <a:pPr algn="ctr">
                      <a:lnSpc>
                        <a:spcPct val="115000"/>
                      </a:lnSpc>
                      <a:spcAft>
                        <a:spcPts val="0"/>
                      </a:spcAft>
                    </a:pPr>
                    <a:r>
                      <a:rPr lang="ar-KW" sz="1200" dirty="0">
                        <a:ea typeface="Calibri"/>
                        <a:cs typeface="PT Bold Heading" pitchFamily="2" charset="-78"/>
                      </a:rPr>
                      <a:t>مسابقة النرد ترمي المعلمة النرد لكل فريق فيجمعوا كور بعدد النقط الظاهرة على النرد.</a:t>
                    </a:r>
                    <a:endParaRPr lang="en-US" sz="800" dirty="0">
                      <a:ea typeface="Calibri"/>
                      <a:cs typeface="PT Bold Heading" pitchFamily="2" charset="-78"/>
                    </a:endParaRPr>
                  </a:p>
                </p:txBody>
              </p:sp>
            </p:grpSp>
            <p:sp>
              <p:nvSpPr>
                <p:cNvPr id="19" name="مستطيل 18"/>
                <p:cNvSpPr/>
                <p:nvPr/>
              </p:nvSpPr>
              <p:spPr>
                <a:xfrm>
                  <a:off x="2060848" y="1294909"/>
                  <a:ext cx="4031193" cy="684803"/>
                </a:xfrm>
                <a:prstGeom prst="rect">
                  <a:avLst/>
                </a:prstGeom>
              </p:spPr>
              <p:txBody>
                <a:bodyPr wrap="square">
                  <a:spAutoFit/>
                </a:bodyPr>
                <a:lstStyle/>
                <a:p>
                  <a:pPr algn="ctr">
                    <a:lnSpc>
                      <a:spcPct val="115000"/>
                    </a:lnSpc>
                    <a:spcAft>
                      <a:spcPts val="0"/>
                    </a:spcAft>
                  </a:pPr>
                  <a:endParaRPr lang="ar-KW" dirty="0">
                    <a:solidFill>
                      <a:srgbClr val="800000"/>
                    </a:solidFill>
                    <a:cs typeface="PT Bold Heading" pitchFamily="2" charset="-78"/>
                  </a:endParaRPr>
                </a:p>
                <a:p>
                  <a:pPr algn="ctr">
                    <a:lnSpc>
                      <a:spcPct val="115000"/>
                    </a:lnSpc>
                    <a:spcAft>
                      <a:spcPts val="0"/>
                    </a:spcAft>
                  </a:pPr>
                  <a:r>
                    <a:rPr lang="ar-KW" sz="1600" dirty="0">
                      <a:solidFill>
                        <a:srgbClr val="800000"/>
                      </a:solidFill>
                      <a:ea typeface="Calibri"/>
                      <a:cs typeface="PT Bold Heading" pitchFamily="2" charset="-78"/>
                    </a:rPr>
                    <a:t>المسـابـقـة</a:t>
                  </a:r>
                  <a:endParaRPr lang="en-US" sz="1050" dirty="0">
                    <a:solidFill>
                      <a:srgbClr val="800000"/>
                    </a:solidFill>
                    <a:ea typeface="Calibri"/>
                    <a:cs typeface="PT Bold Heading" pitchFamily="2" charset="-78"/>
                  </a:endParaRPr>
                </a:p>
              </p:txBody>
            </p:sp>
          </p:grpSp>
          <p:sp>
            <p:nvSpPr>
              <p:cNvPr id="11" name="مربع نص 10"/>
              <p:cNvSpPr txBox="1"/>
              <p:nvPr/>
            </p:nvSpPr>
            <p:spPr>
              <a:xfrm>
                <a:off x="332655" y="2071667"/>
                <a:ext cx="1656185" cy="297774"/>
              </a:xfrm>
              <a:prstGeom prst="rect">
                <a:avLst/>
              </a:prstGeom>
              <a:noFill/>
            </p:spPr>
            <p:txBody>
              <a:bodyPr wrap="square" rtlCol="1">
                <a:spAutoFit/>
              </a:bodyPr>
              <a:lstStyle/>
              <a:p>
                <a:pPr algn="ctr">
                  <a:lnSpc>
                    <a:spcPct val="115000"/>
                  </a:lnSpc>
                  <a:spcAft>
                    <a:spcPts val="0"/>
                  </a:spcAft>
                </a:pPr>
                <a:r>
                  <a:rPr lang="ar-SA" sz="1200" dirty="0">
                    <a:ea typeface="Calibri"/>
                    <a:cs typeface="PT Bold Heading" pitchFamily="2" charset="-78"/>
                  </a:rPr>
                  <a:t>أطواق – لعبة فليبر</a:t>
                </a:r>
                <a:endParaRPr lang="en-US" sz="800" dirty="0">
                  <a:ea typeface="Calibri"/>
                  <a:cs typeface="PT Bold Heading" pitchFamily="2" charset="-78"/>
                </a:endParaRPr>
              </a:p>
            </p:txBody>
          </p:sp>
          <p:sp>
            <p:nvSpPr>
              <p:cNvPr id="12" name="مستطيل 11"/>
              <p:cNvSpPr/>
              <p:nvPr/>
            </p:nvSpPr>
            <p:spPr>
              <a:xfrm>
                <a:off x="332656" y="1469572"/>
                <a:ext cx="1656183" cy="510140"/>
              </a:xfrm>
              <a:prstGeom prst="rect">
                <a:avLst/>
              </a:prstGeom>
            </p:spPr>
            <p:txBody>
              <a:bodyPr wrap="square">
                <a:spAutoFit/>
              </a:bodyPr>
              <a:lstStyle/>
              <a:p>
                <a:pPr algn="ctr">
                  <a:lnSpc>
                    <a:spcPct val="115000"/>
                  </a:lnSpc>
                  <a:spcAft>
                    <a:spcPts val="0"/>
                  </a:spcAft>
                </a:pPr>
                <a:endParaRPr lang="ar-KW" sz="1200" dirty="0">
                  <a:solidFill>
                    <a:srgbClr val="800000"/>
                  </a:solidFill>
                  <a:cs typeface="PT Bold Heading" pitchFamily="2" charset="-78"/>
                </a:endParaRPr>
              </a:p>
              <a:p>
                <a:pPr algn="ctr">
                  <a:lnSpc>
                    <a:spcPct val="115000"/>
                  </a:lnSpc>
                  <a:spcAft>
                    <a:spcPts val="0"/>
                  </a:spcAft>
                </a:pPr>
                <a:r>
                  <a:rPr lang="ar-KW" sz="1200" dirty="0">
                    <a:solidFill>
                      <a:srgbClr val="800000"/>
                    </a:solidFill>
                    <a:ea typeface="Calibri"/>
                    <a:cs typeface="PT Bold Heading" pitchFamily="2" charset="-78"/>
                  </a:rPr>
                  <a:t>الأدوات والأجهزة الحركية</a:t>
                </a:r>
                <a:endParaRPr lang="en-US" sz="900" dirty="0">
                  <a:solidFill>
                    <a:srgbClr val="800000"/>
                  </a:solidFill>
                  <a:ea typeface="Calibri"/>
                  <a:cs typeface="PT Bold Heading" pitchFamily="2" charset="-78"/>
                </a:endParaRPr>
              </a:p>
            </p:txBody>
          </p:sp>
          <p:sp>
            <p:nvSpPr>
              <p:cNvPr id="13" name="مربع نص 12"/>
              <p:cNvSpPr txBox="1"/>
              <p:nvPr/>
            </p:nvSpPr>
            <p:spPr>
              <a:xfrm>
                <a:off x="308823" y="2603439"/>
                <a:ext cx="1656185" cy="297774"/>
              </a:xfrm>
              <a:prstGeom prst="rect">
                <a:avLst/>
              </a:prstGeom>
              <a:noFill/>
            </p:spPr>
            <p:txBody>
              <a:bodyPr wrap="square" rtlCol="1">
                <a:spAutoFit/>
              </a:bodyPr>
              <a:lstStyle/>
              <a:p>
                <a:pPr algn="ctr">
                  <a:lnSpc>
                    <a:spcPct val="115000"/>
                  </a:lnSpc>
                  <a:spcAft>
                    <a:spcPts val="0"/>
                  </a:spcAft>
                </a:pPr>
                <a:r>
                  <a:rPr lang="ar-SA" sz="1200" dirty="0">
                    <a:ea typeface="Calibri"/>
                    <a:cs typeface="PT Bold Heading" pitchFamily="2" charset="-78"/>
                  </a:rPr>
                  <a:t>الإدراك الحسي – سلة</a:t>
                </a:r>
                <a:endParaRPr lang="en-US" sz="800" dirty="0">
                  <a:ea typeface="Calibri"/>
                  <a:cs typeface="PT Bold Heading" pitchFamily="2" charset="-78"/>
                </a:endParaRPr>
              </a:p>
            </p:txBody>
          </p:sp>
          <p:sp>
            <p:nvSpPr>
              <p:cNvPr id="14" name="مربع نص 13"/>
              <p:cNvSpPr txBox="1"/>
              <p:nvPr/>
            </p:nvSpPr>
            <p:spPr>
              <a:xfrm>
                <a:off x="224644" y="3059832"/>
                <a:ext cx="1872208" cy="463973"/>
              </a:xfrm>
              <a:prstGeom prst="rect">
                <a:avLst/>
              </a:prstGeom>
              <a:noFill/>
            </p:spPr>
            <p:txBody>
              <a:bodyPr wrap="square" rtlCol="1">
                <a:spAutoFit/>
              </a:bodyPr>
              <a:lstStyle/>
              <a:p>
                <a:pPr algn="ctr">
                  <a:lnSpc>
                    <a:spcPct val="115000"/>
                  </a:lnSpc>
                  <a:spcAft>
                    <a:spcPts val="0"/>
                  </a:spcAft>
                </a:pPr>
                <a:r>
                  <a:rPr lang="ar-KW" sz="1050" dirty="0">
                    <a:ea typeface="Calibri"/>
                    <a:cs typeface="PT Bold Heading" pitchFamily="2" charset="-78"/>
                  </a:rPr>
                  <a:t>صندوق الحركية الشامل –كور ملونة-الأطباق البلاستيكية الملونة</a:t>
                </a:r>
                <a:endParaRPr lang="en-US" sz="600" dirty="0">
                  <a:ea typeface="Calibri"/>
                  <a:cs typeface="PT Bold Heading" pitchFamily="2" charset="-78"/>
                </a:endParaRPr>
              </a:p>
            </p:txBody>
          </p:sp>
          <p:sp>
            <p:nvSpPr>
              <p:cNvPr id="15" name="مربع نص 14"/>
              <p:cNvSpPr txBox="1"/>
              <p:nvPr/>
            </p:nvSpPr>
            <p:spPr>
              <a:xfrm>
                <a:off x="332654" y="3557804"/>
                <a:ext cx="1656185" cy="510140"/>
              </a:xfrm>
              <a:prstGeom prst="rect">
                <a:avLst/>
              </a:prstGeom>
              <a:noFill/>
            </p:spPr>
            <p:txBody>
              <a:bodyPr wrap="square" rtlCol="1">
                <a:spAutoFit/>
              </a:bodyPr>
              <a:lstStyle/>
              <a:p>
                <a:pPr algn="ctr">
                  <a:lnSpc>
                    <a:spcPct val="115000"/>
                  </a:lnSpc>
                  <a:spcAft>
                    <a:spcPts val="0"/>
                  </a:spcAft>
                </a:pPr>
                <a:r>
                  <a:rPr lang="ar-KW" sz="1200" dirty="0">
                    <a:ea typeface="Calibri"/>
                    <a:cs typeface="PT Bold Heading" pitchFamily="2" charset="-78"/>
                  </a:rPr>
                  <a:t>أقماع – لعبة الأطواق  </a:t>
                </a:r>
              </a:p>
              <a:p>
                <a:pPr algn="ctr">
                  <a:lnSpc>
                    <a:spcPct val="115000"/>
                  </a:lnSpc>
                  <a:spcAft>
                    <a:spcPts val="0"/>
                  </a:spcAft>
                </a:pPr>
                <a:r>
                  <a:rPr lang="ar-KW" sz="1200" dirty="0">
                    <a:ea typeface="Calibri"/>
                    <a:cs typeface="PT Bold Heading" pitchFamily="2" charset="-78"/>
                  </a:rPr>
                  <a:t>أو الهدف المبتكر</a:t>
                </a:r>
                <a:endParaRPr lang="en-US" sz="800" dirty="0">
                  <a:ea typeface="Calibri"/>
                  <a:cs typeface="PT Bold Heading" pitchFamily="2" charset="-78"/>
                </a:endParaRPr>
              </a:p>
            </p:txBody>
          </p:sp>
          <p:sp>
            <p:nvSpPr>
              <p:cNvPr id="16" name="مربع نص 15"/>
              <p:cNvSpPr txBox="1"/>
              <p:nvPr/>
            </p:nvSpPr>
            <p:spPr>
              <a:xfrm>
                <a:off x="332656" y="4603700"/>
                <a:ext cx="1656185" cy="509948"/>
              </a:xfrm>
              <a:prstGeom prst="rect">
                <a:avLst/>
              </a:prstGeom>
              <a:noFill/>
            </p:spPr>
            <p:txBody>
              <a:bodyPr wrap="square" rtlCol="1">
                <a:spAutoFit/>
              </a:bodyPr>
              <a:lstStyle/>
              <a:p>
                <a:pPr algn="ctr">
                  <a:lnSpc>
                    <a:spcPct val="115000"/>
                  </a:lnSpc>
                  <a:spcAft>
                    <a:spcPts val="0"/>
                  </a:spcAft>
                </a:pPr>
                <a:r>
                  <a:rPr lang="ar-KW" sz="1200" dirty="0">
                    <a:ea typeface="Calibri"/>
                    <a:cs typeface="PT Bold Heading" pitchFamily="2" charset="-78"/>
                  </a:rPr>
                  <a:t>صندوق الحركية الشامل-النرد-كور ملونة- سلة.</a:t>
                </a:r>
                <a:endParaRPr lang="en-US" sz="800" dirty="0">
                  <a:ea typeface="Calibri"/>
                  <a:cs typeface="PT Bold Heading" pitchFamily="2" charset="-78"/>
                </a:endParaRPr>
              </a:p>
            </p:txBody>
          </p:sp>
          <p:sp>
            <p:nvSpPr>
              <p:cNvPr id="17" name="مربع نص 16"/>
              <p:cNvSpPr txBox="1"/>
              <p:nvPr/>
            </p:nvSpPr>
            <p:spPr>
              <a:xfrm>
                <a:off x="308823" y="4058594"/>
                <a:ext cx="1656185" cy="729430"/>
              </a:xfrm>
              <a:prstGeom prst="rect">
                <a:avLst/>
              </a:prstGeom>
              <a:noFill/>
            </p:spPr>
            <p:txBody>
              <a:bodyPr wrap="square" rtlCol="1">
                <a:spAutoFit/>
              </a:bodyPr>
              <a:lstStyle/>
              <a:p>
                <a:pPr algn="ctr">
                  <a:lnSpc>
                    <a:spcPct val="115000"/>
                  </a:lnSpc>
                  <a:spcAft>
                    <a:spcPts val="0"/>
                  </a:spcAft>
                </a:pPr>
                <a:r>
                  <a:rPr lang="ar-KW" sz="1200" dirty="0">
                    <a:ea typeface="Calibri"/>
                    <a:cs typeface="PT Bold Heading" pitchFamily="2" charset="-78"/>
                  </a:rPr>
                  <a:t>أكياس رمل –حبوب –حواجز- أقماع-سلة</a:t>
                </a:r>
                <a:endParaRPr lang="en-US" sz="800" dirty="0">
                  <a:ea typeface="Calibri"/>
                  <a:cs typeface="PT Bold Heading" pitchFamily="2" charset="-78"/>
                </a:endParaRPr>
              </a:p>
              <a:p>
                <a:pPr algn="ctr">
                  <a:lnSpc>
                    <a:spcPct val="115000"/>
                  </a:lnSpc>
                  <a:spcAft>
                    <a:spcPts val="0"/>
                  </a:spcAft>
                </a:pPr>
                <a:r>
                  <a:rPr lang="ar-KW" sz="1200" dirty="0">
                    <a:ea typeface="Calibri"/>
                    <a:cs typeface="PT Bold Heading" pitchFamily="2" charset="-78"/>
                  </a:rPr>
                  <a:t> </a:t>
                </a:r>
                <a:endParaRPr lang="en-US" sz="800" dirty="0">
                  <a:ea typeface="Calibri"/>
                  <a:cs typeface="PT Bold Heading" pitchFamily="2" charset="-78"/>
                </a:endParaRPr>
              </a:p>
            </p:txBody>
          </p:sp>
        </p:grpSp>
      </p:grpSp>
      <p:grpSp>
        <p:nvGrpSpPr>
          <p:cNvPr id="50" name="مجموعة 49"/>
          <p:cNvGrpSpPr/>
          <p:nvPr/>
        </p:nvGrpSpPr>
        <p:grpSpPr>
          <a:xfrm>
            <a:off x="332656" y="5863123"/>
            <a:ext cx="6336704" cy="1877229"/>
            <a:chOff x="332656" y="5863123"/>
            <a:chExt cx="6336704" cy="1877229"/>
          </a:xfrm>
        </p:grpSpPr>
        <p:grpSp>
          <p:nvGrpSpPr>
            <p:cNvPr id="51" name="مجموعة 50"/>
            <p:cNvGrpSpPr/>
            <p:nvPr/>
          </p:nvGrpSpPr>
          <p:grpSpPr>
            <a:xfrm>
              <a:off x="332656" y="6136108"/>
              <a:ext cx="1417489" cy="1604244"/>
              <a:chOff x="7189" y="5490543"/>
              <a:chExt cx="1636969" cy="1800200"/>
            </a:xfrm>
          </p:grpSpPr>
          <p:pic>
            <p:nvPicPr>
              <p:cNvPr id="62" name="Picture 21" descr="C:\Users\froty\Desktop\ملفات جديدة\صور 1\Ripped-Paper-Vector-Backgrounds-09250816489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614" r="8393"/>
              <a:stretch/>
            </p:blipFill>
            <p:spPr bwMode="auto">
              <a:xfrm>
                <a:off x="7189" y="5490543"/>
                <a:ext cx="1636969" cy="1800200"/>
              </a:xfrm>
              <a:prstGeom prst="rect">
                <a:avLst/>
              </a:prstGeom>
              <a:ln>
                <a:noFill/>
              </a:ln>
              <a:effectLst>
                <a:glow rad="139700">
                  <a:schemeClr val="accent3">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3" name="Picture 5"/>
              <p:cNvPicPr>
                <a:picLocks noChangeAspect="1" noChangeArrowheads="1"/>
              </p:cNvPicPr>
              <p:nvPr/>
            </p:nvPicPr>
            <p:blipFill rotWithShape="1">
              <a:blip r:embed="rId5" cstate="print">
                <a:clrChange>
                  <a:clrFrom>
                    <a:srgbClr val="E1D7DD"/>
                  </a:clrFrom>
                  <a:clrTo>
                    <a:srgbClr val="E1D7DD">
                      <a:alpha val="0"/>
                    </a:srgbClr>
                  </a:clrTo>
                </a:clrChange>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1941" t="26172" r="52410" b="13121"/>
              <a:stretch/>
            </p:blipFill>
            <p:spPr bwMode="auto">
              <a:xfrm>
                <a:off x="87180" y="5994598"/>
                <a:ext cx="1467265" cy="1152128"/>
              </a:xfrm>
              <a:prstGeom prst="rect">
                <a:avLst/>
              </a:prstGeom>
              <a:ln>
                <a:solidFill>
                  <a:schemeClr val="accent3">
                    <a:lumMod val="50000"/>
                  </a:schemeClr>
                </a:solidFill>
              </a:ln>
              <a:effectLst>
                <a:glow rad="63500">
                  <a:schemeClr val="accent3">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pic>
          <p:nvPicPr>
            <p:cNvPr id="52" name="Picture 26" descr="C:\Users\froty\Desktop\ملفات جديدة\صور 1\Ripped-Paper-Vector-Backgrounds-0925081648j8.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7400" t="9131" r="6262" b="2624"/>
            <a:stretch/>
          </p:blipFill>
          <p:spPr bwMode="auto">
            <a:xfrm>
              <a:off x="3573016" y="6119029"/>
              <a:ext cx="1425807" cy="1598181"/>
            </a:xfrm>
            <a:prstGeom prst="rect">
              <a:avLst/>
            </a:prstGeom>
            <a:ln>
              <a:noFill/>
            </a:ln>
            <a:effectLst>
              <a:glow rad="101600">
                <a:schemeClr val="accent6">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3" name="Picture 29" descr="C:\Users\froty\Desktop\ملفات جديدة\صور 1\Ripped-Paper-Vector-Backgrounds-092508164876.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val="0"/>
                </a:ext>
              </a:extLst>
            </a:blip>
            <a:srcRect l="4815" t="13190" r="12646"/>
            <a:stretch/>
          </p:blipFill>
          <p:spPr bwMode="auto">
            <a:xfrm>
              <a:off x="1931185" y="6132281"/>
              <a:ext cx="1425807" cy="1604246"/>
            </a:xfrm>
            <a:prstGeom prst="rect">
              <a:avLst/>
            </a:prstGeom>
            <a:ln>
              <a:noFill/>
            </a:ln>
            <a:effectLst>
              <a:glow rad="101600">
                <a:schemeClr val="accent4">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4" name="Picture 3"/>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54976" t="29505" r="7254" b="13909"/>
            <a:stretch/>
          </p:blipFill>
          <p:spPr bwMode="auto">
            <a:xfrm>
              <a:off x="1998806" y="6621232"/>
              <a:ext cx="1270539" cy="1026714"/>
            </a:xfrm>
            <a:prstGeom prst="rect">
              <a:avLst/>
            </a:prstGeom>
            <a:ln>
              <a:solidFill>
                <a:schemeClr val="accent4">
                  <a:lumMod val="50000"/>
                </a:schemeClr>
              </a:solidFill>
            </a:ln>
            <a:effectLst>
              <a:glow rad="101600">
                <a:schemeClr val="accent4">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5" name="Picture 39" descr="C:\Users\froty\Desktop\ملفات جديدة\صور 1\Ripped-Paper-Vector-Backgrounds-0925081648j.jp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7663" t="9355" r="11146" b="4159"/>
            <a:stretch/>
          </p:blipFill>
          <p:spPr bwMode="auto">
            <a:xfrm>
              <a:off x="5239625" y="6119029"/>
              <a:ext cx="1429735" cy="1604244"/>
            </a:xfrm>
            <a:prstGeom prst="rect">
              <a:avLst/>
            </a:prstGeom>
            <a:ln>
              <a:noFill/>
            </a:ln>
            <a:effectLst>
              <a:glow rad="101600">
                <a:schemeClr val="accent1">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6" name="Picture 4"/>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l="8010" t="27700" r="52152" b="12922"/>
            <a:stretch/>
          </p:blipFill>
          <p:spPr bwMode="auto">
            <a:xfrm>
              <a:off x="3640947" y="6621232"/>
              <a:ext cx="1270538" cy="1021863"/>
            </a:xfrm>
            <a:prstGeom prst="rect">
              <a:avLst/>
            </a:prstGeom>
            <a:ln>
              <a:solidFill>
                <a:schemeClr val="accent6">
                  <a:lumMod val="50000"/>
                </a:schemeClr>
              </a:solidFill>
            </a:ln>
            <a:effectLst>
              <a:glow rad="101600">
                <a:schemeClr val="accent6">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7" name="Picture 43" descr="http://publicdomainvectors.org/photos/point-pins-publicdomainvect.jpg">
              <a:hlinkClick r:id="rId17"/>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000" r="11254" b="52873"/>
            <a:stretch/>
          </p:blipFill>
          <p:spPr bwMode="auto">
            <a:xfrm>
              <a:off x="3640947" y="5868144"/>
              <a:ext cx="436125" cy="523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8" name="Picture 30" descr="E:\DCIM\100CANON\IMG_2067.JPG"/>
            <p:cNvPicPr/>
            <p:nvPr/>
          </p:nvPicPr>
          <p:blipFill>
            <a:blip r:embed="rId19" cstate="print"/>
            <a:srcRect/>
            <a:stretch>
              <a:fillRect/>
            </a:stretch>
          </p:blipFill>
          <p:spPr bwMode="auto">
            <a:xfrm>
              <a:off x="5305790" y="6604369"/>
              <a:ext cx="1270538" cy="1026715"/>
            </a:xfrm>
            <a:prstGeom prst="rect">
              <a:avLst/>
            </a:prstGeom>
            <a:ln>
              <a:solidFill>
                <a:schemeClr val="accent1">
                  <a:lumMod val="50000"/>
                </a:schemeClr>
              </a:solidFill>
            </a:ln>
            <a:effectLst>
              <a:glow rad="101600">
                <a:schemeClr val="accent1">
                  <a:satMod val="175000"/>
                  <a:alpha val="40000"/>
                </a:schemeClr>
              </a:glow>
              <a:outerShdw blurRad="292100" dist="139700" dir="2700000" algn="tl" rotWithShape="0">
                <a:srgbClr val="333333">
                  <a:alpha val="65000"/>
                </a:srgbClr>
              </a:outerShdw>
            </a:effectLst>
          </p:spPr>
        </p:pic>
        <p:pic>
          <p:nvPicPr>
            <p:cNvPr id="59" name="Picture 43" descr="http://publicdomainvectors.org/photos/point-pins-publicdomainvect.jpg">
              <a:hlinkClick r:id="rId17"/>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2991" t="46365" r="12956" b="6275"/>
            <a:stretch/>
          </p:blipFill>
          <p:spPr bwMode="auto">
            <a:xfrm>
              <a:off x="5319224" y="5863123"/>
              <a:ext cx="372258" cy="510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0" name="Picture 43" descr="http://publicdomainvectors.org/photos/point-pins-publicdomainvect.jpg">
              <a:hlinkClick r:id="rId17"/>
            </p:cNvPr>
            <p:cNvPicPr>
              <a:picLocks noChangeAspect="1" noChangeArrowheads="1"/>
            </p:cNvPicPr>
            <p:nvPr/>
          </p:nvPicPr>
          <p:blipFill rotWithShape="1">
            <a:blip r:embed="rId21" cstate="print">
              <a:clrChange>
                <a:clrFrom>
                  <a:srgbClr val="FEFEFE"/>
                </a:clrFrom>
                <a:clrTo>
                  <a:srgbClr val="FEFEFE">
                    <a:alpha val="0"/>
                  </a:srgbClr>
                </a:clrTo>
              </a:clrChange>
              <a:extLst>
                <a:ext uri="{28A0092B-C50C-407E-A947-70E740481C1C}">
                  <a14:useLocalDpi xmlns:a14="http://schemas.microsoft.com/office/drawing/2010/main" val="0"/>
                </a:ext>
              </a:extLst>
            </a:blip>
            <a:srcRect l="17373" t="46790" r="53251" b="6419"/>
            <a:stretch/>
          </p:blipFill>
          <p:spPr bwMode="auto">
            <a:xfrm>
              <a:off x="380367" y="5890858"/>
              <a:ext cx="325375" cy="511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 name="Picture 43" descr="http://publicdomainvectors.org/photos/point-pins-publicdomainvect.jpg">
              <a:hlinkClick r:id="rId17"/>
            </p:cNvPr>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14535" r="50000" b="53635"/>
            <a:stretch/>
          </p:blipFill>
          <p:spPr bwMode="auto">
            <a:xfrm>
              <a:off x="2008819" y="5871858"/>
              <a:ext cx="411164" cy="530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7737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42</a:t>
              </a:r>
              <a:endParaRPr lang="en-US" sz="1000" b="1" dirty="0">
                <a:ln w="11430"/>
                <a:effectLst>
                  <a:outerShdw blurRad="50800" dist="39000" dir="5460000" algn="tl">
                    <a:srgbClr val="000000">
                      <a:alpha val="38000"/>
                    </a:srgbClr>
                  </a:outerShdw>
                </a:effectLst>
                <a:latin typeface="Times New Roman"/>
                <a:ea typeface="Times New Roman"/>
              </a:endParaRPr>
            </a:p>
          </p:txBody>
        </p:sp>
      </p:grpSp>
      <p:sp>
        <p:nvSpPr>
          <p:cNvPr id="7" name="مستطيل 6"/>
          <p:cNvSpPr/>
          <p:nvPr/>
        </p:nvSpPr>
        <p:spPr>
          <a:xfrm rot="20988424">
            <a:off x="780256" y="956485"/>
            <a:ext cx="5328592" cy="6912768"/>
          </a:xfrm>
          <a:prstGeom prst="rect">
            <a:avLst/>
          </a:prstGeom>
          <a:solidFill>
            <a:srgbClr val="FFFF66"/>
          </a:solidFill>
          <a:ln>
            <a:solidFill>
              <a:schemeClr val="accent6">
                <a:lumMod val="50000"/>
              </a:schemeClr>
            </a:solidFill>
          </a:ln>
          <a:effectLst>
            <a:glow rad="139700">
              <a:schemeClr val="accent6">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dirty="0"/>
          </a:p>
        </p:txBody>
      </p:sp>
      <p:sp>
        <p:nvSpPr>
          <p:cNvPr id="8" name="مستطيل 7"/>
          <p:cNvSpPr/>
          <p:nvPr/>
        </p:nvSpPr>
        <p:spPr>
          <a:xfrm>
            <a:off x="692696" y="1108885"/>
            <a:ext cx="5184576" cy="6544344"/>
          </a:xfrm>
          <a:prstGeom prst="rect">
            <a:avLst/>
          </a:prstGeom>
          <a:ln>
            <a:solidFill>
              <a:schemeClr val="accent6">
                <a:lumMod val="50000"/>
              </a:schemeClr>
            </a:solidFill>
          </a:ln>
          <a:effectLst>
            <a:glow rad="1397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pic>
        <p:nvPicPr>
          <p:cNvPr id="9" name="Picture 43" descr="E:\DCIM\100CANON\IMG_2163.JPG"/>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3693" t="11511" r="1890" b="12230"/>
          <a:stretch/>
        </p:blipFill>
        <p:spPr bwMode="auto">
          <a:xfrm>
            <a:off x="3454409" y="5577125"/>
            <a:ext cx="2242984" cy="1812328"/>
          </a:xfrm>
          <a:prstGeom prst="rect">
            <a:avLst/>
          </a:prstGeom>
          <a:ln>
            <a:solidFill>
              <a:schemeClr val="accent6">
                <a:lumMod val="50000"/>
              </a:schemeClr>
            </a:solid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0" name="Picture 39" descr="E:\DCIM\100CANON\IMG_2158.JPG"/>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Lst>
          </a:blip>
          <a:srcRect t="12233" r="2408" b="20839"/>
          <a:stretch/>
        </p:blipFill>
        <p:spPr bwMode="auto">
          <a:xfrm>
            <a:off x="899592" y="5577125"/>
            <a:ext cx="2223120" cy="1812328"/>
          </a:xfrm>
          <a:prstGeom prst="rect">
            <a:avLst/>
          </a:prstGeom>
          <a:ln>
            <a:solidFill>
              <a:schemeClr val="accent6">
                <a:lumMod val="50000"/>
              </a:schemeClr>
            </a:solid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1" name="Picture 4" descr="C:\Users\froty\Desktop\ملفات جديدة\صور 1\Colorful-Torn-Paper-Pack.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0773" t="36653" r="7510" b="46914"/>
          <a:stretch/>
        </p:blipFill>
        <p:spPr bwMode="auto">
          <a:xfrm>
            <a:off x="1515290" y="1291792"/>
            <a:ext cx="3543769" cy="1680917"/>
          </a:xfrm>
          <a:prstGeom prst="rect">
            <a:avLst/>
          </a:prstGeom>
          <a:noFill/>
          <a:extLst>
            <a:ext uri="{909E8E84-426E-40DD-AFC4-6F175D3DCCD1}">
              <a14:hiddenFill xmlns:a14="http://schemas.microsoft.com/office/drawing/2010/main">
                <a:solidFill>
                  <a:srgbClr val="FFFFFF"/>
                </a:solidFill>
              </a14:hiddenFill>
            </a:ext>
          </a:extLst>
        </p:spPr>
      </p:pic>
      <p:sp>
        <p:nvSpPr>
          <p:cNvPr id="12" name="مربع نص 2"/>
          <p:cNvSpPr txBox="1">
            <a:spLocks noChangeArrowheads="1"/>
          </p:cNvSpPr>
          <p:nvPr/>
        </p:nvSpPr>
        <p:spPr bwMode="auto">
          <a:xfrm flipH="1">
            <a:off x="1340768" y="1892589"/>
            <a:ext cx="3189308" cy="640175"/>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rot="0" vert="horz" wrap="square" lIns="91440" tIns="45720" rIns="91440" bIns="45720" anchor="t" anchorCtr="0">
            <a:spAutoFit/>
          </a:bodyPr>
          <a:lstStyle/>
          <a:p>
            <a:pPr algn="ctr">
              <a:lnSpc>
                <a:spcPct val="115000"/>
              </a:lnSpc>
              <a:spcAft>
                <a:spcPts val="1000"/>
              </a:spcAft>
            </a:pPr>
            <a:r>
              <a:rPr lang="ar-KW" sz="3200" b="1" dirty="0">
                <a:solidFill>
                  <a:sysClr val="windowText" lastClr="000000"/>
                </a:solidFill>
                <a:effectLst/>
                <a:latin typeface="Calibri"/>
                <a:ea typeface="Calibri"/>
                <a:cs typeface="PT Bold Heading" pitchFamily="2" charset="-78"/>
              </a:rPr>
              <a:t>حركات الاسترخاء</a:t>
            </a:r>
            <a:endParaRPr lang="en-US" sz="3200" dirty="0">
              <a:solidFill>
                <a:sysClr val="windowText" lastClr="000000"/>
              </a:solidFill>
              <a:effectLst/>
              <a:latin typeface="Calibri"/>
              <a:ea typeface="Calibri"/>
              <a:cs typeface="PT Bold Heading" pitchFamily="2" charset="-78"/>
            </a:endParaRPr>
          </a:p>
        </p:txBody>
      </p:sp>
      <p:pic>
        <p:nvPicPr>
          <p:cNvPr id="13" name="صورة 12"/>
          <p:cNvPicPr/>
          <p:nvPr/>
        </p:nvPicPr>
        <p:blipFill rotWithShape="1">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3904" t="5789" r="4036" b="5805"/>
          <a:stretch/>
        </p:blipFill>
        <p:spPr bwMode="auto">
          <a:xfrm>
            <a:off x="899592" y="3404757"/>
            <a:ext cx="2247892" cy="1812328"/>
          </a:xfrm>
          <a:prstGeom prst="rect">
            <a:avLst/>
          </a:prstGeom>
          <a:ln>
            <a:solidFill>
              <a:schemeClr val="accent6">
                <a:lumMod val="50000"/>
              </a:schemeClr>
            </a:solidFill>
          </a:ln>
          <a:effectLst>
            <a:outerShdw blurRad="190500" algn="tl" rotWithShape="0">
              <a:srgbClr val="000000">
                <a:alpha val="70000"/>
              </a:srgbClr>
            </a:outerShdw>
          </a:effectLst>
        </p:spPr>
      </p:pic>
      <p:pic>
        <p:nvPicPr>
          <p:cNvPr id="14" name="صورة 13"/>
          <p:cNvPicPr/>
          <p:nvPr/>
        </p:nvPicPr>
        <p:blipFill rotWithShape="1">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l="4404" t="4999" r="4181" b="6995"/>
          <a:stretch/>
        </p:blipFill>
        <p:spPr bwMode="auto">
          <a:xfrm>
            <a:off x="3454409" y="3404757"/>
            <a:ext cx="2246270" cy="1812328"/>
          </a:xfrm>
          <a:prstGeom prst="rect">
            <a:avLst/>
          </a:prstGeom>
          <a:ln>
            <a:solidFill>
              <a:schemeClr val="accent6">
                <a:lumMod val="50000"/>
              </a:schemeClr>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37737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43</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332656" y="827584"/>
            <a:ext cx="5776192" cy="6912768"/>
            <a:chOff x="332656" y="1475656"/>
            <a:chExt cx="5776192" cy="6912768"/>
          </a:xfrm>
        </p:grpSpPr>
        <p:grpSp>
          <p:nvGrpSpPr>
            <p:cNvPr id="8" name="مجموعة 7"/>
            <p:cNvGrpSpPr/>
            <p:nvPr/>
          </p:nvGrpSpPr>
          <p:grpSpPr>
            <a:xfrm>
              <a:off x="332656" y="1475656"/>
              <a:ext cx="5776192" cy="6912768"/>
              <a:chOff x="332656" y="1475656"/>
              <a:chExt cx="5776192" cy="6912768"/>
            </a:xfrm>
          </p:grpSpPr>
          <p:sp>
            <p:nvSpPr>
              <p:cNvPr id="11" name="مستطيل 10"/>
              <p:cNvSpPr/>
              <p:nvPr/>
            </p:nvSpPr>
            <p:spPr>
              <a:xfrm>
                <a:off x="332656" y="1475656"/>
                <a:ext cx="5760640" cy="6912768"/>
              </a:xfrm>
              <a:prstGeom prst="rect">
                <a:avLst/>
              </a:prstGeom>
              <a:ln/>
              <a:effectLst>
                <a:glow rad="139700">
                  <a:schemeClr val="accent5">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1" anchor="ctr"/>
              <a:lstStyle/>
              <a:p>
                <a:pPr algn="ctr"/>
                <a:endParaRPr lang="ar-KW" dirty="0"/>
              </a:p>
            </p:txBody>
          </p:sp>
          <p:sp>
            <p:nvSpPr>
              <p:cNvPr id="12" name="مستطيل 11"/>
              <p:cNvSpPr/>
              <p:nvPr/>
            </p:nvSpPr>
            <p:spPr>
              <a:xfrm rot="20988424">
                <a:off x="780256" y="1475656"/>
                <a:ext cx="5328592" cy="6912768"/>
              </a:xfrm>
              <a:prstGeom prst="rect">
                <a:avLst/>
              </a:prstGeom>
              <a:ln/>
              <a:effectLst>
                <a:glow rad="635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rtlCol="1" anchor="ctr"/>
              <a:lstStyle/>
              <a:p>
                <a:pPr algn="ctr"/>
                <a:endParaRPr lang="ar-KW" dirty="0"/>
              </a:p>
            </p:txBody>
          </p:sp>
          <p:sp>
            <p:nvSpPr>
              <p:cNvPr id="13" name="مستطيل 12"/>
              <p:cNvSpPr/>
              <p:nvPr/>
            </p:nvSpPr>
            <p:spPr>
              <a:xfrm>
                <a:off x="692696" y="1628056"/>
                <a:ext cx="5184576" cy="6544344"/>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KW" dirty="0"/>
              </a:p>
            </p:txBody>
          </p:sp>
          <p:pic>
            <p:nvPicPr>
              <p:cNvPr id="14" name="صورة 13"/>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9526" t="8821" r="8273"/>
              <a:stretch/>
            </p:blipFill>
            <p:spPr bwMode="auto">
              <a:xfrm>
                <a:off x="3454409" y="6185625"/>
                <a:ext cx="2242983" cy="1822878"/>
              </a:xfrm>
              <a:prstGeom prst="rect">
                <a:avLst/>
              </a:prstGeom>
              <a:ln>
                <a:solidFill>
                  <a:schemeClr val="accent1">
                    <a:lumMod val="75000"/>
                  </a:schemeClr>
                </a:solidFill>
              </a:ln>
              <a:effectLst>
                <a:outerShdw blurRad="190500" algn="tl" rotWithShape="0">
                  <a:srgbClr val="000000">
                    <a:alpha val="70000"/>
                  </a:srgbClr>
                </a:outerShdw>
              </a:effectLst>
            </p:spPr>
          </p:pic>
          <p:pic>
            <p:nvPicPr>
              <p:cNvPr id="15" name="Picture 50" descr="E:\DCIM\100CANON\IMG_2174.JPG"/>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Lst>
              </a:blip>
              <a:srcRect b="21622"/>
              <a:stretch/>
            </p:blipFill>
            <p:spPr bwMode="auto">
              <a:xfrm>
                <a:off x="899592" y="6196176"/>
                <a:ext cx="2223120" cy="1812328"/>
              </a:xfrm>
              <a:prstGeom prst="rect">
                <a:avLst/>
              </a:prstGeom>
              <a:ln>
                <a:solidFill>
                  <a:schemeClr val="accent1">
                    <a:lumMod val="75000"/>
                  </a:schemeClr>
                </a:solid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6" name="Picture 16" descr="E:\DCIM\100CANON\IMG_1440.JPG"/>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Lst>
              </a:blip>
              <a:srcRect/>
              <a:stretch>
                <a:fillRect/>
              </a:stretch>
            </p:blipFill>
            <p:spPr bwMode="auto">
              <a:xfrm>
                <a:off x="899592" y="3995936"/>
                <a:ext cx="2247892" cy="1840199"/>
              </a:xfrm>
              <a:prstGeom prst="rect">
                <a:avLst/>
              </a:prstGeom>
              <a:ln>
                <a:solidFill>
                  <a:schemeClr val="accent1">
                    <a:lumMod val="75000"/>
                  </a:schemeClr>
                </a:solidFill>
              </a:ln>
              <a:effectLst>
                <a:outerShdw blurRad="190500" algn="tl" rotWithShape="0">
                  <a:srgbClr val="000000">
                    <a:alpha val="70000"/>
                  </a:srgbClr>
                </a:outerShdw>
              </a:effectLst>
            </p:spPr>
          </p:pic>
          <p:pic>
            <p:nvPicPr>
              <p:cNvPr id="17" name="Picture 14" descr="E:\DCIM\100CANON\IMG_1437.JPG"/>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Lst>
              </a:blip>
              <a:srcRect/>
              <a:stretch>
                <a:fillRect/>
              </a:stretch>
            </p:blipFill>
            <p:spPr bwMode="auto">
              <a:xfrm>
                <a:off x="3452725" y="3995936"/>
                <a:ext cx="2244667" cy="1840199"/>
              </a:xfrm>
              <a:prstGeom prst="rect">
                <a:avLst/>
              </a:prstGeom>
              <a:ln>
                <a:solidFill>
                  <a:schemeClr val="accent1">
                    <a:lumMod val="75000"/>
                  </a:schemeClr>
                </a:solidFill>
              </a:ln>
              <a:effectLst>
                <a:outerShdw blurRad="190500" algn="tl" rotWithShape="0">
                  <a:srgbClr val="000000">
                    <a:alpha val="70000"/>
                  </a:srgbClr>
                </a:outerShdw>
              </a:effectLst>
            </p:spPr>
          </p:pic>
        </p:grpSp>
        <p:pic>
          <p:nvPicPr>
            <p:cNvPr id="9" name="Picture 7" descr="E:\DCIM\100CANON\IMG_1429.JPG"/>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Lst>
            </a:blip>
            <a:srcRect/>
            <a:stretch>
              <a:fillRect/>
            </a:stretch>
          </p:blipFill>
          <p:spPr bwMode="auto">
            <a:xfrm>
              <a:off x="875826" y="1872573"/>
              <a:ext cx="2232248" cy="1835331"/>
            </a:xfrm>
            <a:prstGeom prst="rect">
              <a:avLst/>
            </a:prstGeom>
            <a:ln>
              <a:solidFill>
                <a:schemeClr val="accent6">
                  <a:lumMod val="50000"/>
                </a:schemeClr>
              </a:solidFill>
            </a:ln>
            <a:effectLst>
              <a:outerShdw blurRad="190500" algn="tl" rotWithShape="0">
                <a:srgbClr val="000000">
                  <a:alpha val="70000"/>
                </a:srgbClr>
              </a:outerShdw>
            </a:effectLst>
          </p:spPr>
        </p:pic>
        <p:pic>
          <p:nvPicPr>
            <p:cNvPr id="10" name="صورة 9"/>
            <p:cNvPicPr/>
            <p:nvPr/>
          </p:nvPicPr>
          <p:blipFill rotWithShape="1">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l="4731" t="3278" r="5755" b="2771"/>
            <a:stretch/>
          </p:blipFill>
          <p:spPr bwMode="auto">
            <a:xfrm>
              <a:off x="3429000" y="1872573"/>
              <a:ext cx="2246270" cy="1812328"/>
            </a:xfrm>
            <a:prstGeom prst="rect">
              <a:avLst/>
            </a:prstGeom>
            <a:ln>
              <a:solidFill>
                <a:schemeClr val="accent6">
                  <a:lumMod val="50000"/>
                </a:schemeClr>
              </a:solid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437737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3955" y="755576"/>
            <a:ext cx="6855363" cy="8386868"/>
            <a:chOff x="3955" y="755576"/>
            <a:chExt cx="6855363" cy="8386868"/>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44</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332656" y="755576"/>
              <a:ext cx="5776192" cy="6912768"/>
              <a:chOff x="332656" y="1475656"/>
              <a:chExt cx="5776192" cy="6912768"/>
            </a:xfrm>
          </p:grpSpPr>
          <p:sp>
            <p:nvSpPr>
              <p:cNvPr id="8" name="مستطيل 7"/>
              <p:cNvSpPr/>
              <p:nvPr/>
            </p:nvSpPr>
            <p:spPr>
              <a:xfrm>
                <a:off x="332656" y="1475656"/>
                <a:ext cx="5760640" cy="6912768"/>
              </a:xfrm>
              <a:prstGeom prst="rect">
                <a:avLst/>
              </a:prstGeom>
              <a:ln/>
              <a:effectLst>
                <a:glow rad="1397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1" anchor="ctr"/>
              <a:lstStyle/>
              <a:p>
                <a:pPr algn="ctr"/>
                <a:endParaRPr lang="ar-KW" dirty="0"/>
              </a:p>
            </p:txBody>
          </p:sp>
          <p:sp>
            <p:nvSpPr>
              <p:cNvPr id="9" name="مستطيل 8"/>
              <p:cNvSpPr/>
              <p:nvPr/>
            </p:nvSpPr>
            <p:spPr>
              <a:xfrm rot="20988424">
                <a:off x="780256" y="1475656"/>
                <a:ext cx="5328592" cy="6912768"/>
              </a:xfrm>
              <a:prstGeom prst="rect">
                <a:avLst/>
              </a:prstGeom>
              <a:ln/>
              <a:effectLst>
                <a:glow rad="635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1" anchor="ctr"/>
              <a:lstStyle/>
              <a:p>
                <a:pPr algn="ctr"/>
                <a:endParaRPr lang="ar-KW" dirty="0"/>
              </a:p>
            </p:txBody>
          </p:sp>
          <p:sp>
            <p:nvSpPr>
              <p:cNvPr id="10" name="مستطيل 9"/>
              <p:cNvSpPr/>
              <p:nvPr/>
            </p:nvSpPr>
            <p:spPr>
              <a:xfrm>
                <a:off x="692696" y="1628056"/>
                <a:ext cx="5184576" cy="6544344"/>
              </a:xfrm>
              <a:prstGeom prst="rect">
                <a:avLst/>
              </a:prstGeom>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ar-KW" dirty="0"/>
              </a:p>
            </p:txBody>
          </p:sp>
          <p:pic>
            <p:nvPicPr>
              <p:cNvPr id="11" name="صورة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4409" y="6191614"/>
                <a:ext cx="2242983" cy="1814237"/>
              </a:xfrm>
              <a:prstGeom prst="rect">
                <a:avLst/>
              </a:prstGeom>
              <a:ln>
                <a:solidFill>
                  <a:schemeClr val="accent4">
                    <a:lumMod val="75000"/>
                  </a:schemeClr>
                </a:solidFill>
              </a:ln>
              <a:effectLst>
                <a:outerShdw blurRad="190500" algn="tl" rotWithShape="0">
                  <a:srgbClr val="000000">
                    <a:alpha val="70000"/>
                  </a:srgbClr>
                </a:outerShdw>
              </a:effectLst>
            </p:spPr>
          </p:pic>
          <p:pic>
            <p:nvPicPr>
              <p:cNvPr id="12" name="صورة 11" descr="C:\Users\user\AppData\Local\Temp\Rar$DIa0.889\IMG_6750.JPG"/>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r="1354" b="27089"/>
              <a:stretch/>
            </p:blipFill>
            <p:spPr bwMode="auto">
              <a:xfrm>
                <a:off x="908720" y="3993284"/>
                <a:ext cx="2241376" cy="1840199"/>
              </a:xfrm>
              <a:prstGeom prst="rect">
                <a:avLst/>
              </a:prstGeom>
              <a:ln>
                <a:solidFill>
                  <a:schemeClr val="accent4">
                    <a:lumMod val="75000"/>
                  </a:schemeClr>
                </a:solid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3" name="صورة 12"/>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891" t="3944" r="3303" b="3834"/>
              <a:stretch/>
            </p:blipFill>
            <p:spPr bwMode="auto">
              <a:xfrm>
                <a:off x="908720" y="6191613"/>
                <a:ext cx="2243470" cy="1836771"/>
              </a:xfrm>
              <a:prstGeom prst="rect">
                <a:avLst/>
              </a:prstGeom>
              <a:ln>
                <a:solidFill>
                  <a:schemeClr val="accent4">
                    <a:lumMod val="75000"/>
                  </a:schemeClr>
                </a:solidFill>
              </a:ln>
              <a:effectLst>
                <a:outerShdw blurRad="190500" algn="tl" rotWithShape="0">
                  <a:srgbClr val="000000">
                    <a:alpha val="70000"/>
                  </a:srgbClr>
                </a:outerShdw>
              </a:effectLst>
            </p:spPr>
          </p:pic>
          <p:pic>
            <p:nvPicPr>
              <p:cNvPr id="14" name="صورة 13" descr="C:\Users\user\AppData\Local\Temp\Rar$DIa0.530\IMG_6754.JPG"/>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444552" y="3993284"/>
                <a:ext cx="2252840" cy="1840199"/>
              </a:xfrm>
              <a:prstGeom prst="rect">
                <a:avLst/>
              </a:prstGeom>
              <a:ln>
                <a:solidFill>
                  <a:schemeClr val="accent4">
                    <a:lumMod val="75000"/>
                  </a:schemeClr>
                </a:solidFill>
              </a:ln>
              <a:effectLst>
                <a:outerShdw blurRad="190500" algn="tl" rotWithShape="0">
                  <a:srgbClr val="000000">
                    <a:alpha val="70000"/>
                  </a:srgbClr>
                </a:outerShdw>
              </a:effectLst>
            </p:spPr>
          </p:pic>
          <p:pic>
            <p:nvPicPr>
              <p:cNvPr id="15" name="صورة 14" descr="C:\Users\user\AppData\Local\Temp\Rar$DIa1.207\IMG_6756.JPG"/>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99592" y="1907704"/>
                <a:ext cx="2247892" cy="1812328"/>
              </a:xfrm>
              <a:prstGeom prst="rect">
                <a:avLst/>
              </a:prstGeom>
              <a:ln>
                <a:solidFill>
                  <a:schemeClr val="accent1">
                    <a:lumMod val="75000"/>
                  </a:schemeClr>
                </a:solidFill>
              </a:ln>
              <a:effectLst>
                <a:outerShdw blurRad="190500" algn="tl" rotWithShape="0">
                  <a:srgbClr val="000000">
                    <a:alpha val="70000"/>
                  </a:srgbClr>
                </a:outerShdw>
              </a:effectLst>
            </p:spPr>
          </p:pic>
          <p:pic>
            <p:nvPicPr>
              <p:cNvPr id="16" name="صورة 15" descr="C:\Users\user\AppData\Local\Temp\Rar$DIa0.399\IMG_6749.JPG"/>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444552" y="1907704"/>
                <a:ext cx="2252840" cy="1812328"/>
              </a:xfrm>
              <a:prstGeom prst="rect">
                <a:avLst/>
              </a:prstGeom>
              <a:ln>
                <a:solidFill>
                  <a:schemeClr val="accent1">
                    <a:lumMod val="75000"/>
                  </a:schemeClr>
                </a:solidFill>
              </a:ln>
              <a:effectLst>
                <a:outerShdw blurRad="190500" algn="tl" rotWithShape="0">
                  <a:srgbClr val="000000">
                    <a:alpha val="70000"/>
                  </a:srgbClr>
                </a:outerShdw>
              </a:effectLst>
            </p:spPr>
          </p:pic>
        </p:grpSp>
      </p:grpSp>
    </p:spTree>
    <p:extLst>
      <p:ext uri="{BB962C8B-B14F-4D97-AF65-F5344CB8AC3E}">
        <p14:creationId xmlns:p14="http://schemas.microsoft.com/office/powerpoint/2010/main" val="437737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مجموعة 15"/>
          <p:cNvGrpSpPr/>
          <p:nvPr/>
        </p:nvGrpSpPr>
        <p:grpSpPr>
          <a:xfrm>
            <a:off x="3955" y="1259632"/>
            <a:ext cx="6855363" cy="7882812"/>
            <a:chOff x="3955" y="1259632"/>
            <a:chExt cx="6855363" cy="7882812"/>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45</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3" name="مجموعة 2"/>
            <p:cNvGrpSpPr/>
            <p:nvPr/>
          </p:nvGrpSpPr>
          <p:grpSpPr>
            <a:xfrm>
              <a:off x="332656" y="1259632"/>
              <a:ext cx="6408712" cy="6992124"/>
              <a:chOff x="332656" y="1619672"/>
              <a:chExt cx="6408712" cy="6992124"/>
            </a:xfrm>
          </p:grpSpPr>
          <p:grpSp>
            <p:nvGrpSpPr>
              <p:cNvPr id="7" name="مجموعة 6"/>
              <p:cNvGrpSpPr/>
              <p:nvPr/>
            </p:nvGrpSpPr>
            <p:grpSpPr>
              <a:xfrm>
                <a:off x="692697" y="3067179"/>
                <a:ext cx="5184574" cy="5544617"/>
                <a:chOff x="-160185" y="3923927"/>
                <a:chExt cx="4957335" cy="5544617"/>
              </a:xfrm>
            </p:grpSpPr>
            <p:grpSp>
              <p:nvGrpSpPr>
                <p:cNvPr id="8" name="مجموعة 7"/>
                <p:cNvGrpSpPr/>
                <p:nvPr/>
              </p:nvGrpSpPr>
              <p:grpSpPr>
                <a:xfrm>
                  <a:off x="-160185" y="3923927"/>
                  <a:ext cx="4957335" cy="5544617"/>
                  <a:chOff x="-160185" y="3923927"/>
                  <a:chExt cx="4957335" cy="5544617"/>
                </a:xfrm>
              </p:grpSpPr>
              <p:pic>
                <p:nvPicPr>
                  <p:cNvPr id="10" name="Picture 6" descr="free vector Banner vector origami effect"/>
                  <p:cNvPicPr>
                    <a:picLocks noChangeAspect="1" noChangeArrowheads="1"/>
                  </p:cNvPicPr>
                  <p:nvPr/>
                </p:nvPicPr>
                <p:blipFill>
                  <a:blip r:embed="rId3" cstate="print">
                    <a:clrChange>
                      <a:clrFrom>
                        <a:srgbClr val="EBEDEC"/>
                      </a:clrFrom>
                      <a:clrTo>
                        <a:srgbClr val="EBEDEC">
                          <a:alpha val="0"/>
                        </a:srgbClr>
                      </a:clrTo>
                    </a:clrChange>
                    <a:extLst>
                      <a:ext uri="{28A0092B-C50C-407E-A947-70E740481C1C}">
                        <a14:useLocalDpi xmlns:a14="http://schemas.microsoft.com/office/drawing/2010/main" val="0"/>
                      </a:ext>
                    </a:extLst>
                  </a:blip>
                  <a:srcRect/>
                  <a:stretch>
                    <a:fillRect/>
                  </a:stretch>
                </p:blipFill>
                <p:spPr bwMode="auto">
                  <a:xfrm flipH="1">
                    <a:off x="-160185" y="3923927"/>
                    <a:ext cx="4957335" cy="55446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vector Banner vector origami effect"/>
                  <p:cNvPicPr>
                    <a:picLocks noChangeAspect="1" noChangeArrowheads="1"/>
                  </p:cNvPicPr>
                  <p:nvPr/>
                </p:nvPicPr>
                <p:blipFill rotWithShape="1">
                  <a:blip r:embed="rId3" cstate="print">
                    <a:clrChange>
                      <a:clrFrom>
                        <a:srgbClr val="EBEDEC"/>
                      </a:clrFrom>
                      <a:clrTo>
                        <a:srgbClr val="EBEDEC">
                          <a:alpha val="0"/>
                        </a:srgbClr>
                      </a:clrTo>
                    </a:clrChange>
                    <a:extLst>
                      <a:ext uri="{28A0092B-C50C-407E-A947-70E740481C1C}">
                        <a14:useLocalDpi xmlns:a14="http://schemas.microsoft.com/office/drawing/2010/main" val="0"/>
                      </a:ext>
                    </a:extLst>
                  </a:blip>
                  <a:srcRect l="18938" t="25495" r="23137" b="62116"/>
                  <a:stretch/>
                </p:blipFill>
                <p:spPr bwMode="auto">
                  <a:xfrm flipH="1">
                    <a:off x="882714" y="5818527"/>
                    <a:ext cx="2871537" cy="64651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مستطيل 8"/>
                <p:cNvSpPr/>
                <p:nvPr/>
              </p:nvSpPr>
              <p:spPr>
                <a:xfrm>
                  <a:off x="734888" y="5148064"/>
                  <a:ext cx="3390764" cy="2448272"/>
                </a:xfrm>
                <a:prstGeom prst="rect">
                  <a:avLst/>
                </a:prstGeom>
                <a:ln>
                  <a:solidFill>
                    <a:schemeClr val="accent3">
                      <a:lumMod val="75000"/>
                    </a:schemeClr>
                  </a:solidFill>
                </a:ln>
                <a:effectLst>
                  <a:glow rad="635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grpSp>
          <p:pic>
            <p:nvPicPr>
              <p:cNvPr id="12"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28799" y="4196916"/>
                <a:ext cx="3607235" cy="25426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مجموعة 1"/>
              <p:cNvGrpSpPr/>
              <p:nvPr/>
            </p:nvGrpSpPr>
            <p:grpSpPr>
              <a:xfrm>
                <a:off x="332656" y="1619672"/>
                <a:ext cx="6408712" cy="1152128"/>
                <a:chOff x="179451" y="1651484"/>
                <a:chExt cx="6408712" cy="1152128"/>
              </a:xfrm>
            </p:grpSpPr>
            <p:sp>
              <p:nvSpPr>
                <p:cNvPr id="13" name="مستطيل 12"/>
                <p:cNvSpPr/>
                <p:nvPr/>
              </p:nvSpPr>
              <p:spPr>
                <a:xfrm>
                  <a:off x="179451" y="1651484"/>
                  <a:ext cx="6192688" cy="1152128"/>
                </a:xfrm>
                <a:prstGeom prst="rect">
                  <a:avLst/>
                </a:prstGeom>
                <a:effectLst>
                  <a:glow rad="101600">
                    <a:schemeClr val="accent5">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1" anchor="ctr"/>
                <a:lstStyle/>
                <a:p>
                  <a:pPr algn="ctr"/>
                  <a:endParaRPr lang="ar-KW"/>
                </a:p>
              </p:txBody>
            </p:sp>
            <p:sp>
              <p:nvSpPr>
                <p:cNvPr id="14" name="مستطيل 13"/>
                <p:cNvSpPr/>
                <p:nvPr/>
              </p:nvSpPr>
              <p:spPr>
                <a:xfrm>
                  <a:off x="313743" y="1763688"/>
                  <a:ext cx="5942479" cy="927720"/>
                </a:xfrm>
                <a:prstGeom prst="rect">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ar-KW"/>
                </a:p>
              </p:txBody>
            </p:sp>
            <p:sp>
              <p:nvSpPr>
                <p:cNvPr id="15" name="مستطيل 14"/>
                <p:cNvSpPr/>
                <p:nvPr/>
              </p:nvSpPr>
              <p:spPr>
                <a:xfrm>
                  <a:off x="520580" y="1880193"/>
                  <a:ext cx="6067583" cy="775101"/>
                </a:xfrm>
                <a:prstGeom prst="rect">
                  <a:avLst/>
                </a:prstGeom>
                <a:noFill/>
                <a:ln>
                  <a:no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r>
                    <a:rPr lang="ar-KW" sz="4400" dirty="0">
                      <a:ln>
                        <a:solidFill>
                          <a:schemeClr val="tx1"/>
                        </a:solidFill>
                      </a:ln>
                      <a:solidFill>
                        <a:schemeClr val="tx1"/>
                      </a:solidFill>
                      <a:cs typeface="PT Bold Heading" pitchFamily="2" charset="-78"/>
                    </a:rPr>
                    <a:t>   ملحق الألعاب الحركية</a:t>
                  </a:r>
                  <a:endParaRPr lang="en-US" sz="4400" dirty="0">
                    <a:ln>
                      <a:solidFill>
                        <a:schemeClr val="tx1"/>
                      </a:solidFill>
                    </a:ln>
                    <a:solidFill>
                      <a:schemeClr val="tx1"/>
                    </a:solidFill>
                    <a:cs typeface="PT Bold Heading" pitchFamily="2" charset="-78"/>
                  </a:endParaRPr>
                </a:p>
              </p:txBody>
            </p:sp>
          </p:grpSp>
        </p:grpSp>
      </p:grpSp>
    </p:spTree>
    <p:extLst>
      <p:ext uri="{BB962C8B-B14F-4D97-AF65-F5344CB8AC3E}">
        <p14:creationId xmlns:p14="http://schemas.microsoft.com/office/powerpoint/2010/main" val="437737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3955" y="443893"/>
            <a:ext cx="6855363" cy="8698551"/>
            <a:chOff x="3955" y="443893"/>
            <a:chExt cx="6855363" cy="8698551"/>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46</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548680" y="443893"/>
              <a:ext cx="5832648" cy="8315169"/>
              <a:chOff x="548680" y="443893"/>
              <a:chExt cx="5832648" cy="8315169"/>
            </a:xfrm>
          </p:grpSpPr>
          <p:grpSp>
            <p:nvGrpSpPr>
              <p:cNvPr id="8" name="مجموعة 7"/>
              <p:cNvGrpSpPr/>
              <p:nvPr/>
            </p:nvGrpSpPr>
            <p:grpSpPr>
              <a:xfrm>
                <a:off x="548680" y="443893"/>
                <a:ext cx="5832648" cy="8315169"/>
                <a:chOff x="332656" y="443893"/>
                <a:chExt cx="5832648" cy="8315169"/>
              </a:xfrm>
            </p:grpSpPr>
            <p:grpSp>
              <p:nvGrpSpPr>
                <p:cNvPr id="15" name="مجموعة 14"/>
                <p:cNvGrpSpPr/>
                <p:nvPr/>
              </p:nvGrpSpPr>
              <p:grpSpPr>
                <a:xfrm>
                  <a:off x="332656" y="443893"/>
                  <a:ext cx="5832648" cy="8315169"/>
                  <a:chOff x="332656" y="443893"/>
                  <a:chExt cx="5832648" cy="8315169"/>
                </a:xfrm>
              </p:grpSpPr>
              <p:grpSp>
                <p:nvGrpSpPr>
                  <p:cNvPr id="17" name="مجموعة 16"/>
                  <p:cNvGrpSpPr/>
                  <p:nvPr/>
                </p:nvGrpSpPr>
                <p:grpSpPr>
                  <a:xfrm>
                    <a:off x="332656" y="443893"/>
                    <a:ext cx="5832648" cy="8315169"/>
                    <a:chOff x="332656" y="443893"/>
                    <a:chExt cx="5832648" cy="8315169"/>
                  </a:xfrm>
                </p:grpSpPr>
                <p:grpSp>
                  <p:nvGrpSpPr>
                    <p:cNvPr id="23" name="مجموعة 22"/>
                    <p:cNvGrpSpPr/>
                    <p:nvPr/>
                  </p:nvGrpSpPr>
                  <p:grpSpPr>
                    <a:xfrm>
                      <a:off x="980728" y="4355976"/>
                      <a:ext cx="4464496" cy="432048"/>
                      <a:chOff x="980728" y="4355976"/>
                      <a:chExt cx="4464496" cy="432048"/>
                    </a:xfrm>
                  </p:grpSpPr>
                  <p:cxnSp>
                    <p:nvCxnSpPr>
                      <p:cNvPr id="26" name="رابط مستقيم 25"/>
                      <p:cNvCxnSpPr/>
                      <p:nvPr/>
                    </p:nvCxnSpPr>
                    <p:spPr>
                      <a:xfrm>
                        <a:off x="5445224" y="4355976"/>
                        <a:ext cx="0" cy="432048"/>
                      </a:xfrm>
                      <a:prstGeom prst="line">
                        <a:avLst/>
                      </a:prstGeom>
                      <a:ln w="76200"/>
                    </p:spPr>
                    <p:style>
                      <a:lnRef idx="3">
                        <a:schemeClr val="accent4"/>
                      </a:lnRef>
                      <a:fillRef idx="0">
                        <a:schemeClr val="accent4"/>
                      </a:fillRef>
                      <a:effectRef idx="2">
                        <a:schemeClr val="accent4"/>
                      </a:effectRef>
                      <a:fontRef idx="minor">
                        <a:schemeClr val="tx1"/>
                      </a:fontRef>
                    </p:style>
                  </p:cxnSp>
                  <p:cxnSp>
                    <p:nvCxnSpPr>
                      <p:cNvPr id="27" name="رابط مستقيم 26"/>
                      <p:cNvCxnSpPr/>
                      <p:nvPr/>
                    </p:nvCxnSpPr>
                    <p:spPr>
                      <a:xfrm>
                        <a:off x="980728" y="4355976"/>
                        <a:ext cx="0" cy="432048"/>
                      </a:xfrm>
                      <a:prstGeom prst="line">
                        <a:avLst/>
                      </a:prstGeom>
                      <a:ln w="76200"/>
                    </p:spPr>
                    <p:style>
                      <a:lnRef idx="3">
                        <a:schemeClr val="accent4"/>
                      </a:lnRef>
                      <a:fillRef idx="0">
                        <a:schemeClr val="accent4"/>
                      </a:fillRef>
                      <a:effectRef idx="2">
                        <a:schemeClr val="accent4"/>
                      </a:effectRef>
                      <a:fontRef idx="minor">
                        <a:schemeClr val="tx1"/>
                      </a:fontRef>
                    </p:style>
                  </p:cxnSp>
                  <p:cxnSp>
                    <p:nvCxnSpPr>
                      <p:cNvPr id="28" name="رابط مستقيم 27"/>
                      <p:cNvCxnSpPr/>
                      <p:nvPr/>
                    </p:nvCxnSpPr>
                    <p:spPr>
                      <a:xfrm>
                        <a:off x="3268764" y="4355976"/>
                        <a:ext cx="0" cy="432048"/>
                      </a:xfrm>
                      <a:prstGeom prst="line">
                        <a:avLst/>
                      </a:prstGeom>
                      <a:ln w="76200"/>
                    </p:spPr>
                    <p:style>
                      <a:lnRef idx="3">
                        <a:schemeClr val="accent4"/>
                      </a:lnRef>
                      <a:fillRef idx="0">
                        <a:schemeClr val="accent4"/>
                      </a:fillRef>
                      <a:effectRef idx="2">
                        <a:schemeClr val="accent4"/>
                      </a:effectRef>
                      <a:fontRef idx="minor">
                        <a:schemeClr val="tx1"/>
                      </a:fontRef>
                    </p:style>
                  </p:cxnSp>
                </p:grpSp>
                <p:pic>
                  <p:nvPicPr>
                    <p:cNvPr id="24" name="Picture 3" descr="C:\Users\froty\Desktop\ملفات جديدة\صور 1\business-card-image-vecto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3" r="4230"/>
                    <a:stretch/>
                  </p:blipFill>
                  <p:spPr bwMode="auto">
                    <a:xfrm>
                      <a:off x="332656" y="443893"/>
                      <a:ext cx="5832648" cy="4043046"/>
                    </a:xfrm>
                    <a:prstGeom prst="rect">
                      <a:avLst/>
                    </a:prstGeom>
                    <a:ln>
                      <a:noFill/>
                    </a:ln>
                    <a:effectLst>
                      <a:glow rad="101600">
                        <a:schemeClr val="accent2">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5" name="Picture 3" descr="C:\Users\froty\Desktop\ملفات جديدة\صور 1\business-card-image-vecto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3" r="4230"/>
                    <a:stretch/>
                  </p:blipFill>
                  <p:spPr bwMode="auto">
                    <a:xfrm>
                      <a:off x="332656" y="4716016"/>
                      <a:ext cx="5832648" cy="4043046"/>
                    </a:xfrm>
                    <a:prstGeom prst="rect">
                      <a:avLst/>
                    </a:prstGeom>
                    <a:ln>
                      <a:noFill/>
                    </a:ln>
                    <a:effectLst>
                      <a:glow rad="101600">
                        <a:schemeClr val="accent2">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18" name="مربع نص 17"/>
                  <p:cNvSpPr txBox="1"/>
                  <p:nvPr/>
                </p:nvSpPr>
                <p:spPr>
                  <a:xfrm>
                    <a:off x="2204865" y="1043608"/>
                    <a:ext cx="3816423" cy="1184940"/>
                  </a:xfrm>
                  <a:prstGeom prst="rect">
                    <a:avLst/>
                  </a:prstGeom>
                  <a:noFill/>
                </p:spPr>
                <p:txBody>
                  <a:bodyPr wrap="square" rtlCol="1">
                    <a:spAutoFit/>
                  </a:bodyPr>
                  <a:lstStyle/>
                  <a:p>
                    <a:r>
                      <a:rPr lang="ar-KW" sz="1600" dirty="0">
                        <a:cs typeface="PT Bold Heading" pitchFamily="2" charset="-78"/>
                      </a:rPr>
                      <a:t>الهدف منها:</a:t>
                    </a:r>
                    <a:endParaRPr lang="en-US" sz="1600" dirty="0">
                      <a:cs typeface="PT Bold Heading" pitchFamily="2" charset="-78"/>
                    </a:endParaRPr>
                  </a:p>
                  <a:p>
                    <a:r>
                      <a:rPr lang="en-US" sz="700" b="1" dirty="0"/>
                      <a:t>  </a:t>
                    </a:r>
                    <a:endParaRPr lang="en-US" sz="700" dirty="0"/>
                  </a:p>
                  <a:p>
                    <a:r>
                      <a:rPr lang="ar-KW" sz="1600" b="1" dirty="0">
                        <a:solidFill>
                          <a:schemeClr val="accent3">
                            <a:lumMod val="50000"/>
                          </a:schemeClr>
                        </a:solidFill>
                      </a:rPr>
                      <a:t>*</a:t>
                    </a:r>
                    <a:r>
                      <a:rPr lang="ar-KW" sz="1600" b="1" dirty="0"/>
                      <a:t> تقوية العضلات الدقيقة و الكبيرة. </a:t>
                    </a:r>
                    <a:endParaRPr lang="en-US" sz="1600" dirty="0"/>
                  </a:p>
                  <a:p>
                    <a:r>
                      <a:rPr lang="ar-KW" sz="1600" b="1" dirty="0">
                        <a:solidFill>
                          <a:schemeClr val="accent3">
                            <a:lumMod val="50000"/>
                          </a:schemeClr>
                        </a:solidFill>
                      </a:rPr>
                      <a:t>*</a:t>
                    </a:r>
                    <a:r>
                      <a:rPr lang="ar-KW" sz="1600" b="1" dirty="0"/>
                      <a:t> تنمية القدرة على اكتساب مهارات حركية.</a:t>
                    </a:r>
                  </a:p>
                  <a:p>
                    <a:r>
                      <a:rPr lang="ar-KW" sz="1600" b="1" dirty="0">
                        <a:solidFill>
                          <a:schemeClr val="accent3">
                            <a:lumMod val="50000"/>
                          </a:schemeClr>
                        </a:solidFill>
                      </a:rPr>
                      <a:t>*</a:t>
                    </a:r>
                    <a:r>
                      <a:rPr lang="ar-KW" sz="1600" b="1" dirty="0"/>
                      <a:t> معرفة مفاهيم عديدة مثل أمام </a:t>
                    </a:r>
                    <a:r>
                      <a:rPr lang="ar-KW" sz="1600" b="1" dirty="0">
                        <a:solidFill>
                          <a:schemeClr val="accent3">
                            <a:lumMod val="50000"/>
                          </a:schemeClr>
                        </a:solidFill>
                      </a:rPr>
                      <a:t>/</a:t>
                    </a:r>
                    <a:r>
                      <a:rPr lang="ar-KW" sz="1600" b="1" dirty="0"/>
                      <a:t> خلف </a:t>
                    </a:r>
                    <a:r>
                      <a:rPr lang="ar-KW" sz="1600" b="1" dirty="0">
                        <a:solidFill>
                          <a:schemeClr val="accent3">
                            <a:lumMod val="50000"/>
                          </a:schemeClr>
                        </a:solidFill>
                      </a:rPr>
                      <a:t>/</a:t>
                    </a:r>
                    <a:r>
                      <a:rPr lang="ar-KW" sz="1600" b="1" dirty="0"/>
                      <a:t> خارج </a:t>
                    </a:r>
                    <a:r>
                      <a:rPr lang="ar-KW" sz="1600" b="1" dirty="0">
                        <a:solidFill>
                          <a:schemeClr val="accent3">
                            <a:lumMod val="50000"/>
                          </a:schemeClr>
                        </a:solidFill>
                      </a:rPr>
                      <a:t>/ </a:t>
                    </a:r>
                    <a:r>
                      <a:rPr lang="ar-KW" sz="1600" b="1" dirty="0"/>
                      <a:t>داخل.</a:t>
                    </a:r>
                    <a:r>
                      <a:rPr lang="en-US" sz="1600" b="1" dirty="0"/>
                      <a:t> </a:t>
                    </a:r>
                    <a:endParaRPr lang="en-US" sz="1600" dirty="0"/>
                  </a:p>
                </p:txBody>
              </p:sp>
              <p:sp>
                <p:nvSpPr>
                  <p:cNvPr id="19" name="مستطيل 18"/>
                  <p:cNvSpPr/>
                  <p:nvPr/>
                </p:nvSpPr>
                <p:spPr>
                  <a:xfrm>
                    <a:off x="2132856" y="510228"/>
                    <a:ext cx="3951961" cy="398072"/>
                  </a:xfrm>
                  <a:prstGeom prst="rect">
                    <a:avLst/>
                  </a:prstGeom>
                  <a:ln>
                    <a:solidFill>
                      <a:schemeClr val="accent3">
                        <a:lumMod val="50000"/>
                      </a:schemeClr>
                    </a:solid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r>
                      <a:rPr lang="ar-KW" sz="1700" dirty="0">
                        <a:cs typeface="PT Bold Heading" pitchFamily="2" charset="-78"/>
                      </a:rPr>
                      <a:t>    لعبة الأطواق ذات الأشكال الهندسية الملونة</a:t>
                    </a:r>
                    <a:endParaRPr lang="en-US" sz="1700" dirty="0">
                      <a:cs typeface="PT Bold Heading" pitchFamily="2" charset="-78"/>
                    </a:endParaRPr>
                  </a:p>
                </p:txBody>
              </p:sp>
              <p:cxnSp>
                <p:nvCxnSpPr>
                  <p:cNvPr id="20" name="رابط مستقيم 19"/>
                  <p:cNvCxnSpPr/>
                  <p:nvPr/>
                </p:nvCxnSpPr>
                <p:spPr>
                  <a:xfrm flipH="1">
                    <a:off x="4725144" y="1403648"/>
                    <a:ext cx="1224136" cy="0"/>
                  </a:xfrm>
                  <a:prstGeom prst="line">
                    <a:avLst/>
                  </a:prstGeom>
                  <a:ln w="28575">
                    <a:solidFill>
                      <a:schemeClr val="accent3">
                        <a:lumMod val="50000"/>
                      </a:schemeClr>
                    </a:solidFill>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21" name="مربع نص 20"/>
                  <p:cNvSpPr txBox="1"/>
                  <p:nvPr/>
                </p:nvSpPr>
                <p:spPr>
                  <a:xfrm>
                    <a:off x="2492896" y="2411760"/>
                    <a:ext cx="3448130" cy="1477328"/>
                  </a:xfrm>
                  <a:prstGeom prst="rect">
                    <a:avLst/>
                  </a:prstGeom>
                  <a:noFill/>
                </p:spPr>
                <p:txBody>
                  <a:bodyPr wrap="square" rtlCol="1">
                    <a:spAutoFit/>
                  </a:bodyPr>
                  <a:lstStyle/>
                  <a:p>
                    <a:r>
                      <a:rPr lang="ar-KW" sz="1600" dirty="0">
                        <a:cs typeface="PT Bold Heading" pitchFamily="2" charset="-78"/>
                      </a:rPr>
                      <a:t>طريقة الاستخدام: </a:t>
                    </a:r>
                    <a:endParaRPr lang="en-US" sz="1600" dirty="0">
                      <a:cs typeface="PT Bold Heading" pitchFamily="2" charset="-78"/>
                    </a:endParaRPr>
                  </a:p>
                  <a:p>
                    <a:endParaRPr lang="ar-KW" sz="1000" b="1" dirty="0"/>
                  </a:p>
                  <a:p>
                    <a:pPr algn="just"/>
                    <a:r>
                      <a:rPr lang="ar-KW" sz="1600" b="1" dirty="0"/>
                      <a:t>عبارة عن أربعة أشكال هندسية بلاستيكية ملونة بألوان جميلة لها قواعد تثبت عليها عند اللعب يقوم الطفل بالمرور داخلها مؤديا بعض لحركات والمهارات الرياضية.</a:t>
                    </a:r>
                    <a:endParaRPr lang="en-US" sz="1600" dirty="0"/>
                  </a:p>
                </p:txBody>
              </p:sp>
              <p:cxnSp>
                <p:nvCxnSpPr>
                  <p:cNvPr id="22" name="رابط مستقيم 21"/>
                  <p:cNvCxnSpPr/>
                  <p:nvPr/>
                </p:nvCxnSpPr>
                <p:spPr>
                  <a:xfrm flipH="1">
                    <a:off x="4293096" y="2771800"/>
                    <a:ext cx="1647931" cy="0"/>
                  </a:xfrm>
                  <a:prstGeom prst="line">
                    <a:avLst/>
                  </a:prstGeom>
                  <a:ln w="28575">
                    <a:solidFill>
                      <a:schemeClr val="accent3">
                        <a:lumMod val="50000"/>
                      </a:schemeClr>
                    </a:solidFill>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cxnSp>
            </p:grpSp>
            <p:sp>
              <p:nvSpPr>
                <p:cNvPr id="16" name="مخطط انسيابي: رابط 15"/>
                <p:cNvSpPr/>
                <p:nvPr/>
              </p:nvSpPr>
              <p:spPr>
                <a:xfrm>
                  <a:off x="5841268" y="611560"/>
                  <a:ext cx="180020" cy="180020"/>
                </a:xfrm>
                <a:prstGeom prst="flowChartConnector">
                  <a:avLst/>
                </a:prstGeom>
                <a:effectLst>
                  <a:glow rad="635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a:p>
              </p:txBody>
            </p:sp>
          </p:grpSp>
          <p:sp>
            <p:nvSpPr>
              <p:cNvPr id="9" name="مربع نص 8"/>
              <p:cNvSpPr txBox="1"/>
              <p:nvPr/>
            </p:nvSpPr>
            <p:spPr>
              <a:xfrm>
                <a:off x="2429368" y="5321404"/>
                <a:ext cx="3816423" cy="1184940"/>
              </a:xfrm>
              <a:prstGeom prst="rect">
                <a:avLst/>
              </a:prstGeom>
              <a:noFill/>
            </p:spPr>
            <p:txBody>
              <a:bodyPr wrap="square" rtlCol="1">
                <a:spAutoFit/>
              </a:bodyPr>
              <a:lstStyle/>
              <a:p>
                <a:r>
                  <a:rPr lang="ar-KW" sz="1600" dirty="0">
                    <a:cs typeface="PT Bold Heading" pitchFamily="2" charset="-78"/>
                  </a:rPr>
                  <a:t>الهدف منها:</a:t>
                </a:r>
                <a:endParaRPr lang="en-US" sz="1600" dirty="0">
                  <a:cs typeface="PT Bold Heading" pitchFamily="2" charset="-78"/>
                </a:endParaRPr>
              </a:p>
              <a:p>
                <a:r>
                  <a:rPr lang="en-US" sz="700" b="1" dirty="0"/>
                  <a:t>  </a:t>
                </a:r>
                <a:endParaRPr lang="en-US" sz="700" dirty="0"/>
              </a:p>
              <a:p>
                <a:r>
                  <a:rPr lang="ar-KW" sz="1600" b="1" dirty="0">
                    <a:solidFill>
                      <a:srgbClr val="800000"/>
                    </a:solidFill>
                  </a:rPr>
                  <a:t>* </a:t>
                </a:r>
                <a:r>
                  <a:rPr lang="ar-KW" sz="1600" b="1" dirty="0"/>
                  <a:t>اكتساب مهارة الدحرجة. </a:t>
                </a:r>
                <a:endParaRPr lang="en-US" sz="1600" dirty="0"/>
              </a:p>
              <a:p>
                <a:r>
                  <a:rPr lang="ar-KW" sz="1600" b="1" dirty="0">
                    <a:solidFill>
                      <a:srgbClr val="800000"/>
                    </a:solidFill>
                  </a:rPr>
                  <a:t>*</a:t>
                </a:r>
                <a:r>
                  <a:rPr lang="ar-KW" sz="1600" b="1" dirty="0"/>
                  <a:t> تقوية العضلات الكبيرة.</a:t>
                </a:r>
              </a:p>
              <a:p>
                <a:r>
                  <a:rPr lang="ar-KW" sz="1600" b="1" dirty="0">
                    <a:solidFill>
                      <a:srgbClr val="800000"/>
                    </a:solidFill>
                  </a:rPr>
                  <a:t>*</a:t>
                </a:r>
                <a:r>
                  <a:rPr lang="ar-KW" sz="1600" b="1" dirty="0"/>
                  <a:t> إضفاء جو من المتعة والسرور على نفوس الأطفال.</a:t>
                </a:r>
                <a:r>
                  <a:rPr lang="en-US" sz="1600" b="1" dirty="0"/>
                  <a:t> </a:t>
                </a:r>
                <a:endParaRPr lang="en-US" sz="1600" dirty="0"/>
              </a:p>
            </p:txBody>
          </p:sp>
          <p:sp>
            <p:nvSpPr>
              <p:cNvPr id="10" name="مستطيل 9"/>
              <p:cNvSpPr/>
              <p:nvPr/>
            </p:nvSpPr>
            <p:spPr>
              <a:xfrm>
                <a:off x="4324860" y="4788024"/>
                <a:ext cx="1984460" cy="398072"/>
              </a:xfrm>
              <a:prstGeom prst="rect">
                <a:avLst/>
              </a:prstGeom>
              <a:ln>
                <a:solidFill>
                  <a:schemeClr val="accent3">
                    <a:lumMod val="50000"/>
                  </a:schemeClr>
                </a:solid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r>
                  <a:rPr lang="ar-KW" sz="1700" dirty="0">
                    <a:cs typeface="PT Bold Heading" pitchFamily="2" charset="-78"/>
                  </a:rPr>
                  <a:t>    مرتبة الدحرجة</a:t>
                </a:r>
                <a:endParaRPr lang="en-US" sz="1700" dirty="0">
                  <a:cs typeface="PT Bold Heading" pitchFamily="2" charset="-78"/>
                </a:endParaRPr>
              </a:p>
            </p:txBody>
          </p:sp>
          <p:cxnSp>
            <p:nvCxnSpPr>
              <p:cNvPr id="11" name="رابط مستقيم 10"/>
              <p:cNvCxnSpPr/>
              <p:nvPr/>
            </p:nvCxnSpPr>
            <p:spPr>
              <a:xfrm flipH="1">
                <a:off x="4949647" y="5681444"/>
                <a:ext cx="1224136" cy="0"/>
              </a:xfrm>
              <a:prstGeom prst="line">
                <a:avLst/>
              </a:prstGeom>
              <a:ln w="28575">
                <a:solidFill>
                  <a:srgbClr val="800000"/>
                </a:solidFill>
              </a:ln>
              <a:effectLst>
                <a:glow rad="63500">
                  <a:schemeClr val="accent2">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12" name="مربع نص 11"/>
              <p:cNvSpPr txBox="1"/>
              <p:nvPr/>
            </p:nvSpPr>
            <p:spPr>
              <a:xfrm>
                <a:off x="2717399" y="6689556"/>
                <a:ext cx="3448130" cy="984885"/>
              </a:xfrm>
              <a:prstGeom prst="rect">
                <a:avLst/>
              </a:prstGeom>
              <a:noFill/>
            </p:spPr>
            <p:txBody>
              <a:bodyPr wrap="square" rtlCol="1">
                <a:spAutoFit/>
              </a:bodyPr>
              <a:lstStyle/>
              <a:p>
                <a:r>
                  <a:rPr lang="ar-KW" sz="1600" dirty="0">
                    <a:cs typeface="PT Bold Heading" pitchFamily="2" charset="-78"/>
                  </a:rPr>
                  <a:t>طريقة الاستخدام: </a:t>
                </a:r>
                <a:endParaRPr lang="en-US" sz="1600" dirty="0">
                  <a:cs typeface="PT Bold Heading" pitchFamily="2" charset="-78"/>
                </a:endParaRPr>
              </a:p>
              <a:p>
                <a:endParaRPr lang="ar-KW" sz="1000" b="1" dirty="0"/>
              </a:p>
              <a:p>
                <a:pPr algn="just"/>
                <a:r>
                  <a:rPr lang="ar-KW" sz="1600" b="1" dirty="0"/>
                  <a:t>عبارة عن مرتبة يتدرب عليها الطفل فتساعده على اكتساب مهارة الدحرجة .</a:t>
                </a:r>
                <a:endParaRPr lang="en-US" sz="1600" dirty="0"/>
              </a:p>
            </p:txBody>
          </p:sp>
          <p:cxnSp>
            <p:nvCxnSpPr>
              <p:cNvPr id="13" name="رابط مستقيم 12"/>
              <p:cNvCxnSpPr/>
              <p:nvPr/>
            </p:nvCxnSpPr>
            <p:spPr>
              <a:xfrm flipH="1">
                <a:off x="4517599" y="7049596"/>
                <a:ext cx="1647931" cy="0"/>
              </a:xfrm>
              <a:prstGeom prst="line">
                <a:avLst/>
              </a:prstGeom>
              <a:ln w="28575">
                <a:solidFill>
                  <a:srgbClr val="800000"/>
                </a:solidFill>
              </a:ln>
              <a:effectLst>
                <a:glow rad="63500">
                  <a:schemeClr val="accent2">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14" name="مخطط انسيابي: رابط 13"/>
              <p:cNvSpPr/>
              <p:nvPr/>
            </p:nvSpPr>
            <p:spPr>
              <a:xfrm>
                <a:off x="6065771" y="4889356"/>
                <a:ext cx="180020" cy="180020"/>
              </a:xfrm>
              <a:prstGeom prst="flowChartConnector">
                <a:avLst/>
              </a:prstGeom>
              <a:effectLst>
                <a:glow rad="635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a:p>
            </p:txBody>
          </p:sp>
        </p:grpSp>
        <p:pic>
          <p:nvPicPr>
            <p:cNvPr id="29"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8843" t="15531" r="16531" b="8842"/>
            <a:stretch/>
          </p:blipFill>
          <p:spPr bwMode="auto">
            <a:xfrm>
              <a:off x="927054" y="6506344"/>
              <a:ext cx="1417312" cy="1413770"/>
            </a:xfrm>
            <a:prstGeom prst="rect">
              <a:avLst/>
            </a:prstGeom>
            <a:noFill/>
            <a:ln w="19050">
              <a:solidFill>
                <a:schemeClr val="accent2">
                  <a:lumMod val="75000"/>
                </a:schemeClr>
              </a:solidFill>
              <a:miter lim="800000"/>
              <a:headEnd/>
              <a:tailEnd/>
            </a:ln>
            <a:effectLst>
              <a:glow rad="101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30"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11441" t="9421" r="7019" b="20973"/>
            <a:stretch/>
          </p:blipFill>
          <p:spPr bwMode="auto">
            <a:xfrm>
              <a:off x="931568" y="2240752"/>
              <a:ext cx="1413020" cy="1408885"/>
            </a:xfrm>
            <a:prstGeom prst="rect">
              <a:avLst/>
            </a:prstGeom>
            <a:noFill/>
            <a:ln w="19050">
              <a:solidFill>
                <a:schemeClr val="tx1"/>
              </a:solidFill>
              <a:miter lim="800000"/>
              <a:headEnd/>
              <a:tailEnd/>
            </a:ln>
            <a:effectLst>
              <a:glow rad="101600">
                <a:srgbClr val="003300">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437737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47</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548680" y="443893"/>
            <a:ext cx="5832648" cy="8315169"/>
            <a:chOff x="548680" y="443893"/>
            <a:chExt cx="5832648" cy="8315169"/>
          </a:xfrm>
        </p:grpSpPr>
        <p:grpSp>
          <p:nvGrpSpPr>
            <p:cNvPr id="8" name="مجموعة 7"/>
            <p:cNvGrpSpPr/>
            <p:nvPr/>
          </p:nvGrpSpPr>
          <p:grpSpPr>
            <a:xfrm>
              <a:off x="548680" y="443893"/>
              <a:ext cx="5832648" cy="8315169"/>
              <a:chOff x="548680" y="443893"/>
              <a:chExt cx="5832648" cy="8315169"/>
            </a:xfrm>
          </p:grpSpPr>
          <p:grpSp>
            <p:nvGrpSpPr>
              <p:cNvPr id="11" name="مجموعة 10"/>
              <p:cNvGrpSpPr/>
              <p:nvPr/>
            </p:nvGrpSpPr>
            <p:grpSpPr>
              <a:xfrm>
                <a:off x="548680" y="443893"/>
                <a:ext cx="5832648" cy="8315169"/>
                <a:chOff x="332656" y="443893"/>
                <a:chExt cx="5832648" cy="8315169"/>
              </a:xfrm>
            </p:grpSpPr>
            <p:grpSp>
              <p:nvGrpSpPr>
                <p:cNvPr id="18" name="مجموعة 17"/>
                <p:cNvGrpSpPr/>
                <p:nvPr/>
              </p:nvGrpSpPr>
              <p:grpSpPr>
                <a:xfrm>
                  <a:off x="332656" y="443893"/>
                  <a:ext cx="5832648" cy="8315169"/>
                  <a:chOff x="332656" y="443893"/>
                  <a:chExt cx="5832648" cy="8315169"/>
                </a:xfrm>
              </p:grpSpPr>
              <p:grpSp>
                <p:nvGrpSpPr>
                  <p:cNvPr id="22" name="مجموعة 21"/>
                  <p:cNvGrpSpPr/>
                  <p:nvPr/>
                </p:nvGrpSpPr>
                <p:grpSpPr>
                  <a:xfrm>
                    <a:off x="332656" y="443893"/>
                    <a:ext cx="5832648" cy="8315169"/>
                    <a:chOff x="332656" y="443893"/>
                    <a:chExt cx="5832648" cy="8315169"/>
                  </a:xfrm>
                </p:grpSpPr>
                <p:grpSp>
                  <p:nvGrpSpPr>
                    <p:cNvPr id="28" name="مجموعة 27"/>
                    <p:cNvGrpSpPr/>
                    <p:nvPr/>
                  </p:nvGrpSpPr>
                  <p:grpSpPr>
                    <a:xfrm>
                      <a:off x="980728" y="4355976"/>
                      <a:ext cx="4464496" cy="432048"/>
                      <a:chOff x="980728" y="4355976"/>
                      <a:chExt cx="4464496" cy="432048"/>
                    </a:xfrm>
                  </p:grpSpPr>
                  <p:cxnSp>
                    <p:nvCxnSpPr>
                      <p:cNvPr id="31" name="رابط مستقيم 30"/>
                      <p:cNvCxnSpPr/>
                      <p:nvPr/>
                    </p:nvCxnSpPr>
                    <p:spPr>
                      <a:xfrm>
                        <a:off x="5445224" y="4355976"/>
                        <a:ext cx="0" cy="432048"/>
                      </a:xfrm>
                      <a:prstGeom prst="line">
                        <a:avLst/>
                      </a:prstGeom>
                      <a:ln w="76200"/>
                    </p:spPr>
                    <p:style>
                      <a:lnRef idx="3">
                        <a:schemeClr val="accent4"/>
                      </a:lnRef>
                      <a:fillRef idx="0">
                        <a:schemeClr val="accent4"/>
                      </a:fillRef>
                      <a:effectRef idx="2">
                        <a:schemeClr val="accent4"/>
                      </a:effectRef>
                      <a:fontRef idx="minor">
                        <a:schemeClr val="tx1"/>
                      </a:fontRef>
                    </p:style>
                  </p:cxnSp>
                  <p:cxnSp>
                    <p:nvCxnSpPr>
                      <p:cNvPr id="32" name="رابط مستقيم 31"/>
                      <p:cNvCxnSpPr/>
                      <p:nvPr/>
                    </p:nvCxnSpPr>
                    <p:spPr>
                      <a:xfrm>
                        <a:off x="980728" y="4355976"/>
                        <a:ext cx="0" cy="432048"/>
                      </a:xfrm>
                      <a:prstGeom prst="line">
                        <a:avLst/>
                      </a:prstGeom>
                      <a:ln w="76200"/>
                    </p:spPr>
                    <p:style>
                      <a:lnRef idx="3">
                        <a:schemeClr val="accent4"/>
                      </a:lnRef>
                      <a:fillRef idx="0">
                        <a:schemeClr val="accent4"/>
                      </a:fillRef>
                      <a:effectRef idx="2">
                        <a:schemeClr val="accent4"/>
                      </a:effectRef>
                      <a:fontRef idx="minor">
                        <a:schemeClr val="tx1"/>
                      </a:fontRef>
                    </p:style>
                  </p:cxnSp>
                  <p:cxnSp>
                    <p:nvCxnSpPr>
                      <p:cNvPr id="33" name="رابط مستقيم 32"/>
                      <p:cNvCxnSpPr/>
                      <p:nvPr/>
                    </p:nvCxnSpPr>
                    <p:spPr>
                      <a:xfrm>
                        <a:off x="3268764" y="4355976"/>
                        <a:ext cx="0" cy="432048"/>
                      </a:xfrm>
                      <a:prstGeom prst="line">
                        <a:avLst/>
                      </a:prstGeom>
                      <a:ln w="76200"/>
                    </p:spPr>
                    <p:style>
                      <a:lnRef idx="3">
                        <a:schemeClr val="accent4"/>
                      </a:lnRef>
                      <a:fillRef idx="0">
                        <a:schemeClr val="accent4"/>
                      </a:fillRef>
                      <a:effectRef idx="2">
                        <a:schemeClr val="accent4"/>
                      </a:effectRef>
                      <a:fontRef idx="minor">
                        <a:schemeClr val="tx1"/>
                      </a:fontRef>
                    </p:style>
                  </p:cxnSp>
                </p:grpSp>
                <p:pic>
                  <p:nvPicPr>
                    <p:cNvPr id="29" name="Picture 3" descr="C:\Users\froty\Desktop\ملفات جديدة\صور 1\business-card-image-vecto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3" r="4230"/>
                    <a:stretch/>
                  </p:blipFill>
                  <p:spPr bwMode="auto">
                    <a:xfrm>
                      <a:off x="332656" y="443893"/>
                      <a:ext cx="5832648" cy="4043046"/>
                    </a:xfrm>
                    <a:prstGeom prst="rect">
                      <a:avLst/>
                    </a:prstGeom>
                    <a:ln>
                      <a:noFill/>
                    </a:ln>
                    <a:effectLst>
                      <a:glow rad="101600">
                        <a:schemeClr val="accent2">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 name="Picture 3" descr="C:\Users\froty\Desktop\ملفات جديدة\صور 1\business-card-image-vecto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3" r="4230"/>
                    <a:stretch/>
                  </p:blipFill>
                  <p:spPr bwMode="auto">
                    <a:xfrm>
                      <a:off x="332656" y="4716016"/>
                      <a:ext cx="5832648" cy="4043046"/>
                    </a:xfrm>
                    <a:prstGeom prst="rect">
                      <a:avLst/>
                    </a:prstGeom>
                    <a:ln>
                      <a:noFill/>
                    </a:ln>
                    <a:effectLst>
                      <a:glow rad="101600">
                        <a:schemeClr val="accent2">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23" name="مربع نص 22"/>
                  <p:cNvSpPr txBox="1"/>
                  <p:nvPr/>
                </p:nvSpPr>
                <p:spPr>
                  <a:xfrm>
                    <a:off x="1916832" y="1043608"/>
                    <a:ext cx="4104457" cy="938719"/>
                  </a:xfrm>
                  <a:prstGeom prst="rect">
                    <a:avLst/>
                  </a:prstGeom>
                  <a:noFill/>
                </p:spPr>
                <p:txBody>
                  <a:bodyPr wrap="square" rtlCol="1">
                    <a:spAutoFit/>
                  </a:bodyPr>
                  <a:lstStyle/>
                  <a:p>
                    <a:pPr algn="justLow"/>
                    <a:r>
                      <a:rPr lang="ar-KW" sz="1600" dirty="0">
                        <a:cs typeface="PT Bold Heading" pitchFamily="2" charset="-78"/>
                      </a:rPr>
                      <a:t>الهدف منها:</a:t>
                    </a:r>
                    <a:endParaRPr lang="en-US" sz="1600" dirty="0">
                      <a:cs typeface="PT Bold Heading" pitchFamily="2" charset="-78"/>
                    </a:endParaRPr>
                  </a:p>
                  <a:p>
                    <a:pPr algn="justLow"/>
                    <a:r>
                      <a:rPr lang="en-US" sz="700" b="1" dirty="0"/>
                      <a:t>  </a:t>
                    </a:r>
                    <a:endParaRPr lang="en-US" sz="700" dirty="0"/>
                  </a:p>
                  <a:p>
                    <a:pPr algn="justLow"/>
                    <a:r>
                      <a:rPr lang="ar-KW" sz="1600" b="1" dirty="0">
                        <a:solidFill>
                          <a:schemeClr val="accent4">
                            <a:lumMod val="50000"/>
                          </a:schemeClr>
                        </a:solidFill>
                      </a:rPr>
                      <a:t>*</a:t>
                    </a:r>
                    <a:r>
                      <a:rPr lang="ar-KW" sz="1600" b="1" dirty="0"/>
                      <a:t> إشباع رغبة الطفل باللعب والحركة . </a:t>
                    </a:r>
                  </a:p>
                  <a:p>
                    <a:pPr algn="justLow"/>
                    <a:r>
                      <a:rPr lang="ar-KW" sz="1600" b="1" dirty="0">
                        <a:solidFill>
                          <a:schemeClr val="accent4">
                            <a:lumMod val="50000"/>
                          </a:schemeClr>
                        </a:solidFill>
                      </a:rPr>
                      <a:t>*</a:t>
                    </a:r>
                    <a:r>
                      <a:rPr lang="ar-KW" sz="1600" b="1" dirty="0"/>
                      <a:t> تنمية القدرة على اكتساب مهارات حركية لليدين والجسم.</a:t>
                    </a:r>
                  </a:p>
                </p:txBody>
              </p:sp>
              <p:sp>
                <p:nvSpPr>
                  <p:cNvPr id="24" name="مستطيل 23"/>
                  <p:cNvSpPr/>
                  <p:nvPr/>
                </p:nvSpPr>
                <p:spPr>
                  <a:xfrm>
                    <a:off x="4108836" y="510228"/>
                    <a:ext cx="1975981" cy="398072"/>
                  </a:xfrm>
                  <a:prstGeom prst="rect">
                    <a:avLst/>
                  </a:prstGeom>
                  <a:ln>
                    <a:solidFill>
                      <a:schemeClr val="accent3">
                        <a:lumMod val="50000"/>
                      </a:schemeClr>
                    </a:solid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r>
                      <a:rPr lang="ar-KW" sz="1700" dirty="0">
                        <a:cs typeface="PT Bold Heading" pitchFamily="2" charset="-78"/>
                      </a:rPr>
                      <a:t>    لعبة المراتب الملونة</a:t>
                    </a:r>
                    <a:endParaRPr lang="en-US" sz="1700" dirty="0">
                      <a:cs typeface="PT Bold Heading" pitchFamily="2" charset="-78"/>
                    </a:endParaRPr>
                  </a:p>
                </p:txBody>
              </p:sp>
              <p:cxnSp>
                <p:nvCxnSpPr>
                  <p:cNvPr id="25" name="رابط مستقيم 24"/>
                  <p:cNvCxnSpPr/>
                  <p:nvPr/>
                </p:nvCxnSpPr>
                <p:spPr>
                  <a:xfrm flipH="1">
                    <a:off x="4725144" y="1403648"/>
                    <a:ext cx="1224136" cy="0"/>
                  </a:xfrm>
                  <a:prstGeom prst="line">
                    <a:avLst/>
                  </a:prstGeom>
                  <a:ln w="28575">
                    <a:solidFill>
                      <a:schemeClr val="accent4">
                        <a:lumMod val="50000"/>
                      </a:schemeClr>
                    </a:solidFill>
                  </a:ln>
                  <a:effectLst>
                    <a:glow rad="63500">
                      <a:schemeClr val="accent4">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26" name="مربع نص 25"/>
                  <p:cNvSpPr txBox="1"/>
                  <p:nvPr/>
                </p:nvSpPr>
                <p:spPr>
                  <a:xfrm>
                    <a:off x="2492896" y="2411760"/>
                    <a:ext cx="3448130" cy="984885"/>
                  </a:xfrm>
                  <a:prstGeom prst="rect">
                    <a:avLst/>
                  </a:prstGeom>
                  <a:noFill/>
                </p:spPr>
                <p:txBody>
                  <a:bodyPr wrap="square" rtlCol="1">
                    <a:spAutoFit/>
                  </a:bodyPr>
                  <a:lstStyle/>
                  <a:p>
                    <a:pPr algn="just"/>
                    <a:r>
                      <a:rPr lang="ar-KW" sz="1600" dirty="0">
                        <a:cs typeface="PT Bold Heading" pitchFamily="2" charset="-78"/>
                      </a:rPr>
                      <a:t>طريقة الاستخدام: </a:t>
                    </a:r>
                    <a:endParaRPr lang="en-US" sz="1600" dirty="0">
                      <a:cs typeface="PT Bold Heading" pitchFamily="2" charset="-78"/>
                    </a:endParaRPr>
                  </a:p>
                  <a:p>
                    <a:pPr algn="just"/>
                    <a:endParaRPr lang="ar-KW" sz="1000" b="1" dirty="0"/>
                  </a:p>
                  <a:p>
                    <a:pPr algn="just"/>
                    <a:r>
                      <a:rPr lang="ar-KW" sz="1600" b="1" dirty="0"/>
                      <a:t>عبارة عن مراتب تستخدم لأداء بعض المهارات الرياضية وحركات الاسترخاء . </a:t>
                    </a:r>
                  </a:p>
                </p:txBody>
              </p:sp>
              <p:cxnSp>
                <p:nvCxnSpPr>
                  <p:cNvPr id="27" name="رابط مستقيم 26"/>
                  <p:cNvCxnSpPr/>
                  <p:nvPr/>
                </p:nvCxnSpPr>
                <p:spPr>
                  <a:xfrm flipH="1">
                    <a:off x="4293096" y="2771800"/>
                    <a:ext cx="1647931" cy="0"/>
                  </a:xfrm>
                  <a:prstGeom prst="line">
                    <a:avLst/>
                  </a:prstGeom>
                  <a:ln w="28575">
                    <a:solidFill>
                      <a:schemeClr val="accent4">
                        <a:lumMod val="50000"/>
                      </a:schemeClr>
                    </a:solidFill>
                  </a:ln>
                  <a:effectLst>
                    <a:glow rad="63500">
                      <a:schemeClr val="accent4">
                        <a:satMod val="175000"/>
                        <a:alpha val="40000"/>
                      </a:schemeClr>
                    </a:glow>
                  </a:effectLst>
                </p:spPr>
                <p:style>
                  <a:lnRef idx="1">
                    <a:schemeClr val="accent3"/>
                  </a:lnRef>
                  <a:fillRef idx="0">
                    <a:schemeClr val="accent3"/>
                  </a:fillRef>
                  <a:effectRef idx="0">
                    <a:schemeClr val="accent3"/>
                  </a:effectRef>
                  <a:fontRef idx="minor">
                    <a:schemeClr val="tx1"/>
                  </a:fontRef>
                </p:style>
              </p:cxnSp>
            </p:grpSp>
            <p:sp>
              <p:nvSpPr>
                <p:cNvPr id="21" name="مخطط انسيابي: رابط 20"/>
                <p:cNvSpPr/>
                <p:nvPr/>
              </p:nvSpPr>
              <p:spPr>
                <a:xfrm>
                  <a:off x="5841268" y="611560"/>
                  <a:ext cx="180020" cy="180020"/>
                </a:xfrm>
                <a:prstGeom prst="flowChartConnector">
                  <a:avLst/>
                </a:prstGeom>
                <a:effectLst>
                  <a:glow rad="635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1" anchor="ctr"/>
                <a:lstStyle/>
                <a:p>
                  <a:pPr algn="ctr"/>
                  <a:endParaRPr lang="ar-KW"/>
                </a:p>
              </p:txBody>
            </p:sp>
          </p:grpSp>
          <p:sp>
            <p:nvSpPr>
              <p:cNvPr id="12" name="مربع نص 11"/>
              <p:cNvSpPr txBox="1"/>
              <p:nvPr/>
            </p:nvSpPr>
            <p:spPr>
              <a:xfrm>
                <a:off x="2429368" y="5321404"/>
                <a:ext cx="3816423" cy="1184940"/>
              </a:xfrm>
              <a:prstGeom prst="rect">
                <a:avLst/>
              </a:prstGeom>
              <a:noFill/>
            </p:spPr>
            <p:txBody>
              <a:bodyPr wrap="square" rtlCol="1">
                <a:spAutoFit/>
              </a:bodyPr>
              <a:lstStyle/>
              <a:p>
                <a:r>
                  <a:rPr lang="ar-KW" sz="1600" dirty="0">
                    <a:cs typeface="PT Bold Heading" pitchFamily="2" charset="-78"/>
                  </a:rPr>
                  <a:t>الهدف منها:</a:t>
                </a:r>
                <a:endParaRPr lang="en-US" sz="1600" dirty="0">
                  <a:cs typeface="PT Bold Heading" pitchFamily="2" charset="-78"/>
                </a:endParaRPr>
              </a:p>
              <a:p>
                <a:r>
                  <a:rPr lang="en-US" sz="700" b="1" dirty="0"/>
                  <a:t>  </a:t>
                </a:r>
                <a:endParaRPr lang="en-US" sz="700" dirty="0"/>
              </a:p>
              <a:p>
                <a:r>
                  <a:rPr lang="ar-KW" sz="1600" b="1" dirty="0">
                    <a:solidFill>
                      <a:srgbClr val="800000"/>
                    </a:solidFill>
                  </a:rPr>
                  <a:t>* </a:t>
                </a:r>
                <a:r>
                  <a:rPr lang="ar-KW" sz="1600" b="1" dirty="0"/>
                  <a:t>تقوية العضلات الدقيقة والكبيرة . </a:t>
                </a:r>
                <a:endParaRPr lang="en-US" sz="1600" dirty="0"/>
              </a:p>
              <a:p>
                <a:r>
                  <a:rPr lang="ar-KW" sz="1600" b="1" dirty="0">
                    <a:solidFill>
                      <a:srgbClr val="800000"/>
                    </a:solidFill>
                  </a:rPr>
                  <a:t>* </a:t>
                </a:r>
                <a:r>
                  <a:rPr lang="ar-KW" sz="1600" b="1" dirty="0"/>
                  <a:t>تنمية القدرة على اكتساب مهارات حركية لليدين والرجلين كالتوازن  والمهارات الرياضية المختلفة .</a:t>
                </a:r>
                <a:r>
                  <a:rPr lang="en-US" sz="1600" b="1" dirty="0"/>
                  <a:t> </a:t>
                </a:r>
                <a:endParaRPr lang="en-US" sz="1600" dirty="0"/>
              </a:p>
            </p:txBody>
          </p:sp>
          <p:sp>
            <p:nvSpPr>
              <p:cNvPr id="13" name="مستطيل 12"/>
              <p:cNvSpPr/>
              <p:nvPr/>
            </p:nvSpPr>
            <p:spPr>
              <a:xfrm>
                <a:off x="4077072" y="4788024"/>
                <a:ext cx="2232248" cy="398072"/>
              </a:xfrm>
              <a:prstGeom prst="rect">
                <a:avLst/>
              </a:prstGeom>
              <a:ln>
                <a:solidFill>
                  <a:schemeClr val="accent3">
                    <a:lumMod val="50000"/>
                  </a:schemeClr>
                </a:solid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r>
                  <a:rPr lang="ar-KW" sz="1700" dirty="0">
                    <a:cs typeface="PT Bold Heading" pitchFamily="2" charset="-78"/>
                  </a:rPr>
                  <a:t>    المقاعد السويدية الملونة</a:t>
                </a:r>
                <a:endParaRPr lang="en-US" sz="1700" dirty="0">
                  <a:cs typeface="PT Bold Heading" pitchFamily="2" charset="-78"/>
                </a:endParaRPr>
              </a:p>
            </p:txBody>
          </p:sp>
          <p:cxnSp>
            <p:nvCxnSpPr>
              <p:cNvPr id="14" name="رابط مستقيم 13"/>
              <p:cNvCxnSpPr/>
              <p:nvPr/>
            </p:nvCxnSpPr>
            <p:spPr>
              <a:xfrm flipH="1">
                <a:off x="4949647" y="5681444"/>
                <a:ext cx="1224136" cy="0"/>
              </a:xfrm>
              <a:prstGeom prst="line">
                <a:avLst/>
              </a:prstGeom>
              <a:ln w="28575">
                <a:solidFill>
                  <a:schemeClr val="accent6">
                    <a:lumMod val="50000"/>
                  </a:schemeClr>
                </a:solidFill>
              </a:ln>
              <a:effectLst>
                <a:glow rad="63500">
                  <a:schemeClr val="accent6">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15" name="مربع نص 14"/>
              <p:cNvSpPr txBox="1"/>
              <p:nvPr/>
            </p:nvSpPr>
            <p:spPr>
              <a:xfrm>
                <a:off x="2717399" y="6689556"/>
                <a:ext cx="3448130" cy="984885"/>
              </a:xfrm>
              <a:prstGeom prst="rect">
                <a:avLst/>
              </a:prstGeom>
              <a:noFill/>
            </p:spPr>
            <p:txBody>
              <a:bodyPr wrap="square" rtlCol="1">
                <a:spAutoFit/>
              </a:bodyPr>
              <a:lstStyle/>
              <a:p>
                <a:r>
                  <a:rPr lang="ar-KW" sz="1600" dirty="0">
                    <a:cs typeface="PT Bold Heading" pitchFamily="2" charset="-78"/>
                  </a:rPr>
                  <a:t>طريقة الاستخدام: </a:t>
                </a:r>
                <a:endParaRPr lang="en-US" sz="1600" dirty="0">
                  <a:cs typeface="PT Bold Heading" pitchFamily="2" charset="-78"/>
                </a:endParaRPr>
              </a:p>
              <a:p>
                <a:endParaRPr lang="ar-KW" sz="1000" b="1" dirty="0"/>
              </a:p>
              <a:p>
                <a:pPr algn="just"/>
                <a:r>
                  <a:rPr lang="ar-KW" sz="1600" b="1" dirty="0"/>
                  <a:t>عبارة عن أربع مقاعد تستخدم لتنمية مهارات التوازن والمهارات الرياضية المختلفة..</a:t>
                </a:r>
                <a:endParaRPr lang="en-US" sz="1600" dirty="0"/>
              </a:p>
            </p:txBody>
          </p:sp>
          <p:cxnSp>
            <p:nvCxnSpPr>
              <p:cNvPr id="16" name="رابط مستقيم 15"/>
              <p:cNvCxnSpPr/>
              <p:nvPr/>
            </p:nvCxnSpPr>
            <p:spPr>
              <a:xfrm flipH="1">
                <a:off x="4517599" y="7049596"/>
                <a:ext cx="1647931" cy="0"/>
              </a:xfrm>
              <a:prstGeom prst="line">
                <a:avLst/>
              </a:prstGeom>
              <a:ln w="28575">
                <a:solidFill>
                  <a:schemeClr val="accent6">
                    <a:lumMod val="50000"/>
                  </a:schemeClr>
                </a:solidFill>
              </a:ln>
              <a:effectLst>
                <a:glow rad="63500">
                  <a:schemeClr val="accent6">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17" name="مخطط انسيابي: رابط 16"/>
              <p:cNvSpPr/>
              <p:nvPr/>
            </p:nvSpPr>
            <p:spPr>
              <a:xfrm>
                <a:off x="6065771" y="4889356"/>
                <a:ext cx="180020" cy="180020"/>
              </a:xfrm>
              <a:prstGeom prst="flowChartConnector">
                <a:avLst/>
              </a:prstGeom>
              <a:effectLst>
                <a:glow rad="635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a:p>
            </p:txBody>
          </p:sp>
        </p:gr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370" t="14884" r="9911" b="25486"/>
            <a:stretch/>
          </p:blipFill>
          <p:spPr bwMode="auto">
            <a:xfrm>
              <a:off x="964298" y="6562274"/>
              <a:ext cx="1384584" cy="1394102"/>
            </a:xfrm>
            <a:prstGeom prst="rect">
              <a:avLst/>
            </a:prstGeom>
            <a:noFill/>
            <a:ln w="19050">
              <a:solidFill>
                <a:schemeClr val="accent6">
                  <a:lumMod val="75000"/>
                </a:schemeClr>
              </a:solidFill>
              <a:miter lim="800000"/>
              <a:headEnd/>
              <a:tailEnd/>
            </a:ln>
            <a:effectLst>
              <a:glow rad="101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72" t="28492" r="20844" b="13179"/>
            <a:stretch/>
          </p:blipFill>
          <p:spPr bwMode="auto">
            <a:xfrm>
              <a:off x="922048" y="2246934"/>
              <a:ext cx="1389432" cy="1388962"/>
            </a:xfrm>
            <a:prstGeom prst="rect">
              <a:avLst/>
            </a:prstGeom>
            <a:noFill/>
            <a:ln w="19050">
              <a:solidFill>
                <a:schemeClr val="tx1"/>
              </a:solidFill>
              <a:miter lim="800000"/>
              <a:headEnd/>
              <a:tailEnd/>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437737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48</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548680" y="443893"/>
            <a:ext cx="5832648" cy="8315169"/>
            <a:chOff x="548680" y="443893"/>
            <a:chExt cx="5832648" cy="8315169"/>
          </a:xfrm>
        </p:grpSpPr>
        <p:grpSp>
          <p:nvGrpSpPr>
            <p:cNvPr id="8" name="مجموعة 7"/>
            <p:cNvGrpSpPr/>
            <p:nvPr/>
          </p:nvGrpSpPr>
          <p:grpSpPr>
            <a:xfrm>
              <a:off x="548680" y="443893"/>
              <a:ext cx="5832648" cy="8315169"/>
              <a:chOff x="548680" y="443893"/>
              <a:chExt cx="5832648" cy="8315169"/>
            </a:xfrm>
          </p:grpSpPr>
          <p:grpSp>
            <p:nvGrpSpPr>
              <p:cNvPr id="11" name="مجموعة 10"/>
              <p:cNvGrpSpPr/>
              <p:nvPr/>
            </p:nvGrpSpPr>
            <p:grpSpPr>
              <a:xfrm>
                <a:off x="548680" y="443893"/>
                <a:ext cx="5832648" cy="8315169"/>
                <a:chOff x="332656" y="443893"/>
                <a:chExt cx="5832648" cy="8315169"/>
              </a:xfrm>
            </p:grpSpPr>
            <p:grpSp>
              <p:nvGrpSpPr>
                <p:cNvPr id="18" name="مجموعة 17"/>
                <p:cNvGrpSpPr/>
                <p:nvPr/>
              </p:nvGrpSpPr>
              <p:grpSpPr>
                <a:xfrm>
                  <a:off x="332656" y="443893"/>
                  <a:ext cx="5832648" cy="8315169"/>
                  <a:chOff x="332656" y="443893"/>
                  <a:chExt cx="5832648" cy="8315169"/>
                </a:xfrm>
              </p:grpSpPr>
              <p:grpSp>
                <p:nvGrpSpPr>
                  <p:cNvPr id="22" name="مجموعة 21"/>
                  <p:cNvGrpSpPr/>
                  <p:nvPr/>
                </p:nvGrpSpPr>
                <p:grpSpPr>
                  <a:xfrm>
                    <a:off x="332656" y="443893"/>
                    <a:ext cx="5832648" cy="8315169"/>
                    <a:chOff x="332656" y="443893"/>
                    <a:chExt cx="5832648" cy="8315169"/>
                  </a:xfrm>
                </p:grpSpPr>
                <p:grpSp>
                  <p:nvGrpSpPr>
                    <p:cNvPr id="28" name="مجموعة 27"/>
                    <p:cNvGrpSpPr/>
                    <p:nvPr/>
                  </p:nvGrpSpPr>
                  <p:grpSpPr>
                    <a:xfrm>
                      <a:off x="980728" y="4355976"/>
                      <a:ext cx="4464496" cy="432048"/>
                      <a:chOff x="980728" y="4355976"/>
                      <a:chExt cx="4464496" cy="432048"/>
                    </a:xfrm>
                  </p:grpSpPr>
                  <p:cxnSp>
                    <p:nvCxnSpPr>
                      <p:cNvPr id="31" name="رابط مستقيم 30"/>
                      <p:cNvCxnSpPr/>
                      <p:nvPr/>
                    </p:nvCxnSpPr>
                    <p:spPr>
                      <a:xfrm>
                        <a:off x="5445224" y="4355976"/>
                        <a:ext cx="0" cy="432048"/>
                      </a:xfrm>
                      <a:prstGeom prst="line">
                        <a:avLst/>
                      </a:prstGeom>
                      <a:ln w="76200"/>
                    </p:spPr>
                    <p:style>
                      <a:lnRef idx="3">
                        <a:schemeClr val="accent4"/>
                      </a:lnRef>
                      <a:fillRef idx="0">
                        <a:schemeClr val="accent4"/>
                      </a:fillRef>
                      <a:effectRef idx="2">
                        <a:schemeClr val="accent4"/>
                      </a:effectRef>
                      <a:fontRef idx="minor">
                        <a:schemeClr val="tx1"/>
                      </a:fontRef>
                    </p:style>
                  </p:cxnSp>
                  <p:cxnSp>
                    <p:nvCxnSpPr>
                      <p:cNvPr id="32" name="رابط مستقيم 31"/>
                      <p:cNvCxnSpPr/>
                      <p:nvPr/>
                    </p:nvCxnSpPr>
                    <p:spPr>
                      <a:xfrm>
                        <a:off x="980728" y="4355976"/>
                        <a:ext cx="0" cy="432048"/>
                      </a:xfrm>
                      <a:prstGeom prst="line">
                        <a:avLst/>
                      </a:prstGeom>
                      <a:ln w="76200"/>
                    </p:spPr>
                    <p:style>
                      <a:lnRef idx="3">
                        <a:schemeClr val="accent4"/>
                      </a:lnRef>
                      <a:fillRef idx="0">
                        <a:schemeClr val="accent4"/>
                      </a:fillRef>
                      <a:effectRef idx="2">
                        <a:schemeClr val="accent4"/>
                      </a:effectRef>
                      <a:fontRef idx="minor">
                        <a:schemeClr val="tx1"/>
                      </a:fontRef>
                    </p:style>
                  </p:cxnSp>
                  <p:cxnSp>
                    <p:nvCxnSpPr>
                      <p:cNvPr id="33" name="رابط مستقيم 32"/>
                      <p:cNvCxnSpPr/>
                      <p:nvPr/>
                    </p:nvCxnSpPr>
                    <p:spPr>
                      <a:xfrm>
                        <a:off x="3268764" y="4355976"/>
                        <a:ext cx="0" cy="432048"/>
                      </a:xfrm>
                      <a:prstGeom prst="line">
                        <a:avLst/>
                      </a:prstGeom>
                      <a:ln w="76200"/>
                    </p:spPr>
                    <p:style>
                      <a:lnRef idx="3">
                        <a:schemeClr val="accent4"/>
                      </a:lnRef>
                      <a:fillRef idx="0">
                        <a:schemeClr val="accent4"/>
                      </a:fillRef>
                      <a:effectRef idx="2">
                        <a:schemeClr val="accent4"/>
                      </a:effectRef>
                      <a:fontRef idx="minor">
                        <a:schemeClr val="tx1"/>
                      </a:fontRef>
                    </p:style>
                  </p:cxnSp>
                </p:grpSp>
                <p:pic>
                  <p:nvPicPr>
                    <p:cNvPr id="29" name="Picture 3" descr="C:\Users\froty\Desktop\ملفات جديدة\صور 1\business-card-image-vecto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3" r="4230"/>
                    <a:stretch/>
                  </p:blipFill>
                  <p:spPr bwMode="auto">
                    <a:xfrm>
                      <a:off x="332656" y="443893"/>
                      <a:ext cx="5832648" cy="4043046"/>
                    </a:xfrm>
                    <a:prstGeom prst="rect">
                      <a:avLst/>
                    </a:prstGeom>
                    <a:ln>
                      <a:noFill/>
                    </a:ln>
                    <a:effectLst>
                      <a:glow rad="101600">
                        <a:schemeClr val="accent2">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 name="Picture 3" descr="C:\Users\froty\Desktop\ملفات جديدة\صور 1\business-card-image-vecto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3" r="4230"/>
                    <a:stretch/>
                  </p:blipFill>
                  <p:spPr bwMode="auto">
                    <a:xfrm>
                      <a:off x="332656" y="4716016"/>
                      <a:ext cx="5832648" cy="4043046"/>
                    </a:xfrm>
                    <a:prstGeom prst="rect">
                      <a:avLst/>
                    </a:prstGeom>
                    <a:ln>
                      <a:noFill/>
                    </a:ln>
                    <a:effectLst>
                      <a:glow rad="101600">
                        <a:schemeClr val="accent2">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23" name="مربع نص 22"/>
                  <p:cNvSpPr txBox="1"/>
                  <p:nvPr/>
                </p:nvSpPr>
                <p:spPr>
                  <a:xfrm>
                    <a:off x="2204865" y="1043608"/>
                    <a:ext cx="3816423" cy="1184940"/>
                  </a:xfrm>
                  <a:prstGeom prst="rect">
                    <a:avLst/>
                  </a:prstGeom>
                  <a:noFill/>
                </p:spPr>
                <p:txBody>
                  <a:bodyPr wrap="square" rtlCol="1">
                    <a:spAutoFit/>
                  </a:bodyPr>
                  <a:lstStyle/>
                  <a:p>
                    <a:r>
                      <a:rPr lang="ar-KW" sz="1600" dirty="0">
                        <a:cs typeface="PT Bold Heading" pitchFamily="2" charset="-78"/>
                      </a:rPr>
                      <a:t>الهدف منها:</a:t>
                    </a:r>
                    <a:endParaRPr lang="en-US" sz="1600" dirty="0">
                      <a:cs typeface="PT Bold Heading" pitchFamily="2" charset="-78"/>
                    </a:endParaRPr>
                  </a:p>
                  <a:p>
                    <a:r>
                      <a:rPr lang="en-US" sz="700" b="1" dirty="0"/>
                      <a:t>  </a:t>
                    </a:r>
                    <a:endParaRPr lang="en-US" sz="700" dirty="0"/>
                  </a:p>
                  <a:p>
                    <a:r>
                      <a:rPr lang="ar-KW" sz="1600" b="1" dirty="0">
                        <a:solidFill>
                          <a:schemeClr val="accent5">
                            <a:lumMod val="50000"/>
                          </a:schemeClr>
                        </a:solidFill>
                      </a:rPr>
                      <a:t>* </a:t>
                    </a:r>
                    <a:r>
                      <a:rPr lang="ar-KW" sz="1600" b="1" dirty="0"/>
                      <a:t>تقوية العضلات الدقيقة و الكبيرة. </a:t>
                    </a:r>
                    <a:endParaRPr lang="en-US" sz="1600" dirty="0"/>
                  </a:p>
                  <a:p>
                    <a:r>
                      <a:rPr lang="ar-KW" sz="1600" b="1" dirty="0">
                        <a:solidFill>
                          <a:schemeClr val="accent5">
                            <a:lumMod val="50000"/>
                          </a:schemeClr>
                        </a:solidFill>
                      </a:rPr>
                      <a:t>*</a:t>
                    </a:r>
                    <a:r>
                      <a:rPr lang="ar-KW" sz="1600" b="1" dirty="0"/>
                      <a:t> إشباع رغبة الطفل باللعب والحركة .</a:t>
                    </a:r>
                  </a:p>
                  <a:p>
                    <a:r>
                      <a:rPr lang="ar-KW" sz="1600" b="1" dirty="0">
                        <a:solidFill>
                          <a:schemeClr val="accent3">
                            <a:lumMod val="50000"/>
                          </a:schemeClr>
                        </a:solidFill>
                      </a:rPr>
                      <a:t>*</a:t>
                    </a:r>
                    <a:r>
                      <a:rPr lang="ar-KW" sz="1600" b="1" dirty="0"/>
                      <a:t> تنمية القدرة على اكتساب مهارة الاتزان .</a:t>
                    </a:r>
                    <a:r>
                      <a:rPr lang="en-US" sz="1600" b="1" dirty="0"/>
                      <a:t> </a:t>
                    </a:r>
                    <a:endParaRPr lang="en-US" sz="1600" dirty="0"/>
                  </a:p>
                </p:txBody>
              </p:sp>
              <p:sp>
                <p:nvSpPr>
                  <p:cNvPr id="24" name="مستطيل 23"/>
                  <p:cNvSpPr/>
                  <p:nvPr/>
                </p:nvSpPr>
                <p:spPr>
                  <a:xfrm>
                    <a:off x="2132856" y="510228"/>
                    <a:ext cx="3951961" cy="398072"/>
                  </a:xfrm>
                  <a:prstGeom prst="rect">
                    <a:avLst/>
                  </a:prstGeom>
                  <a:ln>
                    <a:solidFill>
                      <a:schemeClr val="accent3">
                        <a:lumMod val="50000"/>
                      </a:schemeClr>
                    </a:solid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r>
                      <a:rPr lang="ar-KW" sz="1700" dirty="0">
                        <a:cs typeface="PT Bold Heading" pitchFamily="2" charset="-78"/>
                      </a:rPr>
                      <a:t>    مكعبات بلاستيكية للتوازن على الأرض</a:t>
                    </a:r>
                    <a:endParaRPr lang="en-US" sz="1700" dirty="0">
                      <a:cs typeface="PT Bold Heading" pitchFamily="2" charset="-78"/>
                    </a:endParaRPr>
                  </a:p>
                </p:txBody>
              </p:sp>
              <p:cxnSp>
                <p:nvCxnSpPr>
                  <p:cNvPr id="25" name="رابط مستقيم 24"/>
                  <p:cNvCxnSpPr/>
                  <p:nvPr/>
                </p:nvCxnSpPr>
                <p:spPr>
                  <a:xfrm flipH="1">
                    <a:off x="4725144" y="1403648"/>
                    <a:ext cx="1224136" cy="0"/>
                  </a:xfrm>
                  <a:prstGeom prst="line">
                    <a:avLst/>
                  </a:prstGeom>
                  <a:ln w="28575">
                    <a:solidFill>
                      <a:schemeClr val="accent5">
                        <a:lumMod val="50000"/>
                      </a:schemeClr>
                    </a:solidFill>
                  </a:ln>
                  <a:effectLst>
                    <a:glow rad="63500">
                      <a:schemeClr val="accent5">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26" name="مربع نص 25"/>
                  <p:cNvSpPr txBox="1"/>
                  <p:nvPr/>
                </p:nvSpPr>
                <p:spPr>
                  <a:xfrm>
                    <a:off x="2492896" y="2411760"/>
                    <a:ext cx="3448130" cy="984885"/>
                  </a:xfrm>
                  <a:prstGeom prst="rect">
                    <a:avLst/>
                  </a:prstGeom>
                  <a:noFill/>
                </p:spPr>
                <p:txBody>
                  <a:bodyPr wrap="square" rtlCol="1">
                    <a:spAutoFit/>
                  </a:bodyPr>
                  <a:lstStyle/>
                  <a:p>
                    <a:pPr algn="just"/>
                    <a:r>
                      <a:rPr lang="ar-KW" sz="1600" dirty="0">
                        <a:cs typeface="PT Bold Heading" pitchFamily="2" charset="-78"/>
                      </a:rPr>
                      <a:t>طريقة الاستخدام: </a:t>
                    </a:r>
                    <a:endParaRPr lang="en-US" sz="1600" dirty="0">
                      <a:cs typeface="PT Bold Heading" pitchFamily="2" charset="-78"/>
                    </a:endParaRPr>
                  </a:p>
                  <a:p>
                    <a:pPr algn="just"/>
                    <a:endParaRPr lang="ar-KW" sz="1000" b="1" dirty="0"/>
                  </a:p>
                  <a:p>
                    <a:pPr algn="just"/>
                    <a:r>
                      <a:rPr lang="ar-KW" sz="1600" b="1" dirty="0"/>
                      <a:t>عبارة عن مكعبات بلاستيكية يقوم الطفل بتركيبها حسب رغبته لتعزيز المهارات </a:t>
                    </a:r>
                    <a:r>
                      <a:rPr lang="ar-KW" sz="1600" b="1" dirty="0" err="1"/>
                      <a:t>االمختلفة</a:t>
                    </a:r>
                    <a:r>
                      <a:rPr lang="ar-KW" sz="1600" b="1" dirty="0"/>
                      <a:t>.</a:t>
                    </a:r>
                    <a:endParaRPr lang="en-US" sz="1600" dirty="0"/>
                  </a:p>
                </p:txBody>
              </p:sp>
              <p:cxnSp>
                <p:nvCxnSpPr>
                  <p:cNvPr id="27" name="رابط مستقيم 26"/>
                  <p:cNvCxnSpPr/>
                  <p:nvPr/>
                </p:nvCxnSpPr>
                <p:spPr>
                  <a:xfrm flipH="1">
                    <a:off x="4293096" y="2771800"/>
                    <a:ext cx="1647931" cy="0"/>
                  </a:xfrm>
                  <a:prstGeom prst="line">
                    <a:avLst/>
                  </a:prstGeom>
                  <a:ln w="28575">
                    <a:solidFill>
                      <a:schemeClr val="accent5">
                        <a:lumMod val="50000"/>
                      </a:schemeClr>
                    </a:solidFill>
                  </a:ln>
                  <a:effectLst>
                    <a:glow rad="63500">
                      <a:schemeClr val="accent5">
                        <a:satMod val="175000"/>
                        <a:alpha val="40000"/>
                      </a:schemeClr>
                    </a:glow>
                  </a:effectLst>
                </p:spPr>
                <p:style>
                  <a:lnRef idx="1">
                    <a:schemeClr val="accent3"/>
                  </a:lnRef>
                  <a:fillRef idx="0">
                    <a:schemeClr val="accent3"/>
                  </a:fillRef>
                  <a:effectRef idx="0">
                    <a:schemeClr val="accent3"/>
                  </a:effectRef>
                  <a:fontRef idx="minor">
                    <a:schemeClr val="tx1"/>
                  </a:fontRef>
                </p:style>
              </p:cxnSp>
            </p:grpSp>
            <p:sp>
              <p:nvSpPr>
                <p:cNvPr id="21" name="مخطط انسيابي: رابط 20"/>
                <p:cNvSpPr/>
                <p:nvPr/>
              </p:nvSpPr>
              <p:spPr>
                <a:xfrm>
                  <a:off x="5841268" y="611560"/>
                  <a:ext cx="180020" cy="180020"/>
                </a:xfrm>
                <a:prstGeom prst="flowChartConnector">
                  <a:avLst/>
                </a:prstGeom>
                <a:effectLst>
                  <a:glow rad="63500">
                    <a:schemeClr val="accent5">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1" anchor="ctr"/>
                <a:lstStyle/>
                <a:p>
                  <a:pPr algn="ctr"/>
                  <a:endParaRPr lang="ar-KW"/>
                </a:p>
              </p:txBody>
            </p:sp>
          </p:grpSp>
          <p:sp>
            <p:nvSpPr>
              <p:cNvPr id="12" name="مربع نص 11"/>
              <p:cNvSpPr txBox="1"/>
              <p:nvPr/>
            </p:nvSpPr>
            <p:spPr>
              <a:xfrm>
                <a:off x="2429368" y="5321404"/>
                <a:ext cx="3816423" cy="1184940"/>
              </a:xfrm>
              <a:prstGeom prst="rect">
                <a:avLst/>
              </a:prstGeom>
              <a:noFill/>
            </p:spPr>
            <p:txBody>
              <a:bodyPr wrap="square" rtlCol="1">
                <a:spAutoFit/>
              </a:bodyPr>
              <a:lstStyle/>
              <a:p>
                <a:r>
                  <a:rPr lang="ar-KW" sz="1600" dirty="0">
                    <a:cs typeface="PT Bold Heading" pitchFamily="2" charset="-78"/>
                  </a:rPr>
                  <a:t>الهدف منها:</a:t>
                </a:r>
                <a:endParaRPr lang="en-US" sz="1600" dirty="0">
                  <a:cs typeface="PT Bold Heading" pitchFamily="2" charset="-78"/>
                </a:endParaRPr>
              </a:p>
              <a:p>
                <a:r>
                  <a:rPr lang="en-US" sz="700" b="1" dirty="0"/>
                  <a:t>  </a:t>
                </a:r>
                <a:endParaRPr lang="en-US" sz="700" dirty="0"/>
              </a:p>
              <a:p>
                <a:r>
                  <a:rPr lang="ar-KW" sz="1600" b="1" dirty="0"/>
                  <a:t>* اكتساب مهارة التوازن .</a:t>
                </a:r>
              </a:p>
              <a:p>
                <a:r>
                  <a:rPr lang="ar-KW" sz="1600" b="1" dirty="0"/>
                  <a:t>* اكتساب مهارة السيطرة والتحكم .</a:t>
                </a:r>
              </a:p>
              <a:p>
                <a:r>
                  <a:rPr lang="ar-KW" sz="1600" b="1" dirty="0"/>
                  <a:t>* تنشيط الدورة الدموية .</a:t>
                </a:r>
              </a:p>
            </p:txBody>
          </p:sp>
          <p:sp>
            <p:nvSpPr>
              <p:cNvPr id="13" name="مستطيل 12"/>
              <p:cNvSpPr/>
              <p:nvPr/>
            </p:nvSpPr>
            <p:spPr>
              <a:xfrm>
                <a:off x="4077072" y="4788024"/>
                <a:ext cx="2232248" cy="398072"/>
              </a:xfrm>
              <a:prstGeom prst="rect">
                <a:avLst/>
              </a:prstGeom>
              <a:ln>
                <a:solidFill>
                  <a:schemeClr val="accent3">
                    <a:lumMod val="50000"/>
                  </a:schemeClr>
                </a:solid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r>
                  <a:rPr lang="ar-KW" sz="1700" dirty="0">
                    <a:cs typeface="PT Bold Heading" pitchFamily="2" charset="-78"/>
                  </a:rPr>
                  <a:t>    لعبة بيض التوازن</a:t>
                </a:r>
                <a:endParaRPr lang="en-US" sz="1700" dirty="0">
                  <a:cs typeface="PT Bold Heading" pitchFamily="2" charset="-78"/>
                </a:endParaRPr>
              </a:p>
            </p:txBody>
          </p:sp>
          <p:cxnSp>
            <p:nvCxnSpPr>
              <p:cNvPr id="14" name="رابط مستقيم 13"/>
              <p:cNvCxnSpPr/>
              <p:nvPr/>
            </p:nvCxnSpPr>
            <p:spPr>
              <a:xfrm flipH="1">
                <a:off x="4949647" y="5681444"/>
                <a:ext cx="1224136" cy="0"/>
              </a:xfrm>
              <a:prstGeom prst="line">
                <a:avLst/>
              </a:prstGeom>
              <a:ln w="28575">
                <a:solidFill>
                  <a:srgbClr val="003300"/>
                </a:solidFill>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15" name="مربع نص 14"/>
              <p:cNvSpPr txBox="1"/>
              <p:nvPr/>
            </p:nvSpPr>
            <p:spPr>
              <a:xfrm>
                <a:off x="2717399" y="6689556"/>
                <a:ext cx="3448130" cy="1231106"/>
              </a:xfrm>
              <a:prstGeom prst="rect">
                <a:avLst/>
              </a:prstGeom>
              <a:noFill/>
            </p:spPr>
            <p:txBody>
              <a:bodyPr wrap="square" rtlCol="1">
                <a:spAutoFit/>
              </a:bodyPr>
              <a:lstStyle/>
              <a:p>
                <a:pPr algn="just"/>
                <a:r>
                  <a:rPr lang="ar-KW" sz="1600" dirty="0">
                    <a:cs typeface="PT Bold Heading" pitchFamily="2" charset="-78"/>
                  </a:rPr>
                  <a:t>طريقة الاستخدام: </a:t>
                </a:r>
                <a:endParaRPr lang="en-US" sz="1600" dirty="0">
                  <a:cs typeface="PT Bold Heading" pitchFamily="2" charset="-78"/>
                </a:endParaRPr>
              </a:p>
              <a:p>
                <a:pPr algn="just"/>
                <a:endParaRPr lang="ar-KW" sz="1000" b="1" dirty="0"/>
              </a:p>
              <a:p>
                <a:pPr algn="just"/>
                <a:r>
                  <a:rPr lang="ar-KW" sz="1600" b="1" dirty="0"/>
                  <a:t>عبارة عن قطع بلاستيك يستطيع الطفل وضعها وتثبيتها على رأسه والمشي بها فتساعده على اكتساب مهارة التوازن.</a:t>
                </a:r>
                <a:endParaRPr lang="en-US" sz="1600" dirty="0"/>
              </a:p>
            </p:txBody>
          </p:sp>
          <p:cxnSp>
            <p:nvCxnSpPr>
              <p:cNvPr id="16" name="رابط مستقيم 15"/>
              <p:cNvCxnSpPr/>
              <p:nvPr/>
            </p:nvCxnSpPr>
            <p:spPr>
              <a:xfrm flipH="1">
                <a:off x="4517599" y="7049596"/>
                <a:ext cx="1647931" cy="0"/>
              </a:xfrm>
              <a:prstGeom prst="line">
                <a:avLst/>
              </a:prstGeom>
              <a:ln w="28575">
                <a:solidFill>
                  <a:srgbClr val="003300"/>
                </a:solidFill>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17" name="مخطط انسيابي: رابط 16"/>
              <p:cNvSpPr/>
              <p:nvPr/>
            </p:nvSpPr>
            <p:spPr>
              <a:xfrm>
                <a:off x="6065771" y="4889356"/>
                <a:ext cx="180020" cy="180020"/>
              </a:xfrm>
              <a:prstGeom prst="flowChartConnector">
                <a:avLst/>
              </a:prstGeom>
              <a:solidFill>
                <a:srgbClr val="808000"/>
              </a:solidFill>
              <a:effectLst>
                <a:glow rad="635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1" anchor="ctr"/>
              <a:lstStyle/>
              <a:p>
                <a:pPr algn="ctr"/>
                <a:endParaRPr lang="ar-KW"/>
              </a:p>
            </p:txBody>
          </p:sp>
        </p:grpSp>
        <p:pic>
          <p:nvPicPr>
            <p:cNvPr id="9" name="Picture 3" descr="C:\Users\froty\Desktop\66.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70236" y="6581177"/>
              <a:ext cx="1378644" cy="1375199"/>
            </a:xfrm>
            <a:prstGeom prst="rect">
              <a:avLst/>
            </a:prstGeom>
            <a:noFill/>
            <a:ln w="19050">
              <a:solidFill>
                <a:schemeClr val="accent3">
                  <a:lumMod val="75000"/>
                </a:schemeClr>
              </a:solidFill>
            </a:ln>
            <a:effectLst>
              <a:glow rad="101600">
                <a:schemeClr val="accent3">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201" t="53438" r="10170" b="9957"/>
            <a:stretch/>
          </p:blipFill>
          <p:spPr bwMode="auto">
            <a:xfrm>
              <a:off x="932836" y="2305419"/>
              <a:ext cx="1378644" cy="1402485"/>
            </a:xfrm>
            <a:prstGeom prst="rect">
              <a:avLst/>
            </a:prstGeom>
            <a:noFill/>
            <a:ln w="19050">
              <a:solidFill>
                <a:schemeClr val="accent5">
                  <a:lumMod val="75000"/>
                </a:schemeClr>
              </a:solidFill>
              <a:miter lim="800000"/>
              <a:headEnd/>
              <a:tailEnd/>
            </a:ln>
            <a:effectLst>
              <a:glow rad="635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437737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49</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548680" y="443893"/>
            <a:ext cx="5832648" cy="8315169"/>
            <a:chOff x="548680" y="443893"/>
            <a:chExt cx="5832648" cy="8315169"/>
          </a:xfrm>
        </p:grpSpPr>
        <p:grpSp>
          <p:nvGrpSpPr>
            <p:cNvPr id="8" name="مجموعة 7"/>
            <p:cNvGrpSpPr/>
            <p:nvPr/>
          </p:nvGrpSpPr>
          <p:grpSpPr>
            <a:xfrm>
              <a:off x="548680" y="443893"/>
              <a:ext cx="5832648" cy="8315169"/>
              <a:chOff x="548680" y="443893"/>
              <a:chExt cx="5832648" cy="8315169"/>
            </a:xfrm>
          </p:grpSpPr>
          <p:grpSp>
            <p:nvGrpSpPr>
              <p:cNvPr id="11" name="مجموعة 10"/>
              <p:cNvGrpSpPr/>
              <p:nvPr/>
            </p:nvGrpSpPr>
            <p:grpSpPr>
              <a:xfrm>
                <a:off x="548680" y="443893"/>
                <a:ext cx="5832648" cy="8315169"/>
                <a:chOff x="332656" y="443893"/>
                <a:chExt cx="5832648" cy="8315169"/>
              </a:xfrm>
            </p:grpSpPr>
            <p:grpSp>
              <p:nvGrpSpPr>
                <p:cNvPr id="18" name="مجموعة 17"/>
                <p:cNvGrpSpPr/>
                <p:nvPr/>
              </p:nvGrpSpPr>
              <p:grpSpPr>
                <a:xfrm>
                  <a:off x="332656" y="443893"/>
                  <a:ext cx="5832648" cy="8315169"/>
                  <a:chOff x="332656" y="443893"/>
                  <a:chExt cx="5832648" cy="8315169"/>
                </a:xfrm>
              </p:grpSpPr>
              <p:grpSp>
                <p:nvGrpSpPr>
                  <p:cNvPr id="22" name="مجموعة 21"/>
                  <p:cNvGrpSpPr/>
                  <p:nvPr/>
                </p:nvGrpSpPr>
                <p:grpSpPr>
                  <a:xfrm>
                    <a:off x="332656" y="443893"/>
                    <a:ext cx="5832648" cy="8315169"/>
                    <a:chOff x="332656" y="443893"/>
                    <a:chExt cx="5832648" cy="8315169"/>
                  </a:xfrm>
                </p:grpSpPr>
                <p:grpSp>
                  <p:nvGrpSpPr>
                    <p:cNvPr id="28" name="مجموعة 27"/>
                    <p:cNvGrpSpPr/>
                    <p:nvPr/>
                  </p:nvGrpSpPr>
                  <p:grpSpPr>
                    <a:xfrm>
                      <a:off x="980728" y="4355976"/>
                      <a:ext cx="4464496" cy="432048"/>
                      <a:chOff x="980728" y="4355976"/>
                      <a:chExt cx="4464496" cy="432048"/>
                    </a:xfrm>
                  </p:grpSpPr>
                  <p:cxnSp>
                    <p:nvCxnSpPr>
                      <p:cNvPr id="31" name="رابط مستقيم 30"/>
                      <p:cNvCxnSpPr/>
                      <p:nvPr/>
                    </p:nvCxnSpPr>
                    <p:spPr>
                      <a:xfrm>
                        <a:off x="5445224" y="4355976"/>
                        <a:ext cx="0" cy="432048"/>
                      </a:xfrm>
                      <a:prstGeom prst="line">
                        <a:avLst/>
                      </a:prstGeom>
                      <a:ln w="76200"/>
                    </p:spPr>
                    <p:style>
                      <a:lnRef idx="3">
                        <a:schemeClr val="accent4"/>
                      </a:lnRef>
                      <a:fillRef idx="0">
                        <a:schemeClr val="accent4"/>
                      </a:fillRef>
                      <a:effectRef idx="2">
                        <a:schemeClr val="accent4"/>
                      </a:effectRef>
                      <a:fontRef idx="minor">
                        <a:schemeClr val="tx1"/>
                      </a:fontRef>
                    </p:style>
                  </p:cxnSp>
                  <p:cxnSp>
                    <p:nvCxnSpPr>
                      <p:cNvPr id="32" name="رابط مستقيم 31"/>
                      <p:cNvCxnSpPr/>
                      <p:nvPr/>
                    </p:nvCxnSpPr>
                    <p:spPr>
                      <a:xfrm>
                        <a:off x="980728" y="4355976"/>
                        <a:ext cx="0" cy="432048"/>
                      </a:xfrm>
                      <a:prstGeom prst="line">
                        <a:avLst/>
                      </a:prstGeom>
                      <a:ln w="76200"/>
                    </p:spPr>
                    <p:style>
                      <a:lnRef idx="3">
                        <a:schemeClr val="accent4"/>
                      </a:lnRef>
                      <a:fillRef idx="0">
                        <a:schemeClr val="accent4"/>
                      </a:fillRef>
                      <a:effectRef idx="2">
                        <a:schemeClr val="accent4"/>
                      </a:effectRef>
                      <a:fontRef idx="minor">
                        <a:schemeClr val="tx1"/>
                      </a:fontRef>
                    </p:style>
                  </p:cxnSp>
                  <p:cxnSp>
                    <p:nvCxnSpPr>
                      <p:cNvPr id="33" name="رابط مستقيم 32"/>
                      <p:cNvCxnSpPr/>
                      <p:nvPr/>
                    </p:nvCxnSpPr>
                    <p:spPr>
                      <a:xfrm>
                        <a:off x="3268764" y="4355976"/>
                        <a:ext cx="0" cy="432048"/>
                      </a:xfrm>
                      <a:prstGeom prst="line">
                        <a:avLst/>
                      </a:prstGeom>
                      <a:ln w="76200"/>
                    </p:spPr>
                    <p:style>
                      <a:lnRef idx="3">
                        <a:schemeClr val="accent4"/>
                      </a:lnRef>
                      <a:fillRef idx="0">
                        <a:schemeClr val="accent4"/>
                      </a:fillRef>
                      <a:effectRef idx="2">
                        <a:schemeClr val="accent4"/>
                      </a:effectRef>
                      <a:fontRef idx="minor">
                        <a:schemeClr val="tx1"/>
                      </a:fontRef>
                    </p:style>
                  </p:cxnSp>
                </p:grpSp>
                <p:pic>
                  <p:nvPicPr>
                    <p:cNvPr id="29" name="Picture 3" descr="C:\Users\froty\Desktop\ملفات جديدة\صور 1\business-card-image-vecto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3" r="4230"/>
                    <a:stretch/>
                  </p:blipFill>
                  <p:spPr bwMode="auto">
                    <a:xfrm>
                      <a:off x="332656" y="443893"/>
                      <a:ext cx="5832648" cy="4043046"/>
                    </a:xfrm>
                    <a:prstGeom prst="rect">
                      <a:avLst/>
                    </a:prstGeom>
                    <a:ln>
                      <a:noFill/>
                    </a:ln>
                    <a:effectLst>
                      <a:glow rad="101600">
                        <a:schemeClr val="accent2">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 name="Picture 3" descr="C:\Users\froty\Desktop\ملفات جديدة\صور 1\business-card-image-vecto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3" r="4230"/>
                    <a:stretch/>
                  </p:blipFill>
                  <p:spPr bwMode="auto">
                    <a:xfrm>
                      <a:off x="332656" y="4716016"/>
                      <a:ext cx="5832648" cy="4043046"/>
                    </a:xfrm>
                    <a:prstGeom prst="rect">
                      <a:avLst/>
                    </a:prstGeom>
                    <a:ln>
                      <a:noFill/>
                    </a:ln>
                    <a:effectLst>
                      <a:glow rad="101600">
                        <a:schemeClr val="accent2">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23" name="مربع نص 22"/>
                  <p:cNvSpPr txBox="1"/>
                  <p:nvPr/>
                </p:nvSpPr>
                <p:spPr>
                  <a:xfrm>
                    <a:off x="2213344" y="1043608"/>
                    <a:ext cx="3807944" cy="1184940"/>
                  </a:xfrm>
                  <a:prstGeom prst="rect">
                    <a:avLst/>
                  </a:prstGeom>
                  <a:noFill/>
                </p:spPr>
                <p:txBody>
                  <a:bodyPr wrap="square" rtlCol="1">
                    <a:spAutoFit/>
                  </a:bodyPr>
                  <a:lstStyle/>
                  <a:p>
                    <a:r>
                      <a:rPr lang="ar-KW" sz="1600" dirty="0">
                        <a:cs typeface="PT Bold Heading" pitchFamily="2" charset="-78"/>
                      </a:rPr>
                      <a:t>الهدف منها:</a:t>
                    </a:r>
                    <a:endParaRPr lang="en-US" sz="1600" dirty="0">
                      <a:cs typeface="PT Bold Heading" pitchFamily="2" charset="-78"/>
                    </a:endParaRPr>
                  </a:p>
                  <a:p>
                    <a:r>
                      <a:rPr lang="en-US" sz="700" b="1" dirty="0"/>
                      <a:t>  </a:t>
                    </a:r>
                    <a:endParaRPr lang="en-US" sz="700" dirty="0"/>
                  </a:p>
                  <a:p>
                    <a:r>
                      <a:rPr lang="ar-KW" sz="1600" b="1" dirty="0">
                        <a:solidFill>
                          <a:schemeClr val="accent5">
                            <a:lumMod val="50000"/>
                          </a:schemeClr>
                        </a:solidFill>
                      </a:rPr>
                      <a:t>* </a:t>
                    </a:r>
                    <a:r>
                      <a:rPr lang="ar-KW" sz="1600" b="1" dirty="0"/>
                      <a:t>تنمية القدرة على اكتساب مهارات حركية. </a:t>
                    </a:r>
                  </a:p>
                  <a:p>
                    <a:r>
                      <a:rPr lang="ar-KW" sz="1600" b="1" dirty="0">
                        <a:solidFill>
                          <a:schemeClr val="accent5">
                            <a:lumMod val="75000"/>
                          </a:schemeClr>
                        </a:solidFill>
                      </a:rPr>
                      <a:t>*</a:t>
                    </a:r>
                    <a:r>
                      <a:rPr lang="ar-KW" sz="1600" b="1" dirty="0"/>
                      <a:t> تنمية روح التنافس الشريف بين الأطفال .</a:t>
                    </a:r>
                  </a:p>
                  <a:p>
                    <a:r>
                      <a:rPr lang="ar-KW" sz="1600" b="1" dirty="0">
                        <a:solidFill>
                          <a:schemeClr val="accent5">
                            <a:lumMod val="75000"/>
                          </a:schemeClr>
                        </a:solidFill>
                      </a:rPr>
                      <a:t>*</a:t>
                    </a:r>
                    <a:r>
                      <a:rPr lang="ar-KW" sz="1600" b="1" dirty="0"/>
                      <a:t> تنمية المهارات العقلية كالملاحظة والانتباه والتركيز. </a:t>
                    </a:r>
                  </a:p>
                </p:txBody>
              </p:sp>
              <p:sp>
                <p:nvSpPr>
                  <p:cNvPr id="24" name="مستطيل 23"/>
                  <p:cNvSpPr/>
                  <p:nvPr/>
                </p:nvSpPr>
                <p:spPr>
                  <a:xfrm>
                    <a:off x="4509120" y="510228"/>
                    <a:ext cx="1575697" cy="398072"/>
                  </a:xfrm>
                  <a:prstGeom prst="rect">
                    <a:avLst/>
                  </a:prstGeom>
                  <a:ln>
                    <a:solidFill>
                      <a:schemeClr val="accent3">
                        <a:lumMod val="50000"/>
                      </a:schemeClr>
                    </a:solid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r>
                      <a:rPr lang="ar-KW" sz="1700" dirty="0">
                        <a:cs typeface="PT Bold Heading" pitchFamily="2" charset="-78"/>
                      </a:rPr>
                      <a:t>    لعبة فليبر </a:t>
                    </a:r>
                    <a:endParaRPr lang="en-US" sz="1700" dirty="0">
                      <a:cs typeface="PT Bold Heading" pitchFamily="2" charset="-78"/>
                    </a:endParaRPr>
                  </a:p>
                </p:txBody>
              </p:sp>
              <p:cxnSp>
                <p:nvCxnSpPr>
                  <p:cNvPr id="25" name="رابط مستقيم 24"/>
                  <p:cNvCxnSpPr/>
                  <p:nvPr/>
                </p:nvCxnSpPr>
                <p:spPr>
                  <a:xfrm flipH="1">
                    <a:off x="4725144" y="1403648"/>
                    <a:ext cx="1224136" cy="0"/>
                  </a:xfrm>
                  <a:prstGeom prst="line">
                    <a:avLst/>
                  </a:prstGeom>
                  <a:ln w="28575">
                    <a:solidFill>
                      <a:srgbClr val="800000"/>
                    </a:solidFill>
                  </a:ln>
                  <a:effectLst>
                    <a:glow rad="63500">
                      <a:srgbClr val="800000">
                        <a:alpha val="40000"/>
                      </a:srgbClr>
                    </a:glow>
                  </a:effectLst>
                </p:spPr>
                <p:style>
                  <a:lnRef idx="1">
                    <a:schemeClr val="accent3"/>
                  </a:lnRef>
                  <a:fillRef idx="0">
                    <a:schemeClr val="accent3"/>
                  </a:fillRef>
                  <a:effectRef idx="0">
                    <a:schemeClr val="accent3"/>
                  </a:effectRef>
                  <a:fontRef idx="minor">
                    <a:schemeClr val="tx1"/>
                  </a:fontRef>
                </p:style>
              </p:cxnSp>
              <p:sp>
                <p:nvSpPr>
                  <p:cNvPr id="26" name="مربع نص 25"/>
                  <p:cNvSpPr txBox="1"/>
                  <p:nvPr/>
                </p:nvSpPr>
                <p:spPr>
                  <a:xfrm>
                    <a:off x="2492896" y="2411760"/>
                    <a:ext cx="3448130" cy="1477328"/>
                  </a:xfrm>
                  <a:prstGeom prst="rect">
                    <a:avLst/>
                  </a:prstGeom>
                  <a:noFill/>
                </p:spPr>
                <p:txBody>
                  <a:bodyPr wrap="square" rtlCol="1">
                    <a:spAutoFit/>
                  </a:bodyPr>
                  <a:lstStyle/>
                  <a:p>
                    <a:pPr algn="just"/>
                    <a:r>
                      <a:rPr lang="ar-KW" sz="1600" dirty="0">
                        <a:cs typeface="PT Bold Heading" pitchFamily="2" charset="-78"/>
                      </a:rPr>
                      <a:t>طريقة الاستخدام: </a:t>
                    </a:r>
                    <a:endParaRPr lang="en-US" sz="1600" dirty="0">
                      <a:cs typeface="PT Bold Heading" pitchFamily="2" charset="-78"/>
                    </a:endParaRPr>
                  </a:p>
                  <a:p>
                    <a:pPr algn="just"/>
                    <a:endParaRPr lang="ar-KW" sz="1000" b="1" dirty="0"/>
                  </a:p>
                  <a:p>
                    <a:pPr algn="just"/>
                    <a:r>
                      <a:rPr lang="ar-KW" sz="1600" b="1" dirty="0"/>
                      <a:t>عبارة عن اسطوانة مصنوعة من البلاستيك ذات حجم كبير بها دوائر مفرغة يقوم الطفل بإسقاط الحلقات الملونة داخل الدوائر المفرغة لتنمية المهارات العقلية والاجتماعية و الحركية .</a:t>
                    </a:r>
                  </a:p>
                </p:txBody>
              </p:sp>
              <p:cxnSp>
                <p:nvCxnSpPr>
                  <p:cNvPr id="27" name="رابط مستقيم 26"/>
                  <p:cNvCxnSpPr/>
                  <p:nvPr/>
                </p:nvCxnSpPr>
                <p:spPr>
                  <a:xfrm flipH="1">
                    <a:off x="4293096" y="2771800"/>
                    <a:ext cx="1647931" cy="0"/>
                  </a:xfrm>
                  <a:prstGeom prst="line">
                    <a:avLst/>
                  </a:prstGeom>
                  <a:ln w="28575">
                    <a:solidFill>
                      <a:srgbClr val="800000"/>
                    </a:solidFill>
                  </a:ln>
                  <a:effectLst>
                    <a:glow rad="63500">
                      <a:srgbClr val="800000">
                        <a:alpha val="40000"/>
                      </a:srgbClr>
                    </a:glow>
                  </a:effectLst>
                </p:spPr>
                <p:style>
                  <a:lnRef idx="1">
                    <a:schemeClr val="accent3"/>
                  </a:lnRef>
                  <a:fillRef idx="0">
                    <a:schemeClr val="accent3"/>
                  </a:fillRef>
                  <a:effectRef idx="0">
                    <a:schemeClr val="accent3"/>
                  </a:effectRef>
                  <a:fontRef idx="minor">
                    <a:schemeClr val="tx1"/>
                  </a:fontRef>
                </p:style>
              </p:cxnSp>
            </p:grpSp>
            <p:sp>
              <p:nvSpPr>
                <p:cNvPr id="21" name="مخطط انسيابي: رابط 20"/>
                <p:cNvSpPr/>
                <p:nvPr/>
              </p:nvSpPr>
              <p:spPr>
                <a:xfrm>
                  <a:off x="5841268" y="611560"/>
                  <a:ext cx="180020" cy="180020"/>
                </a:xfrm>
                <a:prstGeom prst="flowChartConnector">
                  <a:avLst/>
                </a:prstGeom>
                <a:solidFill>
                  <a:srgbClr val="800000"/>
                </a:solidFill>
                <a:effectLst>
                  <a:glow rad="63500">
                    <a:schemeClr val="accent2">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1" anchor="ctr"/>
                <a:lstStyle/>
                <a:p>
                  <a:pPr algn="ctr"/>
                  <a:endParaRPr lang="ar-KW"/>
                </a:p>
              </p:txBody>
            </p:sp>
          </p:grpSp>
          <p:sp>
            <p:nvSpPr>
              <p:cNvPr id="12" name="مربع نص 11"/>
              <p:cNvSpPr txBox="1"/>
              <p:nvPr/>
            </p:nvSpPr>
            <p:spPr>
              <a:xfrm>
                <a:off x="2276872" y="5321404"/>
                <a:ext cx="3968919" cy="1431161"/>
              </a:xfrm>
              <a:prstGeom prst="rect">
                <a:avLst/>
              </a:prstGeom>
              <a:noFill/>
            </p:spPr>
            <p:txBody>
              <a:bodyPr wrap="square" rtlCol="1">
                <a:spAutoFit/>
              </a:bodyPr>
              <a:lstStyle/>
              <a:p>
                <a:r>
                  <a:rPr lang="ar-KW" sz="1600" dirty="0">
                    <a:cs typeface="PT Bold Heading" pitchFamily="2" charset="-78"/>
                  </a:rPr>
                  <a:t>الهدف منها:</a:t>
                </a:r>
                <a:endParaRPr lang="en-US" sz="1600" dirty="0">
                  <a:cs typeface="PT Bold Heading" pitchFamily="2" charset="-78"/>
                </a:endParaRPr>
              </a:p>
              <a:p>
                <a:r>
                  <a:rPr lang="en-US" sz="700" b="1" dirty="0"/>
                  <a:t>  </a:t>
                </a:r>
                <a:endParaRPr lang="en-US" sz="700" dirty="0"/>
              </a:p>
              <a:p>
                <a:r>
                  <a:rPr lang="ar-KW" sz="1600" b="1" dirty="0"/>
                  <a:t>* تنمية القدرة على التوازن والتركيز .</a:t>
                </a:r>
              </a:p>
              <a:p>
                <a:r>
                  <a:rPr lang="ar-KW" sz="1600" b="1" dirty="0"/>
                  <a:t>* تنمية المهارات الحركية المتنوعة مثل مهارة الدوران والتكور و.......</a:t>
                </a:r>
              </a:p>
              <a:p>
                <a:r>
                  <a:rPr lang="ar-KW" sz="1600" b="1" dirty="0"/>
                  <a:t>* إضفاء روح المرح والمتعة والسرور في نفوس الأطفال.</a:t>
                </a:r>
              </a:p>
            </p:txBody>
          </p:sp>
          <p:sp>
            <p:nvSpPr>
              <p:cNvPr id="13" name="مستطيل 12"/>
              <p:cNvSpPr/>
              <p:nvPr/>
            </p:nvSpPr>
            <p:spPr>
              <a:xfrm>
                <a:off x="4077072" y="4788024"/>
                <a:ext cx="2232248" cy="398072"/>
              </a:xfrm>
              <a:prstGeom prst="rect">
                <a:avLst/>
              </a:prstGeom>
              <a:ln>
                <a:solidFill>
                  <a:schemeClr val="accent3">
                    <a:lumMod val="50000"/>
                  </a:schemeClr>
                </a:solid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r>
                  <a:rPr lang="ar-KW" sz="1700" dirty="0">
                    <a:cs typeface="PT Bold Heading" pitchFamily="2" charset="-78"/>
                  </a:rPr>
                  <a:t>    لعبة الأطباق الملونة</a:t>
                </a:r>
                <a:endParaRPr lang="en-US" sz="1700" dirty="0">
                  <a:cs typeface="PT Bold Heading" pitchFamily="2" charset="-78"/>
                </a:endParaRPr>
              </a:p>
            </p:txBody>
          </p:sp>
          <p:cxnSp>
            <p:nvCxnSpPr>
              <p:cNvPr id="14" name="رابط مستقيم 13"/>
              <p:cNvCxnSpPr/>
              <p:nvPr/>
            </p:nvCxnSpPr>
            <p:spPr>
              <a:xfrm flipH="1">
                <a:off x="4949647" y="5681444"/>
                <a:ext cx="1224136" cy="0"/>
              </a:xfrm>
              <a:prstGeom prst="line">
                <a:avLst/>
              </a:prstGeom>
              <a:ln w="28575">
                <a:solidFill>
                  <a:srgbClr val="FF0000"/>
                </a:solidFill>
              </a:ln>
              <a:effectLst>
                <a:glow rad="63500">
                  <a:schemeClr val="accent6">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15" name="مربع نص 14"/>
              <p:cNvSpPr txBox="1"/>
              <p:nvPr/>
            </p:nvSpPr>
            <p:spPr>
              <a:xfrm>
                <a:off x="2717399" y="6689556"/>
                <a:ext cx="3448130" cy="1231106"/>
              </a:xfrm>
              <a:prstGeom prst="rect">
                <a:avLst/>
              </a:prstGeom>
              <a:noFill/>
            </p:spPr>
            <p:txBody>
              <a:bodyPr wrap="square" rtlCol="1">
                <a:spAutoFit/>
              </a:bodyPr>
              <a:lstStyle/>
              <a:p>
                <a:pPr algn="just"/>
                <a:r>
                  <a:rPr lang="ar-KW" sz="1600" dirty="0">
                    <a:cs typeface="PT Bold Heading" pitchFamily="2" charset="-78"/>
                  </a:rPr>
                  <a:t>طريقة الاستخدام: </a:t>
                </a:r>
                <a:endParaRPr lang="en-US" sz="1600" dirty="0">
                  <a:cs typeface="PT Bold Heading" pitchFamily="2" charset="-78"/>
                </a:endParaRPr>
              </a:p>
              <a:p>
                <a:pPr algn="just"/>
                <a:endParaRPr lang="ar-KW" sz="1000" b="1" dirty="0"/>
              </a:p>
              <a:p>
                <a:pPr algn="just"/>
                <a:r>
                  <a:rPr lang="ar-KW" sz="1600" b="1" dirty="0"/>
                  <a:t>عبارة عن عدد من الأطباق الأرضية البلاستيكية ملونة يجلس الطفل بداخلها مؤديا بعض الحركات والمهارات الرياضية .</a:t>
                </a:r>
                <a:endParaRPr lang="en-US" sz="1600" dirty="0"/>
              </a:p>
            </p:txBody>
          </p:sp>
          <p:cxnSp>
            <p:nvCxnSpPr>
              <p:cNvPr id="16" name="رابط مستقيم 15"/>
              <p:cNvCxnSpPr/>
              <p:nvPr/>
            </p:nvCxnSpPr>
            <p:spPr>
              <a:xfrm flipH="1">
                <a:off x="4517599" y="7049596"/>
                <a:ext cx="1647931" cy="0"/>
              </a:xfrm>
              <a:prstGeom prst="line">
                <a:avLst/>
              </a:prstGeom>
              <a:ln w="28575">
                <a:solidFill>
                  <a:srgbClr val="FF0000"/>
                </a:solidFill>
              </a:ln>
              <a:effectLst>
                <a:glow rad="63500">
                  <a:schemeClr val="accent6">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17" name="مخطط انسيابي: رابط 16"/>
              <p:cNvSpPr/>
              <p:nvPr/>
            </p:nvSpPr>
            <p:spPr>
              <a:xfrm>
                <a:off x="6065771" y="4889356"/>
                <a:ext cx="180020" cy="180020"/>
              </a:xfrm>
              <a:prstGeom prst="flowChartConnector">
                <a:avLst/>
              </a:prstGeom>
              <a:solidFill>
                <a:srgbClr val="FF0000"/>
              </a:solidFill>
              <a:effectLst>
                <a:glow rad="63500">
                  <a:schemeClr val="accent6">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1" anchor="ctr"/>
              <a:lstStyle/>
              <a:p>
                <a:pPr algn="ctr"/>
                <a:endParaRPr lang="ar-KW"/>
              </a:p>
            </p:txBody>
          </p:sp>
        </p:grpSp>
        <p:pic>
          <p:nvPicPr>
            <p:cNvPr id="9" name="Picture 5"/>
            <p:cNvPicPr>
              <a:picLocks noChangeAspect="1" noChangeArrowheads="1"/>
            </p:cNvPicPr>
            <p:nvPr/>
          </p:nvPicPr>
          <p:blipFill rotWithShape="1">
            <a:blip r:embed="rId4" cstate="print">
              <a:clrChange>
                <a:clrFrom>
                  <a:srgbClr val="E1D7DD"/>
                </a:clrFrom>
                <a:clrTo>
                  <a:srgbClr val="E1D7DD">
                    <a:alpha val="0"/>
                  </a:srgbClr>
                </a:clrTo>
              </a:clrChang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1941" t="26172" r="52410" b="13121"/>
            <a:stretch/>
          </p:blipFill>
          <p:spPr bwMode="auto">
            <a:xfrm>
              <a:off x="970236" y="2260697"/>
              <a:ext cx="1378644" cy="1375199"/>
            </a:xfrm>
            <a:prstGeom prst="rect">
              <a:avLst/>
            </a:prstGeom>
            <a:ln w="19050">
              <a:solidFill>
                <a:schemeClr val="accent2">
                  <a:lumMod val="50000"/>
                </a:schemeClr>
              </a:solidFill>
            </a:ln>
            <a:effectLst>
              <a:glow rad="63500">
                <a:schemeClr val="accent2">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9100" t="10314" r="13378" b="11224"/>
            <a:stretch/>
          </p:blipFill>
          <p:spPr bwMode="auto">
            <a:xfrm>
              <a:off x="938966" y="6594123"/>
              <a:ext cx="1377330" cy="1362253"/>
            </a:xfrm>
            <a:prstGeom prst="rect">
              <a:avLst/>
            </a:prstGeom>
            <a:noFill/>
            <a:ln w="19050">
              <a:solidFill>
                <a:srgbClr val="FF0000"/>
              </a:solidFill>
              <a:miter lim="800000"/>
              <a:headEnd/>
              <a:tailEnd/>
            </a:ln>
            <a:effectLst>
              <a:glow rad="635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43773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مجموعة 14"/>
          <p:cNvGrpSpPr/>
          <p:nvPr/>
        </p:nvGrpSpPr>
        <p:grpSpPr>
          <a:xfrm>
            <a:off x="3955" y="816202"/>
            <a:ext cx="6855363" cy="8326242"/>
            <a:chOff x="3955" y="816202"/>
            <a:chExt cx="6855363" cy="8326242"/>
          </a:xfrm>
        </p:grpSpPr>
        <p:grpSp>
          <p:nvGrpSpPr>
            <p:cNvPr id="14" name="مجموعة 13"/>
            <p:cNvGrpSpPr/>
            <p:nvPr/>
          </p:nvGrpSpPr>
          <p:grpSpPr>
            <a:xfrm>
              <a:off x="3955" y="5148063"/>
              <a:ext cx="6855363" cy="3994381"/>
              <a:chOff x="3955" y="5148063"/>
              <a:chExt cx="6855363" cy="3994381"/>
            </a:xfrm>
          </p:grpSpPr>
          <p:pic>
            <p:nvPicPr>
              <p:cNvPr id="4"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5</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808542" y="1043608"/>
              <a:ext cx="5246188" cy="6552728"/>
              <a:chOff x="585182" y="1544929"/>
              <a:chExt cx="6011174" cy="6737938"/>
            </a:xfrm>
          </p:grpSpPr>
          <p:sp>
            <p:nvSpPr>
              <p:cNvPr id="12" name="مستطيل 11"/>
              <p:cNvSpPr/>
              <p:nvPr/>
            </p:nvSpPr>
            <p:spPr>
              <a:xfrm>
                <a:off x="585182" y="1544929"/>
                <a:ext cx="5687636" cy="5400600"/>
              </a:xfrm>
              <a:prstGeom prst="rect">
                <a:avLst/>
              </a:prstGeom>
              <a:effectLst>
                <a:glow rad="1397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a:p>
            </p:txBody>
          </p:sp>
          <p:sp>
            <p:nvSpPr>
              <p:cNvPr id="13" name="مستطيل 12"/>
              <p:cNvSpPr/>
              <p:nvPr/>
            </p:nvSpPr>
            <p:spPr>
              <a:xfrm>
                <a:off x="585182" y="2453749"/>
                <a:ext cx="6011174" cy="5829118"/>
              </a:xfrm>
              <a:prstGeom prst="rect">
                <a:avLst/>
              </a:prstGeom>
              <a:ln>
                <a:solidFill>
                  <a:schemeClr val="accent6">
                    <a:lumMod val="50000"/>
                  </a:schemeClr>
                </a:solidFill>
              </a:ln>
              <a:effectLst>
                <a:glow rad="1016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justLow"/>
                <a:endParaRPr lang="ar-KW" sz="1700" dirty="0">
                  <a:cs typeface="PT Bold Heading" pitchFamily="2" charset="-78"/>
                </a:endParaRPr>
              </a:p>
              <a:p>
                <a:pPr algn="justLow"/>
                <a:r>
                  <a:rPr lang="ar-KW" sz="1700" dirty="0">
                    <a:cs typeface="PT Bold Heading" pitchFamily="2" charset="-78"/>
                  </a:rPr>
                  <a:t>تتعدى التربية الحركية مفهوم اكساب الأطفال المهارات الحركية لتشتمل النمو الشامل المتكامل .</a:t>
                </a:r>
              </a:p>
              <a:p>
                <a:pPr algn="justLow"/>
                <a:r>
                  <a:rPr lang="ar-KW" sz="1700" dirty="0">
                    <a:cs typeface="PT Bold Heading" pitchFamily="2" charset="-78"/>
                  </a:rPr>
                  <a:t>فلا يمكن لطفل الروضة أن ينفذ المهارات الحركية دون فهم                 و ادراك عقلي (نمو معرفي ) ودون ميل و رغبة (نمو انفعالي) ودون مشاركة (نمو اجتماعي ).</a:t>
                </a:r>
              </a:p>
              <a:p>
                <a:pPr algn="justLow"/>
                <a:r>
                  <a:rPr lang="ar-KW" sz="1700" dirty="0">
                    <a:cs typeface="PT Bold Heading" pitchFamily="2" charset="-78"/>
                  </a:rPr>
                  <a:t>والتربية الحركية  أو التربية من خلال الحركة مفهومان يساهمان بشكل كبير جدا بتعلم طفل الروضة الحركة و اتقانها و زيادة الخبرات و المعارف لديه واكتسابه اللياقة البدنية و الصحية.</a:t>
                </a:r>
              </a:p>
              <a:p>
                <a:pPr algn="justLow"/>
                <a:endParaRPr lang="ar-KW" sz="1050" dirty="0">
                  <a:cs typeface="PT Bold Heading" pitchFamily="2" charset="-78"/>
                </a:endParaRPr>
              </a:p>
              <a:p>
                <a:pPr algn="justLow"/>
                <a:r>
                  <a:rPr lang="ar-KW" sz="1700" dirty="0">
                    <a:cs typeface="PT Bold Heading" pitchFamily="2" charset="-78"/>
                  </a:rPr>
                  <a:t>و نظراً لأهمية التربية الحركية في حياة الطفل لما  لها من تأثير ايجابي في توجيه القدرات و نمو المهارات و تطوير مفهوم الذات حرص التوجيه الفني لرياض الأطفال على اعداد هذا الدليل التربوي الهادف بما يحتويه من مادة علمية هامة حول التربية الحركية وبرامجها وأساليب تنفيذ أنشطتها حيث جاءت فكرة  اعداد هذا الدليل بمبادرة طيبة من الهيئات التعليمية وبإشراف عام من التوجيه الفني لرياض الأطفال لنضعه بين يدي معلمات الرياض ليكون خير معين لهن في اداء عملهن.</a:t>
                </a:r>
              </a:p>
              <a:p>
                <a:pPr algn="ctr"/>
                <a:endParaRPr lang="ar-KW" sz="1700" dirty="0"/>
              </a:p>
              <a:p>
                <a:pPr algn="l"/>
                <a:r>
                  <a:rPr lang="ar-KW" sz="1700" dirty="0">
                    <a:cs typeface="PT Bold Heading" pitchFamily="2" charset="-78"/>
                  </a:rPr>
                  <a:t>وداد محمد </a:t>
                </a:r>
                <a:r>
                  <a:rPr lang="ar-KW" sz="1700" dirty="0" err="1">
                    <a:cs typeface="PT Bold Heading" pitchFamily="2" charset="-78"/>
                  </a:rPr>
                  <a:t>المجيمي</a:t>
                </a:r>
                <a:endParaRPr lang="ar-KW" sz="1700" dirty="0">
                  <a:cs typeface="PT Bold Heading" pitchFamily="2" charset="-78"/>
                </a:endParaRPr>
              </a:p>
              <a:p>
                <a:pPr algn="ctr"/>
                <a:endParaRPr lang="ar-KW" sz="1700" dirty="0"/>
              </a:p>
            </p:txBody>
          </p:sp>
        </p:grpSp>
        <p:grpSp>
          <p:nvGrpSpPr>
            <p:cNvPr id="8" name="مجموعة 7"/>
            <p:cNvGrpSpPr/>
            <p:nvPr/>
          </p:nvGrpSpPr>
          <p:grpSpPr>
            <a:xfrm>
              <a:off x="351944" y="816202"/>
              <a:ext cx="4229184" cy="1235518"/>
              <a:chOff x="94394" y="539552"/>
              <a:chExt cx="5962650" cy="2438400"/>
            </a:xfrm>
          </p:grpSpPr>
          <p:sp>
            <p:nvSpPr>
              <p:cNvPr id="10" name="مستطيل مستدير الزوايا 9"/>
              <p:cNvSpPr/>
              <p:nvPr/>
            </p:nvSpPr>
            <p:spPr>
              <a:xfrm>
                <a:off x="585182" y="1129624"/>
                <a:ext cx="4932050" cy="1282136"/>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pic>
            <p:nvPicPr>
              <p:cNvPr id="11" name="Picture 10" descr="C:\Users\froty\Desktop\ملفات جديدة\صور 1\colored-bookmarks_23-2147515595.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9115" b="47273"/>
              <a:stretch/>
            </p:blipFill>
            <p:spPr bwMode="auto">
              <a:xfrm>
                <a:off x="94394" y="539552"/>
                <a:ext cx="5962650" cy="24384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مربع نص 8"/>
            <p:cNvSpPr txBox="1"/>
            <p:nvPr/>
          </p:nvSpPr>
          <p:spPr>
            <a:xfrm>
              <a:off x="808542" y="1271826"/>
              <a:ext cx="3389709" cy="646331"/>
            </a:xfrm>
            <a:prstGeom prst="rect">
              <a:avLst/>
            </a:prstGeom>
            <a:noFill/>
          </p:spPr>
          <p:txBody>
            <a:bodyPr wrap="square" rtlCol="1">
              <a:spAutoFit/>
            </a:bodyPr>
            <a:lstStyle/>
            <a:p>
              <a:pPr algn="ctr"/>
              <a:r>
                <a:rPr lang="ar-KW" dirty="0">
                  <a:cs typeface="PT Bold Heading" pitchFamily="2" charset="-78"/>
                </a:rPr>
                <a:t>كلمة الموجهة العامة لرياض الأطفال</a:t>
              </a:r>
            </a:p>
            <a:p>
              <a:pPr algn="ctr"/>
              <a:endParaRPr lang="ar-KW" dirty="0">
                <a:cs typeface="PT Bold Heading" pitchFamily="2" charset="-78"/>
              </a:endParaRPr>
            </a:p>
          </p:txBody>
        </p:sp>
      </p:grpSp>
    </p:spTree>
    <p:extLst>
      <p:ext uri="{BB962C8B-B14F-4D97-AF65-F5344CB8AC3E}">
        <p14:creationId xmlns:p14="http://schemas.microsoft.com/office/powerpoint/2010/main" val="38876540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50</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548680" y="443893"/>
            <a:ext cx="5832648" cy="8315169"/>
            <a:chOff x="548680" y="443893"/>
            <a:chExt cx="5832648" cy="8315169"/>
          </a:xfrm>
        </p:grpSpPr>
        <p:pic>
          <p:nvPicPr>
            <p:cNvPr id="8" name="Picture 3" descr="C:\Users\froty\Desktop\ملفات جديدة\صور 1\business-card-image-vecto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3" r="4230"/>
            <a:stretch/>
          </p:blipFill>
          <p:spPr bwMode="auto">
            <a:xfrm>
              <a:off x="548680" y="443893"/>
              <a:ext cx="5832648" cy="4043046"/>
            </a:xfrm>
            <a:prstGeom prst="rect">
              <a:avLst/>
            </a:prstGeom>
            <a:ln>
              <a:noFill/>
            </a:ln>
            <a:effectLst>
              <a:glow rad="101600">
                <a:schemeClr val="accent2">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3" descr="C:\Users\froty\Desktop\ملفات جديدة\صور 1\business-card-image-vecto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3" r="4230"/>
            <a:stretch/>
          </p:blipFill>
          <p:spPr bwMode="auto">
            <a:xfrm>
              <a:off x="548680" y="4716016"/>
              <a:ext cx="5832648" cy="4043046"/>
            </a:xfrm>
            <a:prstGeom prst="rect">
              <a:avLst/>
            </a:prstGeom>
            <a:ln>
              <a:noFill/>
            </a:ln>
            <a:effectLst>
              <a:glow rad="101600">
                <a:schemeClr val="accent2">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مربع نص 9"/>
            <p:cNvSpPr txBox="1"/>
            <p:nvPr/>
          </p:nvSpPr>
          <p:spPr>
            <a:xfrm>
              <a:off x="1412777" y="1043608"/>
              <a:ext cx="4824536" cy="1184940"/>
            </a:xfrm>
            <a:prstGeom prst="rect">
              <a:avLst/>
            </a:prstGeom>
            <a:noFill/>
          </p:spPr>
          <p:txBody>
            <a:bodyPr wrap="square" rtlCol="1">
              <a:spAutoFit/>
            </a:bodyPr>
            <a:lstStyle/>
            <a:p>
              <a:r>
                <a:rPr lang="ar-KW" sz="1600" dirty="0">
                  <a:cs typeface="PT Bold Heading" pitchFamily="2" charset="-78"/>
                </a:rPr>
                <a:t>الهدف منها:</a:t>
              </a:r>
              <a:endParaRPr lang="en-US" sz="1600" dirty="0">
                <a:cs typeface="PT Bold Heading" pitchFamily="2" charset="-78"/>
              </a:endParaRPr>
            </a:p>
            <a:p>
              <a:r>
                <a:rPr lang="en-US" sz="700" b="1" dirty="0"/>
                <a:t>  </a:t>
              </a:r>
              <a:endParaRPr lang="en-US" sz="700" dirty="0"/>
            </a:p>
            <a:p>
              <a:r>
                <a:rPr lang="ar-KW" sz="1600" b="1" dirty="0">
                  <a:solidFill>
                    <a:schemeClr val="accent3">
                      <a:lumMod val="50000"/>
                    </a:schemeClr>
                  </a:solidFill>
                </a:rPr>
                <a:t>* </a:t>
              </a:r>
              <a:r>
                <a:rPr lang="ar-KW" sz="1600" b="1" dirty="0"/>
                <a:t>تنمية العضلات الدقيقة والكبيرة .</a:t>
              </a:r>
            </a:p>
            <a:p>
              <a:r>
                <a:rPr lang="ar-KW" sz="1600" b="1" dirty="0">
                  <a:solidFill>
                    <a:schemeClr val="accent3">
                      <a:lumMod val="50000"/>
                    </a:schemeClr>
                  </a:solidFill>
                </a:rPr>
                <a:t>* </a:t>
              </a:r>
              <a:r>
                <a:rPr lang="ar-KW" sz="1600" b="1" dirty="0"/>
                <a:t>تنمية القدرة على اكتساب مهارات حركية لليدين والرجلين.</a:t>
              </a:r>
            </a:p>
            <a:p>
              <a:r>
                <a:rPr lang="ar-KW" sz="1600" b="1" dirty="0">
                  <a:solidFill>
                    <a:schemeClr val="accent3">
                      <a:lumMod val="50000"/>
                    </a:schemeClr>
                  </a:solidFill>
                </a:rPr>
                <a:t>*</a:t>
              </a:r>
              <a:r>
                <a:rPr lang="ar-KW" sz="1600" b="1" dirty="0"/>
                <a:t> إضفاء روح المرح والمتعة في نفوس الأطفال .</a:t>
              </a:r>
            </a:p>
          </p:txBody>
        </p:sp>
        <p:sp>
          <p:nvSpPr>
            <p:cNvPr id="11" name="مستطيل 10"/>
            <p:cNvSpPr/>
            <p:nvPr/>
          </p:nvSpPr>
          <p:spPr>
            <a:xfrm>
              <a:off x="4324860" y="510228"/>
              <a:ext cx="1975981" cy="398072"/>
            </a:xfrm>
            <a:prstGeom prst="rect">
              <a:avLst/>
            </a:prstGeom>
            <a:ln>
              <a:solidFill>
                <a:schemeClr val="accent3">
                  <a:lumMod val="50000"/>
                </a:schemeClr>
              </a:solid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r>
                <a:rPr lang="ar-KW" sz="1700" dirty="0">
                  <a:cs typeface="PT Bold Heading" pitchFamily="2" charset="-78"/>
                </a:rPr>
                <a:t>    لعبة </a:t>
              </a:r>
              <a:r>
                <a:rPr lang="ar-KW" sz="1700" dirty="0" err="1">
                  <a:cs typeface="PT Bold Heading" pitchFamily="2" charset="-78"/>
                </a:rPr>
                <a:t>البراشوت</a:t>
              </a:r>
              <a:endParaRPr lang="en-US" sz="1700" dirty="0">
                <a:cs typeface="PT Bold Heading" pitchFamily="2" charset="-78"/>
              </a:endParaRPr>
            </a:p>
          </p:txBody>
        </p:sp>
        <p:cxnSp>
          <p:nvCxnSpPr>
            <p:cNvPr id="12" name="رابط مستقيم 11"/>
            <p:cNvCxnSpPr/>
            <p:nvPr/>
          </p:nvCxnSpPr>
          <p:spPr>
            <a:xfrm flipH="1">
              <a:off x="4941168" y="1403648"/>
              <a:ext cx="1224136" cy="0"/>
            </a:xfrm>
            <a:prstGeom prst="line">
              <a:avLst/>
            </a:prstGeom>
            <a:ln w="28575">
              <a:solidFill>
                <a:schemeClr val="accent3">
                  <a:lumMod val="50000"/>
                </a:schemeClr>
              </a:solidFill>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13" name="مربع نص 12"/>
            <p:cNvSpPr txBox="1"/>
            <p:nvPr/>
          </p:nvSpPr>
          <p:spPr>
            <a:xfrm>
              <a:off x="2708920" y="2411760"/>
              <a:ext cx="3448130" cy="1477328"/>
            </a:xfrm>
            <a:prstGeom prst="rect">
              <a:avLst/>
            </a:prstGeom>
            <a:noFill/>
          </p:spPr>
          <p:txBody>
            <a:bodyPr wrap="square" rtlCol="1">
              <a:spAutoFit/>
            </a:bodyPr>
            <a:lstStyle/>
            <a:p>
              <a:r>
                <a:rPr lang="ar-KW" sz="1600" dirty="0">
                  <a:cs typeface="PT Bold Heading" pitchFamily="2" charset="-78"/>
                </a:rPr>
                <a:t>طريقة الاستخدام: </a:t>
              </a:r>
              <a:endParaRPr lang="en-US" sz="1600" dirty="0">
                <a:cs typeface="PT Bold Heading" pitchFamily="2" charset="-78"/>
              </a:endParaRPr>
            </a:p>
            <a:p>
              <a:endParaRPr lang="ar-KW" sz="1000" b="1" dirty="0"/>
            </a:p>
            <a:p>
              <a:pPr algn="just"/>
              <a:r>
                <a:rPr lang="ar-KW" sz="1600" b="1" dirty="0"/>
                <a:t>عبارة عن قطعة من البلاستيك الخفيف الملون بشكل دائري خفيفة الوزن ولها مقابض عدة لإدخال اليد بها مؤديا بعض الحركات والمهارات الرياضية.</a:t>
              </a:r>
            </a:p>
          </p:txBody>
        </p:sp>
        <p:cxnSp>
          <p:nvCxnSpPr>
            <p:cNvPr id="14" name="رابط مستقيم 13"/>
            <p:cNvCxnSpPr/>
            <p:nvPr/>
          </p:nvCxnSpPr>
          <p:spPr>
            <a:xfrm flipH="1">
              <a:off x="4509120" y="2771800"/>
              <a:ext cx="1647931" cy="0"/>
            </a:xfrm>
            <a:prstGeom prst="line">
              <a:avLst/>
            </a:prstGeom>
            <a:ln w="28575">
              <a:solidFill>
                <a:schemeClr val="accent3">
                  <a:lumMod val="50000"/>
                </a:schemeClr>
              </a:solidFill>
            </a:ln>
            <a:effectLst>
              <a:glow rad="63500">
                <a:schemeClr val="accent3">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17" name="مخطط انسيابي: رابط 16"/>
            <p:cNvSpPr/>
            <p:nvPr/>
          </p:nvSpPr>
          <p:spPr>
            <a:xfrm>
              <a:off x="6057292" y="611560"/>
              <a:ext cx="180020" cy="180020"/>
            </a:xfrm>
            <a:prstGeom prst="flowChartConnector">
              <a:avLst/>
            </a:prstGeom>
            <a:effectLst>
              <a:glow rad="635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a:p>
          </p:txBody>
        </p:sp>
        <p:sp>
          <p:nvSpPr>
            <p:cNvPr id="18" name="مربع نص 17"/>
            <p:cNvSpPr txBox="1"/>
            <p:nvPr/>
          </p:nvSpPr>
          <p:spPr>
            <a:xfrm>
              <a:off x="1988840" y="5321404"/>
              <a:ext cx="4256951" cy="938719"/>
            </a:xfrm>
            <a:prstGeom prst="rect">
              <a:avLst/>
            </a:prstGeom>
            <a:noFill/>
          </p:spPr>
          <p:txBody>
            <a:bodyPr wrap="square" rtlCol="1">
              <a:spAutoFit/>
            </a:bodyPr>
            <a:lstStyle/>
            <a:p>
              <a:r>
                <a:rPr lang="ar-KW" sz="1600" dirty="0">
                  <a:cs typeface="PT Bold Heading" pitchFamily="2" charset="-78"/>
                </a:rPr>
                <a:t>الهدف منها:</a:t>
              </a:r>
              <a:endParaRPr lang="en-US" sz="1600" dirty="0">
                <a:cs typeface="PT Bold Heading" pitchFamily="2" charset="-78"/>
              </a:endParaRPr>
            </a:p>
            <a:p>
              <a:r>
                <a:rPr lang="en-US" sz="700" b="1" dirty="0"/>
                <a:t>  </a:t>
              </a:r>
              <a:endParaRPr lang="en-US" sz="700" dirty="0"/>
            </a:p>
            <a:p>
              <a:r>
                <a:rPr lang="ar-KW" sz="1600" b="1" dirty="0">
                  <a:solidFill>
                    <a:srgbClr val="800000"/>
                  </a:solidFill>
                </a:rPr>
                <a:t>* </a:t>
              </a:r>
              <a:r>
                <a:rPr lang="ar-KW" sz="1600" b="1" dirty="0"/>
                <a:t>تنمية القدرة على اكتساب مهارات حركية لليدين كالرمي .</a:t>
              </a:r>
            </a:p>
            <a:p>
              <a:r>
                <a:rPr lang="ar-KW" sz="1600" b="1" dirty="0">
                  <a:solidFill>
                    <a:schemeClr val="accent2">
                      <a:lumMod val="75000"/>
                    </a:schemeClr>
                  </a:solidFill>
                </a:rPr>
                <a:t>*</a:t>
              </a:r>
              <a:r>
                <a:rPr lang="ar-KW" sz="1600" b="1" dirty="0"/>
                <a:t> تنمية القدرة على اكتساب مهارة الركل .</a:t>
              </a:r>
            </a:p>
          </p:txBody>
        </p:sp>
        <p:sp>
          <p:nvSpPr>
            <p:cNvPr id="19" name="مستطيل 18"/>
            <p:cNvSpPr/>
            <p:nvPr/>
          </p:nvSpPr>
          <p:spPr>
            <a:xfrm>
              <a:off x="4324860" y="4788024"/>
              <a:ext cx="1984460" cy="398072"/>
            </a:xfrm>
            <a:prstGeom prst="rect">
              <a:avLst/>
            </a:prstGeom>
            <a:ln>
              <a:solidFill>
                <a:schemeClr val="accent3">
                  <a:lumMod val="50000"/>
                </a:schemeClr>
              </a:solid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r>
                <a:rPr lang="ar-KW" sz="1700" dirty="0">
                  <a:cs typeface="PT Bold Heading" pitchFamily="2" charset="-78"/>
                </a:rPr>
                <a:t>    لعبة الهدف المبتكر</a:t>
              </a:r>
              <a:endParaRPr lang="en-US" sz="1700" dirty="0">
                <a:cs typeface="PT Bold Heading" pitchFamily="2" charset="-78"/>
              </a:endParaRPr>
            </a:p>
          </p:txBody>
        </p:sp>
        <p:cxnSp>
          <p:nvCxnSpPr>
            <p:cNvPr id="20" name="رابط مستقيم 19"/>
            <p:cNvCxnSpPr/>
            <p:nvPr/>
          </p:nvCxnSpPr>
          <p:spPr>
            <a:xfrm flipH="1">
              <a:off x="4949647" y="5681444"/>
              <a:ext cx="1224136" cy="0"/>
            </a:xfrm>
            <a:prstGeom prst="line">
              <a:avLst/>
            </a:prstGeom>
            <a:ln w="28575">
              <a:solidFill>
                <a:srgbClr val="800000"/>
              </a:solidFill>
            </a:ln>
            <a:effectLst>
              <a:glow rad="63500">
                <a:schemeClr val="accent2">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21" name="مربع نص 20"/>
            <p:cNvSpPr txBox="1"/>
            <p:nvPr/>
          </p:nvSpPr>
          <p:spPr>
            <a:xfrm>
              <a:off x="2717399" y="6689556"/>
              <a:ext cx="3448130" cy="984885"/>
            </a:xfrm>
            <a:prstGeom prst="rect">
              <a:avLst/>
            </a:prstGeom>
            <a:noFill/>
          </p:spPr>
          <p:txBody>
            <a:bodyPr wrap="square" rtlCol="1">
              <a:spAutoFit/>
            </a:bodyPr>
            <a:lstStyle/>
            <a:p>
              <a:r>
                <a:rPr lang="ar-KW" sz="1600" dirty="0">
                  <a:cs typeface="PT Bold Heading" pitchFamily="2" charset="-78"/>
                </a:rPr>
                <a:t>طريقة الاستخدام: </a:t>
              </a:r>
              <a:endParaRPr lang="en-US" sz="1600" dirty="0">
                <a:cs typeface="PT Bold Heading" pitchFamily="2" charset="-78"/>
              </a:endParaRPr>
            </a:p>
            <a:p>
              <a:endParaRPr lang="ar-KW" sz="1000" b="1" dirty="0"/>
            </a:p>
            <a:p>
              <a:pPr algn="just"/>
              <a:r>
                <a:rPr lang="ar-KW" sz="1600" b="1" dirty="0"/>
                <a:t>عبارة عن مرمى هدف يتدرب الطفل من خلاله على رمي الكرة أو أكياس الحبوب.</a:t>
              </a:r>
              <a:endParaRPr lang="en-US" sz="1600" dirty="0"/>
            </a:p>
          </p:txBody>
        </p:sp>
        <p:cxnSp>
          <p:nvCxnSpPr>
            <p:cNvPr id="22" name="رابط مستقيم 21"/>
            <p:cNvCxnSpPr/>
            <p:nvPr/>
          </p:nvCxnSpPr>
          <p:spPr>
            <a:xfrm flipH="1">
              <a:off x="4517599" y="7049596"/>
              <a:ext cx="1647931" cy="0"/>
            </a:xfrm>
            <a:prstGeom prst="line">
              <a:avLst/>
            </a:prstGeom>
            <a:ln w="28575">
              <a:solidFill>
                <a:srgbClr val="800000"/>
              </a:solidFill>
            </a:ln>
            <a:effectLst>
              <a:glow rad="63500">
                <a:schemeClr val="accent2">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23" name="مخطط انسيابي: رابط 22"/>
            <p:cNvSpPr/>
            <p:nvPr/>
          </p:nvSpPr>
          <p:spPr>
            <a:xfrm>
              <a:off x="6065771" y="4889356"/>
              <a:ext cx="180020" cy="180020"/>
            </a:xfrm>
            <a:prstGeom prst="flowChartConnector">
              <a:avLst/>
            </a:prstGeom>
            <a:effectLst>
              <a:glow rad="635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a:p>
          </p:txBody>
        </p:sp>
        <p:pic>
          <p:nvPicPr>
            <p:cNvPr id="24" name="Picture 4"/>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8010" t="27700" r="52152" b="12922"/>
            <a:stretch/>
          </p:blipFill>
          <p:spPr bwMode="auto">
            <a:xfrm>
              <a:off x="901523" y="6594123"/>
              <a:ext cx="1364485" cy="1362253"/>
            </a:xfrm>
            <a:prstGeom prst="rect">
              <a:avLst/>
            </a:prstGeom>
            <a:ln w="19050">
              <a:solidFill>
                <a:srgbClr val="C00000"/>
              </a:solidFill>
            </a:ln>
            <a:effectLst>
              <a:glow rad="63500">
                <a:schemeClr val="accent2">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5"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364" t="26152" r="7751" b="17568"/>
            <a:stretch/>
          </p:blipFill>
          <p:spPr bwMode="auto">
            <a:xfrm>
              <a:off x="984395" y="2345651"/>
              <a:ext cx="1364485" cy="1362253"/>
            </a:xfrm>
            <a:prstGeom prst="rect">
              <a:avLst/>
            </a:prstGeom>
            <a:noFill/>
            <a:ln w="19050">
              <a:solidFill>
                <a:schemeClr val="accent3">
                  <a:lumMod val="75000"/>
                </a:schemeClr>
              </a:solidFill>
              <a:miter lim="800000"/>
              <a:headEnd/>
              <a:tailEnd/>
            </a:ln>
            <a:effectLst>
              <a:glow rad="63500">
                <a:schemeClr val="accent3">
                  <a:lumMod val="50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437737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51</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548680" y="443893"/>
            <a:ext cx="5832648" cy="8315169"/>
            <a:chOff x="548680" y="443893"/>
            <a:chExt cx="5832648" cy="8315169"/>
          </a:xfrm>
        </p:grpSpPr>
        <p:grpSp>
          <p:nvGrpSpPr>
            <p:cNvPr id="8" name="مجموعة 7"/>
            <p:cNvGrpSpPr/>
            <p:nvPr/>
          </p:nvGrpSpPr>
          <p:grpSpPr>
            <a:xfrm>
              <a:off x="548680" y="443893"/>
              <a:ext cx="5832648" cy="8315169"/>
              <a:chOff x="548680" y="443893"/>
              <a:chExt cx="5832648" cy="8315169"/>
            </a:xfrm>
          </p:grpSpPr>
          <p:grpSp>
            <p:nvGrpSpPr>
              <p:cNvPr id="11" name="مجموعة 10"/>
              <p:cNvGrpSpPr/>
              <p:nvPr/>
            </p:nvGrpSpPr>
            <p:grpSpPr>
              <a:xfrm>
                <a:off x="548680" y="443893"/>
                <a:ext cx="5832648" cy="8315169"/>
                <a:chOff x="332656" y="443893"/>
                <a:chExt cx="5832648" cy="8315169"/>
              </a:xfrm>
            </p:grpSpPr>
            <p:grpSp>
              <p:nvGrpSpPr>
                <p:cNvPr id="18" name="مجموعة 17"/>
                <p:cNvGrpSpPr/>
                <p:nvPr/>
              </p:nvGrpSpPr>
              <p:grpSpPr>
                <a:xfrm>
                  <a:off x="332656" y="443893"/>
                  <a:ext cx="5832648" cy="8315169"/>
                  <a:chOff x="332656" y="443893"/>
                  <a:chExt cx="5832648" cy="8315169"/>
                </a:xfrm>
              </p:grpSpPr>
              <p:grpSp>
                <p:nvGrpSpPr>
                  <p:cNvPr id="22" name="مجموعة 21"/>
                  <p:cNvGrpSpPr/>
                  <p:nvPr/>
                </p:nvGrpSpPr>
                <p:grpSpPr>
                  <a:xfrm>
                    <a:off x="332656" y="443893"/>
                    <a:ext cx="5832648" cy="8315169"/>
                    <a:chOff x="332656" y="443893"/>
                    <a:chExt cx="5832648" cy="8315169"/>
                  </a:xfrm>
                </p:grpSpPr>
                <p:grpSp>
                  <p:nvGrpSpPr>
                    <p:cNvPr id="28" name="مجموعة 27"/>
                    <p:cNvGrpSpPr/>
                    <p:nvPr/>
                  </p:nvGrpSpPr>
                  <p:grpSpPr>
                    <a:xfrm>
                      <a:off x="980728" y="4355976"/>
                      <a:ext cx="4464496" cy="432048"/>
                      <a:chOff x="980728" y="4355976"/>
                      <a:chExt cx="4464496" cy="432048"/>
                    </a:xfrm>
                  </p:grpSpPr>
                  <p:cxnSp>
                    <p:nvCxnSpPr>
                      <p:cNvPr id="31" name="رابط مستقيم 30"/>
                      <p:cNvCxnSpPr/>
                      <p:nvPr/>
                    </p:nvCxnSpPr>
                    <p:spPr>
                      <a:xfrm>
                        <a:off x="5445224" y="4355976"/>
                        <a:ext cx="0" cy="432048"/>
                      </a:xfrm>
                      <a:prstGeom prst="line">
                        <a:avLst/>
                      </a:prstGeom>
                      <a:ln w="76200"/>
                    </p:spPr>
                    <p:style>
                      <a:lnRef idx="3">
                        <a:schemeClr val="accent4"/>
                      </a:lnRef>
                      <a:fillRef idx="0">
                        <a:schemeClr val="accent4"/>
                      </a:fillRef>
                      <a:effectRef idx="2">
                        <a:schemeClr val="accent4"/>
                      </a:effectRef>
                      <a:fontRef idx="minor">
                        <a:schemeClr val="tx1"/>
                      </a:fontRef>
                    </p:style>
                  </p:cxnSp>
                  <p:cxnSp>
                    <p:nvCxnSpPr>
                      <p:cNvPr id="32" name="رابط مستقيم 31"/>
                      <p:cNvCxnSpPr/>
                      <p:nvPr/>
                    </p:nvCxnSpPr>
                    <p:spPr>
                      <a:xfrm>
                        <a:off x="980728" y="4355976"/>
                        <a:ext cx="0" cy="432048"/>
                      </a:xfrm>
                      <a:prstGeom prst="line">
                        <a:avLst/>
                      </a:prstGeom>
                      <a:ln w="76200"/>
                    </p:spPr>
                    <p:style>
                      <a:lnRef idx="3">
                        <a:schemeClr val="accent4"/>
                      </a:lnRef>
                      <a:fillRef idx="0">
                        <a:schemeClr val="accent4"/>
                      </a:fillRef>
                      <a:effectRef idx="2">
                        <a:schemeClr val="accent4"/>
                      </a:effectRef>
                      <a:fontRef idx="minor">
                        <a:schemeClr val="tx1"/>
                      </a:fontRef>
                    </p:style>
                  </p:cxnSp>
                  <p:cxnSp>
                    <p:nvCxnSpPr>
                      <p:cNvPr id="33" name="رابط مستقيم 32"/>
                      <p:cNvCxnSpPr/>
                      <p:nvPr/>
                    </p:nvCxnSpPr>
                    <p:spPr>
                      <a:xfrm>
                        <a:off x="3268764" y="4355976"/>
                        <a:ext cx="0" cy="432048"/>
                      </a:xfrm>
                      <a:prstGeom prst="line">
                        <a:avLst/>
                      </a:prstGeom>
                      <a:ln w="76200"/>
                    </p:spPr>
                    <p:style>
                      <a:lnRef idx="3">
                        <a:schemeClr val="accent4"/>
                      </a:lnRef>
                      <a:fillRef idx="0">
                        <a:schemeClr val="accent4"/>
                      </a:fillRef>
                      <a:effectRef idx="2">
                        <a:schemeClr val="accent4"/>
                      </a:effectRef>
                      <a:fontRef idx="minor">
                        <a:schemeClr val="tx1"/>
                      </a:fontRef>
                    </p:style>
                  </p:cxnSp>
                </p:grpSp>
                <p:pic>
                  <p:nvPicPr>
                    <p:cNvPr id="29" name="Picture 3" descr="C:\Users\froty\Desktop\ملفات جديدة\صور 1\business-card-image-vecto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13" r="4230"/>
                    <a:stretch/>
                  </p:blipFill>
                  <p:spPr bwMode="auto">
                    <a:xfrm>
                      <a:off x="332656" y="443893"/>
                      <a:ext cx="5832648" cy="4043046"/>
                    </a:xfrm>
                    <a:prstGeom prst="rect">
                      <a:avLst/>
                    </a:prstGeom>
                    <a:ln>
                      <a:noFill/>
                    </a:ln>
                    <a:effectLst>
                      <a:glow rad="101600">
                        <a:schemeClr val="accent2">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 name="Picture 3" descr="C:\Users\froty\Desktop\ملفات جديدة\صور 1\business-card-image-vecto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13" r="4230"/>
                    <a:stretch/>
                  </p:blipFill>
                  <p:spPr bwMode="auto">
                    <a:xfrm>
                      <a:off x="332656" y="4716016"/>
                      <a:ext cx="5832648" cy="4043046"/>
                    </a:xfrm>
                    <a:prstGeom prst="rect">
                      <a:avLst/>
                    </a:prstGeom>
                    <a:ln>
                      <a:noFill/>
                    </a:ln>
                    <a:effectLst>
                      <a:glow rad="101600">
                        <a:schemeClr val="accent2">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23" name="مربع نص 22"/>
                  <p:cNvSpPr txBox="1"/>
                  <p:nvPr/>
                </p:nvSpPr>
                <p:spPr>
                  <a:xfrm>
                    <a:off x="2213344" y="1079029"/>
                    <a:ext cx="3807945" cy="1738938"/>
                  </a:xfrm>
                  <a:prstGeom prst="rect">
                    <a:avLst/>
                  </a:prstGeom>
                  <a:noFill/>
                </p:spPr>
                <p:txBody>
                  <a:bodyPr wrap="square" rtlCol="1">
                    <a:spAutoFit/>
                  </a:bodyPr>
                  <a:lstStyle/>
                  <a:p>
                    <a:pPr algn="justLow"/>
                    <a:r>
                      <a:rPr lang="ar-KW" sz="1400" dirty="0">
                        <a:solidFill>
                          <a:schemeClr val="accent4">
                            <a:lumMod val="50000"/>
                          </a:schemeClr>
                        </a:solidFill>
                        <a:cs typeface="PT Bold Heading" pitchFamily="2" charset="-78"/>
                      </a:rPr>
                      <a:t> </a:t>
                    </a:r>
                    <a:r>
                      <a:rPr lang="ar-KW" sz="1400" dirty="0">
                        <a:cs typeface="PT Bold Heading" pitchFamily="2" charset="-78"/>
                      </a:rPr>
                      <a:t>الهدف منها:</a:t>
                    </a:r>
                    <a:endParaRPr lang="en-US" sz="1400" dirty="0">
                      <a:cs typeface="PT Bold Heading" pitchFamily="2" charset="-78"/>
                    </a:endParaRPr>
                  </a:p>
                  <a:p>
                    <a:pPr algn="justLow"/>
                    <a:r>
                      <a:rPr lang="en-US" sz="900" b="1" dirty="0"/>
                      <a:t>  </a:t>
                    </a:r>
                    <a:endParaRPr lang="en-US" sz="900" dirty="0"/>
                  </a:p>
                  <a:p>
                    <a:pPr algn="justLow"/>
                    <a:r>
                      <a:rPr lang="ar-KW" sz="1400" b="1" dirty="0">
                        <a:solidFill>
                          <a:schemeClr val="accent4">
                            <a:lumMod val="50000"/>
                          </a:schemeClr>
                        </a:solidFill>
                      </a:rPr>
                      <a:t>* اكساب الأطفال مهارة الدقة والتركيز .</a:t>
                    </a:r>
                  </a:p>
                  <a:p>
                    <a:pPr algn="justLow"/>
                    <a:r>
                      <a:rPr lang="ar-KW" sz="1400" b="1" dirty="0">
                        <a:solidFill>
                          <a:schemeClr val="accent4">
                            <a:lumMod val="50000"/>
                          </a:schemeClr>
                        </a:solidFill>
                      </a:rPr>
                      <a:t>* اكساب الأطفال مهارة الرمي .</a:t>
                    </a:r>
                  </a:p>
                  <a:p>
                    <a:pPr algn="justLow"/>
                    <a:r>
                      <a:rPr lang="ar-KW" sz="1400" b="1" dirty="0">
                        <a:solidFill>
                          <a:schemeClr val="accent4">
                            <a:lumMod val="50000"/>
                          </a:schemeClr>
                        </a:solidFill>
                      </a:rPr>
                      <a:t>* تنمية روح المشاركة الجماعية .</a:t>
                    </a:r>
                  </a:p>
                  <a:p>
                    <a:pPr algn="justLow"/>
                    <a:r>
                      <a:rPr lang="ar-KW" sz="1400" b="1" dirty="0">
                        <a:solidFill>
                          <a:schemeClr val="accent4">
                            <a:lumMod val="50000"/>
                          </a:schemeClr>
                        </a:solidFill>
                      </a:rPr>
                      <a:t>* تقوية عضلات الطفل الكبيرة .</a:t>
                    </a:r>
                  </a:p>
                  <a:p>
                    <a:pPr algn="justLow"/>
                    <a:r>
                      <a:rPr lang="ar-KW" sz="1400" b="1" dirty="0">
                        <a:solidFill>
                          <a:schemeClr val="accent4">
                            <a:lumMod val="50000"/>
                          </a:schemeClr>
                        </a:solidFill>
                      </a:rPr>
                      <a:t>* تنشيط الدورة الدموية .</a:t>
                    </a:r>
                  </a:p>
                  <a:p>
                    <a:pPr algn="justLow"/>
                    <a:r>
                      <a:rPr lang="ar-KW" sz="1400" b="1" dirty="0">
                        <a:solidFill>
                          <a:schemeClr val="accent4">
                            <a:lumMod val="50000"/>
                          </a:schemeClr>
                        </a:solidFill>
                      </a:rPr>
                      <a:t>* إضفاء جو من المتعة والسرور على نفوس الأطفال.</a:t>
                    </a:r>
                  </a:p>
                </p:txBody>
              </p:sp>
              <p:sp>
                <p:nvSpPr>
                  <p:cNvPr id="24" name="مستطيل 23"/>
                  <p:cNvSpPr/>
                  <p:nvPr/>
                </p:nvSpPr>
                <p:spPr>
                  <a:xfrm>
                    <a:off x="4581128" y="510228"/>
                    <a:ext cx="1503689" cy="398072"/>
                  </a:xfrm>
                  <a:prstGeom prst="rect">
                    <a:avLst/>
                  </a:prstGeom>
                  <a:ln>
                    <a:solidFill>
                      <a:schemeClr val="accent3">
                        <a:lumMod val="50000"/>
                      </a:schemeClr>
                    </a:solid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r>
                      <a:rPr lang="ar-KW" sz="1700" dirty="0">
                        <a:cs typeface="PT Bold Heading" pitchFamily="2" charset="-78"/>
                      </a:rPr>
                      <a:t>    لعبة الريشة</a:t>
                    </a:r>
                    <a:endParaRPr lang="en-US" sz="1700" dirty="0">
                      <a:cs typeface="PT Bold Heading" pitchFamily="2" charset="-78"/>
                    </a:endParaRPr>
                  </a:p>
                </p:txBody>
              </p:sp>
              <p:cxnSp>
                <p:nvCxnSpPr>
                  <p:cNvPr id="25" name="رابط مستقيم 24"/>
                  <p:cNvCxnSpPr/>
                  <p:nvPr/>
                </p:nvCxnSpPr>
                <p:spPr>
                  <a:xfrm flipH="1">
                    <a:off x="4725144" y="1403648"/>
                    <a:ext cx="1224136" cy="0"/>
                  </a:xfrm>
                  <a:prstGeom prst="line">
                    <a:avLst/>
                  </a:prstGeom>
                  <a:ln w="28575">
                    <a:solidFill>
                      <a:schemeClr val="accent4">
                        <a:lumMod val="50000"/>
                      </a:schemeClr>
                    </a:solidFill>
                  </a:ln>
                  <a:effectLst>
                    <a:glow rad="63500">
                      <a:schemeClr val="accent4">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26" name="مربع نص 25"/>
                  <p:cNvSpPr txBox="1"/>
                  <p:nvPr/>
                </p:nvSpPr>
                <p:spPr>
                  <a:xfrm>
                    <a:off x="2501376" y="2857163"/>
                    <a:ext cx="3448130" cy="954107"/>
                  </a:xfrm>
                  <a:prstGeom prst="rect">
                    <a:avLst/>
                  </a:prstGeom>
                  <a:noFill/>
                </p:spPr>
                <p:txBody>
                  <a:bodyPr wrap="square" rtlCol="1">
                    <a:spAutoFit/>
                  </a:bodyPr>
                  <a:lstStyle/>
                  <a:p>
                    <a:pPr algn="just"/>
                    <a:r>
                      <a:rPr lang="ar-KW" sz="1200" dirty="0">
                        <a:cs typeface="PT Bold Heading" pitchFamily="2" charset="-78"/>
                      </a:rPr>
                      <a:t>طريقة الاستخدام: </a:t>
                    </a:r>
                    <a:endParaRPr lang="en-US" sz="1200" dirty="0">
                      <a:cs typeface="PT Bold Heading" pitchFamily="2" charset="-78"/>
                    </a:endParaRPr>
                  </a:p>
                  <a:p>
                    <a:pPr algn="just"/>
                    <a:endParaRPr lang="ar-KW" sz="800" b="1" dirty="0"/>
                  </a:p>
                  <a:p>
                    <a:pPr algn="just"/>
                    <a:r>
                      <a:rPr lang="ar-KW" sz="1200" b="1" dirty="0"/>
                      <a:t>اللعبة عبارة عن قاعدتين من البلاستيك عليها أعمدة لتثبيت شبك كرة الريشة وعدد اثنان من المضارب للعب في الساحات الخارجية أو الداخلية ويمكن تخزين أدوات اللعبة داخل القاعدة .</a:t>
                    </a:r>
                  </a:p>
                </p:txBody>
              </p:sp>
              <p:cxnSp>
                <p:nvCxnSpPr>
                  <p:cNvPr id="27" name="رابط مستقيم 26"/>
                  <p:cNvCxnSpPr/>
                  <p:nvPr/>
                </p:nvCxnSpPr>
                <p:spPr>
                  <a:xfrm flipH="1">
                    <a:off x="4733623" y="3131840"/>
                    <a:ext cx="1197656" cy="0"/>
                  </a:xfrm>
                  <a:prstGeom prst="line">
                    <a:avLst/>
                  </a:prstGeom>
                  <a:ln w="28575">
                    <a:solidFill>
                      <a:schemeClr val="accent4">
                        <a:lumMod val="50000"/>
                      </a:schemeClr>
                    </a:solidFill>
                  </a:ln>
                  <a:effectLst>
                    <a:glow rad="63500">
                      <a:schemeClr val="accent4">
                        <a:satMod val="175000"/>
                        <a:alpha val="40000"/>
                      </a:schemeClr>
                    </a:glow>
                  </a:effectLst>
                </p:spPr>
                <p:style>
                  <a:lnRef idx="1">
                    <a:schemeClr val="accent3"/>
                  </a:lnRef>
                  <a:fillRef idx="0">
                    <a:schemeClr val="accent3"/>
                  </a:fillRef>
                  <a:effectRef idx="0">
                    <a:schemeClr val="accent3"/>
                  </a:effectRef>
                  <a:fontRef idx="minor">
                    <a:schemeClr val="tx1"/>
                  </a:fontRef>
                </p:style>
              </p:cxnSp>
            </p:grpSp>
            <p:sp>
              <p:nvSpPr>
                <p:cNvPr id="21" name="مخطط انسيابي: رابط 20"/>
                <p:cNvSpPr/>
                <p:nvPr/>
              </p:nvSpPr>
              <p:spPr>
                <a:xfrm>
                  <a:off x="5841268" y="611560"/>
                  <a:ext cx="180020" cy="180020"/>
                </a:xfrm>
                <a:prstGeom prst="flowChartConnector">
                  <a:avLst/>
                </a:prstGeom>
                <a:effectLst>
                  <a:glow rad="635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1" anchor="ctr"/>
                <a:lstStyle/>
                <a:p>
                  <a:pPr algn="ctr"/>
                  <a:endParaRPr lang="ar-KW"/>
                </a:p>
              </p:txBody>
            </p:sp>
          </p:grpSp>
          <p:sp>
            <p:nvSpPr>
              <p:cNvPr id="12" name="مربع نص 11"/>
              <p:cNvSpPr txBox="1"/>
              <p:nvPr/>
            </p:nvSpPr>
            <p:spPr>
              <a:xfrm>
                <a:off x="2348880" y="5398348"/>
                <a:ext cx="3896911" cy="1261884"/>
              </a:xfrm>
              <a:prstGeom prst="rect">
                <a:avLst/>
              </a:prstGeom>
              <a:noFill/>
            </p:spPr>
            <p:txBody>
              <a:bodyPr wrap="square" rtlCol="1">
                <a:spAutoFit/>
              </a:bodyPr>
              <a:lstStyle/>
              <a:p>
                <a:r>
                  <a:rPr lang="ar-KW" sz="1400" dirty="0">
                    <a:cs typeface="PT Bold Heading" pitchFamily="2" charset="-78"/>
                  </a:rPr>
                  <a:t> الهدف منها:</a:t>
                </a:r>
                <a:endParaRPr lang="en-US" sz="1400" dirty="0">
                  <a:cs typeface="PT Bold Heading" pitchFamily="2" charset="-78"/>
                </a:endParaRPr>
              </a:p>
              <a:p>
                <a:r>
                  <a:rPr lang="en-US" sz="600" b="1" dirty="0"/>
                  <a:t>  </a:t>
                </a:r>
                <a:endParaRPr lang="en-US" sz="600" dirty="0"/>
              </a:p>
              <a:p>
                <a:r>
                  <a:rPr lang="ar-KW" sz="1400" b="1" dirty="0">
                    <a:solidFill>
                      <a:schemeClr val="accent6">
                        <a:lumMod val="50000"/>
                      </a:schemeClr>
                    </a:solidFill>
                  </a:rPr>
                  <a:t>* </a:t>
                </a:r>
                <a:r>
                  <a:rPr lang="ar-KW" sz="1400" b="1" dirty="0"/>
                  <a:t>تنمية ذهن الأطفال من خلال التفكير . </a:t>
                </a:r>
              </a:p>
              <a:p>
                <a:r>
                  <a:rPr lang="ar-KW" sz="1400" b="1" dirty="0">
                    <a:solidFill>
                      <a:schemeClr val="accent6">
                        <a:lumMod val="50000"/>
                      </a:schemeClr>
                    </a:solidFill>
                  </a:rPr>
                  <a:t>*</a:t>
                </a:r>
                <a:r>
                  <a:rPr lang="ar-KW" sz="1400" b="1" dirty="0"/>
                  <a:t> تنمية القدرة على اكتساب مهارات حركية لليدين والرجلين .</a:t>
                </a:r>
              </a:p>
              <a:p>
                <a:r>
                  <a:rPr lang="ar-KW" sz="1400" b="1" dirty="0">
                    <a:solidFill>
                      <a:schemeClr val="accent6">
                        <a:lumMod val="50000"/>
                      </a:schemeClr>
                    </a:solidFill>
                  </a:rPr>
                  <a:t>* </a:t>
                </a:r>
                <a:r>
                  <a:rPr lang="ar-KW" sz="1400" b="1" dirty="0"/>
                  <a:t>مساعدة الأطفال على تطوير حركات الاتزان بين الجزء العلوي والسفلي.</a:t>
                </a:r>
              </a:p>
            </p:txBody>
          </p:sp>
          <p:sp>
            <p:nvSpPr>
              <p:cNvPr id="13" name="مستطيل 12"/>
              <p:cNvSpPr/>
              <p:nvPr/>
            </p:nvSpPr>
            <p:spPr>
              <a:xfrm>
                <a:off x="4077072" y="4788024"/>
                <a:ext cx="2232248" cy="398072"/>
              </a:xfrm>
              <a:prstGeom prst="rect">
                <a:avLst/>
              </a:prstGeom>
              <a:ln>
                <a:solidFill>
                  <a:schemeClr val="accent3">
                    <a:lumMod val="50000"/>
                  </a:schemeClr>
                </a:solid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r>
                  <a:rPr lang="ar-KW" sz="1600" dirty="0">
                    <a:cs typeface="PT Bold Heading" pitchFamily="2" charset="-78"/>
                  </a:rPr>
                  <a:t>    حقيبة الألعاب الابتكارية</a:t>
                </a:r>
                <a:endParaRPr lang="en-US" sz="1600" dirty="0">
                  <a:cs typeface="PT Bold Heading" pitchFamily="2" charset="-78"/>
                </a:endParaRPr>
              </a:p>
            </p:txBody>
          </p:sp>
          <p:cxnSp>
            <p:nvCxnSpPr>
              <p:cNvPr id="14" name="رابط مستقيم 13"/>
              <p:cNvCxnSpPr/>
              <p:nvPr/>
            </p:nvCxnSpPr>
            <p:spPr>
              <a:xfrm flipH="1">
                <a:off x="4949647" y="5681444"/>
                <a:ext cx="1224136" cy="0"/>
              </a:xfrm>
              <a:prstGeom prst="line">
                <a:avLst/>
              </a:prstGeom>
              <a:ln w="28575">
                <a:solidFill>
                  <a:schemeClr val="accent6">
                    <a:lumMod val="50000"/>
                  </a:schemeClr>
                </a:solidFill>
              </a:ln>
              <a:effectLst>
                <a:glow rad="63500">
                  <a:schemeClr val="accent6">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15" name="مربع نص 14"/>
              <p:cNvSpPr txBox="1"/>
              <p:nvPr/>
            </p:nvSpPr>
            <p:spPr>
              <a:xfrm>
                <a:off x="2717399" y="6719173"/>
                <a:ext cx="3448130" cy="1092607"/>
              </a:xfrm>
              <a:prstGeom prst="rect">
                <a:avLst/>
              </a:prstGeom>
              <a:noFill/>
            </p:spPr>
            <p:txBody>
              <a:bodyPr wrap="square" rtlCol="1">
                <a:spAutoFit/>
              </a:bodyPr>
              <a:lstStyle/>
              <a:p>
                <a:r>
                  <a:rPr lang="ar-KW" sz="1400" dirty="0">
                    <a:cs typeface="PT Bold Heading" pitchFamily="2" charset="-78"/>
                  </a:rPr>
                  <a:t>طريقة الاستخدام: </a:t>
                </a:r>
                <a:endParaRPr lang="en-US" sz="1400" dirty="0">
                  <a:cs typeface="PT Bold Heading" pitchFamily="2" charset="-78"/>
                </a:endParaRPr>
              </a:p>
              <a:p>
                <a:endParaRPr lang="ar-KW" sz="900" b="1" dirty="0"/>
              </a:p>
              <a:p>
                <a:pPr algn="just"/>
                <a:r>
                  <a:rPr lang="ar-KW" sz="1400" b="1" dirty="0"/>
                  <a:t>عبارة عن حقيبة تحتوي على عدد من الأدوات المختلفة وتستخدم للمسابقات الابتكارية التي تبعث على المرح والمتعة .</a:t>
                </a:r>
                <a:endParaRPr lang="en-US" sz="1400" dirty="0"/>
              </a:p>
            </p:txBody>
          </p:sp>
          <p:cxnSp>
            <p:nvCxnSpPr>
              <p:cNvPr id="16" name="رابط مستقيم 15"/>
              <p:cNvCxnSpPr/>
              <p:nvPr/>
            </p:nvCxnSpPr>
            <p:spPr>
              <a:xfrm flipH="1">
                <a:off x="4517599" y="7049596"/>
                <a:ext cx="1647931" cy="0"/>
              </a:xfrm>
              <a:prstGeom prst="line">
                <a:avLst/>
              </a:prstGeom>
              <a:ln w="28575">
                <a:solidFill>
                  <a:schemeClr val="accent6">
                    <a:lumMod val="50000"/>
                  </a:schemeClr>
                </a:solidFill>
              </a:ln>
              <a:effectLst>
                <a:glow rad="63500">
                  <a:schemeClr val="accent6">
                    <a:satMod val="175000"/>
                    <a:alpha val="40000"/>
                  </a:schemeClr>
                </a:glow>
              </a:effectLst>
            </p:spPr>
            <p:style>
              <a:lnRef idx="1">
                <a:schemeClr val="accent3"/>
              </a:lnRef>
              <a:fillRef idx="0">
                <a:schemeClr val="accent3"/>
              </a:fillRef>
              <a:effectRef idx="0">
                <a:schemeClr val="accent3"/>
              </a:effectRef>
              <a:fontRef idx="minor">
                <a:schemeClr val="tx1"/>
              </a:fontRef>
            </p:style>
          </p:cxnSp>
          <p:sp>
            <p:nvSpPr>
              <p:cNvPr id="17" name="مخطط انسيابي: رابط 16"/>
              <p:cNvSpPr/>
              <p:nvPr/>
            </p:nvSpPr>
            <p:spPr>
              <a:xfrm>
                <a:off x="6065771" y="4889356"/>
                <a:ext cx="180020" cy="180020"/>
              </a:xfrm>
              <a:prstGeom prst="flowChartConnector">
                <a:avLst/>
              </a:prstGeom>
              <a:effectLst>
                <a:glow rad="635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a:p>
            </p:txBody>
          </p:sp>
        </p:grpSp>
        <p:pic>
          <p:nvPicPr>
            <p:cNvPr id="9" name="صورة 8"/>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97857" y="2339752"/>
              <a:ext cx="1368152" cy="1368152"/>
            </a:xfrm>
            <a:prstGeom prst="rect">
              <a:avLst/>
            </a:prstGeom>
            <a:ln w="12700">
              <a:solidFill>
                <a:schemeClr val="accent4">
                  <a:lumMod val="75000"/>
                </a:schemeClr>
              </a:solidFill>
            </a:ln>
            <a:effectLst>
              <a:glow rad="63500">
                <a:schemeClr val="accent4">
                  <a:satMod val="175000"/>
                  <a:alpha val="40000"/>
                </a:schemeClr>
              </a:glow>
              <a:outerShdw blurRad="292100" dist="139700" dir="2700000" algn="tl" rotWithShape="0">
                <a:srgbClr val="333333">
                  <a:alpha val="65000"/>
                </a:srgbClr>
              </a:outerShdw>
            </a:effectLst>
          </p:spPr>
        </p:pic>
        <p:pic>
          <p:nvPicPr>
            <p:cNvPr id="10" name="Picture 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54976" t="29505" r="7254" b="13909"/>
            <a:stretch/>
          </p:blipFill>
          <p:spPr bwMode="auto">
            <a:xfrm>
              <a:off x="897857" y="6588224"/>
              <a:ext cx="1368152" cy="1368152"/>
            </a:xfrm>
            <a:prstGeom prst="rect">
              <a:avLst/>
            </a:prstGeom>
            <a:ln w="19050">
              <a:solidFill>
                <a:schemeClr val="accent6">
                  <a:lumMod val="75000"/>
                </a:schemeClr>
              </a:solidFill>
            </a:ln>
            <a:effectLst>
              <a:glow rad="63500">
                <a:schemeClr val="accent6">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4377375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مجموعة 17"/>
          <p:cNvGrpSpPr/>
          <p:nvPr/>
        </p:nvGrpSpPr>
        <p:grpSpPr>
          <a:xfrm>
            <a:off x="3955" y="1187624"/>
            <a:ext cx="6855363" cy="7954820"/>
            <a:chOff x="3955" y="1187624"/>
            <a:chExt cx="6855363" cy="795482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52</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17" name="مجموعة 16"/>
            <p:cNvGrpSpPr/>
            <p:nvPr/>
          </p:nvGrpSpPr>
          <p:grpSpPr>
            <a:xfrm>
              <a:off x="284987" y="1187624"/>
              <a:ext cx="6408712" cy="6912767"/>
              <a:chOff x="284987" y="1331640"/>
              <a:chExt cx="6408712" cy="6912767"/>
            </a:xfrm>
          </p:grpSpPr>
          <p:grpSp>
            <p:nvGrpSpPr>
              <p:cNvPr id="3" name="مجموعة 2"/>
              <p:cNvGrpSpPr/>
              <p:nvPr/>
            </p:nvGrpSpPr>
            <p:grpSpPr>
              <a:xfrm>
                <a:off x="284987" y="1331640"/>
                <a:ext cx="6408712" cy="1152128"/>
                <a:chOff x="284987" y="1331640"/>
                <a:chExt cx="6408712" cy="1152128"/>
              </a:xfrm>
            </p:grpSpPr>
            <p:sp>
              <p:nvSpPr>
                <p:cNvPr id="9" name="مستطيل 8"/>
                <p:cNvSpPr/>
                <p:nvPr/>
              </p:nvSpPr>
              <p:spPr>
                <a:xfrm>
                  <a:off x="284987" y="1331640"/>
                  <a:ext cx="6192688" cy="1152128"/>
                </a:xfrm>
                <a:prstGeom prst="rect">
                  <a:avLst/>
                </a:prstGeom>
                <a:effectLst>
                  <a:glow rad="1016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a:p>
              </p:txBody>
            </p:sp>
            <p:sp>
              <p:nvSpPr>
                <p:cNvPr id="10" name="مستطيل 9"/>
                <p:cNvSpPr/>
                <p:nvPr/>
              </p:nvSpPr>
              <p:spPr>
                <a:xfrm>
                  <a:off x="419279" y="1443844"/>
                  <a:ext cx="5942479" cy="927720"/>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sp>
              <p:nvSpPr>
                <p:cNvPr id="11" name="مستطيل 10"/>
                <p:cNvSpPr/>
                <p:nvPr/>
              </p:nvSpPr>
              <p:spPr>
                <a:xfrm>
                  <a:off x="626116" y="1560349"/>
                  <a:ext cx="6067583" cy="775101"/>
                </a:xfrm>
                <a:prstGeom prst="rect">
                  <a:avLst/>
                </a:prstGeom>
                <a:noFill/>
                <a:ln>
                  <a:no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r>
                    <a:rPr lang="ar-KW" sz="4400" dirty="0">
                      <a:ln>
                        <a:solidFill>
                          <a:schemeClr val="tx1"/>
                        </a:solidFill>
                      </a:ln>
                      <a:solidFill>
                        <a:schemeClr val="tx1"/>
                      </a:solidFill>
                      <a:cs typeface="PT Bold Heading" pitchFamily="2" charset="-78"/>
                    </a:rPr>
                    <a:t>    حقيبة الألعاب الابتكارية</a:t>
                  </a:r>
                  <a:endParaRPr lang="en-US" sz="4400" dirty="0">
                    <a:ln>
                      <a:solidFill>
                        <a:schemeClr val="tx1"/>
                      </a:solidFill>
                    </a:ln>
                    <a:solidFill>
                      <a:schemeClr val="tx1"/>
                    </a:solidFill>
                    <a:cs typeface="PT Bold Heading" pitchFamily="2" charset="-78"/>
                  </a:endParaRPr>
                </a:p>
              </p:txBody>
            </p:sp>
          </p:grpSp>
          <p:grpSp>
            <p:nvGrpSpPr>
              <p:cNvPr id="16" name="مجموعة 15"/>
              <p:cNvGrpSpPr/>
              <p:nvPr/>
            </p:nvGrpSpPr>
            <p:grpSpPr>
              <a:xfrm>
                <a:off x="542633" y="2699792"/>
                <a:ext cx="5202415" cy="5544615"/>
                <a:chOff x="542633" y="2699792"/>
                <a:chExt cx="5202415" cy="5544615"/>
              </a:xfrm>
            </p:grpSpPr>
            <p:pic>
              <p:nvPicPr>
                <p:cNvPr id="13" name="Picture 4" descr="C:\Users\froty\Desktop\ملفات جديدة\صور\free-vector-banner-vector-origami-effect_026137_Origami%20Design%20Elements2.jpg"/>
                <p:cNvPicPr>
                  <a:picLocks noChangeAspect="1" noChangeArrowheads="1"/>
                </p:cNvPicPr>
                <p:nvPr/>
              </p:nvPicPr>
              <p:blipFill rotWithShape="1">
                <a:blip r:embed="rId3" cstate="print">
                  <a:clrChange>
                    <a:clrFrom>
                      <a:srgbClr val="EEF0EF"/>
                    </a:clrFrom>
                    <a:clrTo>
                      <a:srgbClr val="EEF0EF">
                        <a:alpha val="0"/>
                      </a:srgbClr>
                    </a:clrTo>
                  </a:clrChange>
                  <a:extLst>
                    <a:ext uri="{28A0092B-C50C-407E-A947-70E740481C1C}">
                      <a14:useLocalDpi xmlns:a14="http://schemas.microsoft.com/office/drawing/2010/main" val="0"/>
                    </a:ext>
                  </a:extLst>
                </a:blip>
                <a:srcRect l="27091" r="3559" b="5600"/>
                <a:stretch/>
              </p:blipFill>
              <p:spPr bwMode="auto">
                <a:xfrm>
                  <a:off x="542633" y="2699792"/>
                  <a:ext cx="5202415" cy="5544615"/>
                </a:xfrm>
                <a:prstGeom prst="rect">
                  <a:avLst/>
                </a:prstGeom>
                <a:noFill/>
                <a:extLst>
                  <a:ext uri="{909E8E84-426E-40DD-AFC4-6F175D3DCCD1}">
                    <a14:hiddenFill xmlns:a14="http://schemas.microsoft.com/office/drawing/2010/main">
                      <a:solidFill>
                        <a:srgbClr val="FFFFFF"/>
                      </a:solidFill>
                    </a14:hiddenFill>
                  </a:ext>
                </a:extLst>
              </p:spPr>
            </p:pic>
            <p:sp>
              <p:nvSpPr>
                <p:cNvPr id="15" name="مستطيل 14"/>
                <p:cNvSpPr/>
                <p:nvPr/>
              </p:nvSpPr>
              <p:spPr>
                <a:xfrm>
                  <a:off x="980728" y="3779912"/>
                  <a:ext cx="3749750" cy="2296191"/>
                </a:xfrm>
                <a:prstGeom prst="rect">
                  <a:avLst/>
                </a:prstGeom>
                <a:ln>
                  <a:solidFill>
                    <a:schemeClr val="accent5">
                      <a:lumMod val="50000"/>
                    </a:schemeClr>
                  </a:solidFill>
                </a:ln>
                <a:effectLst>
                  <a:glow rad="1016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KW" dirty="0"/>
                </a:p>
              </p:txBody>
            </p:sp>
          </p:grpSp>
          <p:pic>
            <p:nvPicPr>
              <p:cNvPr id="14" name="صورة 13"/>
              <p:cNvPicPr/>
              <p:nvPr/>
            </p:nvPicPr>
            <p:blipFill rotWithShape="1">
              <a:blip r:embed="rId4" cstate="print">
                <a:extLst>
                  <a:ext uri="{28A0092B-C50C-407E-A947-70E740481C1C}">
                    <a14:useLocalDpi xmlns:a14="http://schemas.microsoft.com/office/drawing/2010/main" val="0"/>
                  </a:ext>
                </a:extLst>
              </a:blip>
              <a:srcRect l="41219" t="2892" b="46202"/>
              <a:stretch/>
            </p:blipFill>
            <p:spPr bwMode="auto">
              <a:xfrm>
                <a:off x="948249" y="3802934"/>
                <a:ext cx="3760932" cy="2296190"/>
              </a:xfrm>
              <a:prstGeom prst="rect">
                <a:avLst/>
              </a:prstGeom>
              <a:ln>
                <a:noFill/>
              </a:ln>
              <a:effectLst>
                <a:softEdge rad="112500"/>
              </a:effectLst>
            </p:spPr>
          </p:pic>
        </p:grpSp>
      </p:grpSp>
    </p:spTree>
    <p:extLst>
      <p:ext uri="{BB962C8B-B14F-4D97-AF65-F5344CB8AC3E}">
        <p14:creationId xmlns:p14="http://schemas.microsoft.com/office/powerpoint/2010/main" val="437737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53</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16587" y="251521"/>
            <a:ext cx="6508757" cy="8208912"/>
            <a:chOff x="16587" y="608001"/>
            <a:chExt cx="6508757" cy="7852431"/>
          </a:xfrm>
        </p:grpSpPr>
        <p:grpSp>
          <p:nvGrpSpPr>
            <p:cNvPr id="8" name="مجموعة 7"/>
            <p:cNvGrpSpPr/>
            <p:nvPr/>
          </p:nvGrpSpPr>
          <p:grpSpPr>
            <a:xfrm>
              <a:off x="303659" y="919012"/>
              <a:ext cx="6221685" cy="7541420"/>
              <a:chOff x="303659" y="847004"/>
              <a:chExt cx="6221685" cy="7541420"/>
            </a:xfrm>
          </p:grpSpPr>
          <p:pic>
            <p:nvPicPr>
              <p:cNvPr id="28" name="Picture 7" descr="C:\Users\froty\Desktop\ملفات جديدة\صور 1\ripped-paper_23-2147506945.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3659" y="847004"/>
                <a:ext cx="6221685" cy="75414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9" name="Picture 7" descr="C:\Users\froty\Desktop\ملفات جديدة\صور 1\ripped-paper_23-214750694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784" t="78115" r="41176" b="8983"/>
              <a:stretch/>
            </p:blipFill>
            <p:spPr bwMode="auto">
              <a:xfrm>
                <a:off x="1085278" y="7314519"/>
                <a:ext cx="3362153" cy="97293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مستطيل 8"/>
            <p:cNvSpPr/>
            <p:nvPr/>
          </p:nvSpPr>
          <p:spPr>
            <a:xfrm>
              <a:off x="476672" y="1718118"/>
              <a:ext cx="5760640" cy="2907394"/>
            </a:xfrm>
            <a:prstGeom prst="rect">
              <a:avLst/>
            </a:prstGeom>
            <a:ln>
              <a:solidFill>
                <a:schemeClr val="accent3">
                  <a:lumMod val="75000"/>
                </a:schemeClr>
              </a:solidFill>
            </a:ln>
            <a:effectLst>
              <a:glow rad="1397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dirty="0"/>
            </a:p>
          </p:txBody>
        </p:sp>
        <p:sp>
          <p:nvSpPr>
            <p:cNvPr id="10" name="مستطيل 9"/>
            <p:cNvSpPr/>
            <p:nvPr/>
          </p:nvSpPr>
          <p:spPr>
            <a:xfrm>
              <a:off x="822213" y="5220072"/>
              <a:ext cx="5184576" cy="2854026"/>
            </a:xfrm>
            <a:prstGeom prst="rect">
              <a:avLst/>
            </a:prstGeom>
            <a:ln>
              <a:solidFill>
                <a:schemeClr val="accent3">
                  <a:lumMod val="75000"/>
                </a:schemeClr>
              </a:solidFill>
            </a:ln>
            <a:effectLst>
              <a:glow rad="1397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a:p>
          </p:txBody>
        </p:sp>
        <p:pic>
          <p:nvPicPr>
            <p:cNvPr id="11" name="صورة 10"/>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7118" t="59057" r="9768" b="9551"/>
            <a:stretch/>
          </p:blipFill>
          <p:spPr bwMode="auto">
            <a:xfrm>
              <a:off x="822214" y="3419396"/>
              <a:ext cx="5123704" cy="1029660"/>
            </a:xfrm>
            <a:prstGeom prst="rect">
              <a:avLst/>
            </a:prstGeom>
            <a:ln w="19050" cap="sq">
              <a:solidFill>
                <a:schemeClr val="accent3">
                  <a:lumMod val="75000"/>
                </a:schemeClr>
              </a:solidFill>
              <a:prstDash val="solid"/>
              <a:miter lim="800000"/>
            </a:ln>
            <a:effectLst>
              <a:glow rad="63500">
                <a:schemeClr val="accent3">
                  <a:satMod val="175000"/>
                  <a:alpha val="40000"/>
                </a:schemeClr>
              </a:glow>
              <a:outerShdw blurRad="50800" dist="38100" dir="2700000" algn="tl" rotWithShape="0">
                <a:srgbClr val="000000">
                  <a:alpha val="43000"/>
                </a:srgbClr>
              </a:outerShdw>
            </a:effectLst>
          </p:spPr>
        </p:pic>
        <p:pic>
          <p:nvPicPr>
            <p:cNvPr id="12" name="صورة 11"/>
            <p:cNvPicPr/>
            <p:nvPr/>
          </p:nvPicPr>
          <p:blipFill rotWithShape="1">
            <a:blip r:embed="rId7"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56999" t="7659" r="4649" b="43660"/>
            <a:stretch/>
          </p:blipFill>
          <p:spPr bwMode="auto">
            <a:xfrm>
              <a:off x="3501008" y="1835696"/>
              <a:ext cx="2088232" cy="1396752"/>
            </a:xfrm>
            <a:prstGeom prst="rect">
              <a:avLst/>
            </a:prstGeom>
            <a:ln w="19050" cap="sq">
              <a:solidFill>
                <a:schemeClr val="accent3">
                  <a:lumMod val="75000"/>
                </a:schemeClr>
              </a:solidFill>
              <a:prstDash val="solid"/>
              <a:miter lim="800000"/>
            </a:ln>
            <a:effectLst>
              <a:glow rad="63500">
                <a:schemeClr val="accent3">
                  <a:satMod val="175000"/>
                  <a:alpha val="40000"/>
                </a:schemeClr>
              </a:glow>
              <a:outerShdw blurRad="50800" dist="38100" dir="2700000" algn="tl" rotWithShape="0">
                <a:srgbClr val="000000">
                  <a:alpha val="43000"/>
                </a:srgbClr>
              </a:outerShdw>
            </a:effectLst>
          </p:spPr>
        </p:pic>
        <p:sp>
          <p:nvSpPr>
            <p:cNvPr id="13" name="مستطيل 12"/>
            <p:cNvSpPr/>
            <p:nvPr/>
          </p:nvSpPr>
          <p:spPr>
            <a:xfrm>
              <a:off x="1196753" y="1835696"/>
              <a:ext cx="2088231" cy="1396752"/>
            </a:xfrm>
            <a:prstGeom prst="rect">
              <a:avLst/>
            </a:prstGeom>
            <a:ln w="19050">
              <a:solidFill>
                <a:schemeClr val="accent3">
                  <a:lumMod val="75000"/>
                </a:schemeClr>
              </a:solid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grpSp>
          <p:nvGrpSpPr>
            <p:cNvPr id="14" name="مجموعة 13"/>
            <p:cNvGrpSpPr/>
            <p:nvPr/>
          </p:nvGrpSpPr>
          <p:grpSpPr>
            <a:xfrm>
              <a:off x="16587" y="608001"/>
              <a:ext cx="1756229" cy="2061029"/>
              <a:chOff x="3861048" y="5325498"/>
              <a:chExt cx="1756229" cy="2061029"/>
            </a:xfrm>
          </p:grpSpPr>
          <p:sp>
            <p:nvSpPr>
              <p:cNvPr id="26" name="شكل بيضاوي 25"/>
              <p:cNvSpPr/>
              <p:nvPr/>
            </p:nvSpPr>
            <p:spPr>
              <a:xfrm>
                <a:off x="4127094" y="5796136"/>
                <a:ext cx="1224136" cy="1152128"/>
              </a:xfrm>
              <a:prstGeom prst="ellipse">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ar-KW"/>
              </a:p>
            </p:txBody>
          </p:sp>
          <p:pic>
            <p:nvPicPr>
              <p:cNvPr id="27" name="Picture 30" descr="C:\Users\froty\Desktop\ملفات جديدة\صور 1\colored-bookmarks_23-2147515595.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6313" t="54929" r="4233" b="8209"/>
              <a:stretch/>
            </p:blipFill>
            <p:spPr bwMode="auto">
              <a:xfrm>
                <a:off x="3861048" y="5325498"/>
                <a:ext cx="1756229" cy="206102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مربع نص 14"/>
            <p:cNvSpPr txBox="1"/>
            <p:nvPr/>
          </p:nvSpPr>
          <p:spPr>
            <a:xfrm>
              <a:off x="1196752" y="1842083"/>
              <a:ext cx="2083339" cy="1315745"/>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solidFill>
                    <a:schemeClr val="accent6">
                      <a:lumMod val="50000"/>
                    </a:schemeClr>
                  </a:solidFill>
                  <a:cs typeface="PT Bold Heading" pitchFamily="2" charset="-78"/>
                </a:rPr>
                <a:t>1*</a:t>
              </a:r>
              <a:r>
                <a:rPr lang="ar-KW" sz="1050" dirty="0">
                  <a:cs typeface="PT Bold Heading" pitchFamily="2" charset="-78"/>
                </a:rPr>
                <a:t>يجب أن يكون هناك إشراف من شخص بالغ على الألعاب.</a:t>
              </a:r>
            </a:p>
            <a:p>
              <a:pPr algn="just"/>
              <a:r>
                <a:rPr lang="ar-KW" sz="1050" dirty="0">
                  <a:solidFill>
                    <a:schemeClr val="accent6">
                      <a:lumMod val="50000"/>
                    </a:schemeClr>
                  </a:solidFill>
                  <a:cs typeface="PT Bold Heading" pitchFamily="2" charset="-78"/>
                </a:rPr>
                <a:t>1*</a:t>
              </a:r>
              <a:r>
                <a:rPr lang="ar-KW" sz="1050" dirty="0">
                  <a:cs typeface="PT Bold Heading" pitchFamily="2" charset="-78"/>
                </a:rPr>
                <a:t>الرجاء إبعاد المنتج بعيدا عن الحرارة وعن اللهب.</a:t>
              </a:r>
            </a:p>
            <a:p>
              <a:pPr algn="just"/>
              <a:r>
                <a:rPr lang="ar-KW" sz="1050" dirty="0">
                  <a:solidFill>
                    <a:schemeClr val="accent6">
                      <a:lumMod val="50000"/>
                    </a:schemeClr>
                  </a:solidFill>
                  <a:cs typeface="PT Bold Heading" pitchFamily="2" charset="-78"/>
                </a:rPr>
                <a:t>3*</a:t>
              </a:r>
              <a:r>
                <a:rPr lang="ar-KW" sz="1050" dirty="0">
                  <a:cs typeface="PT Bold Heading" pitchFamily="2" charset="-78"/>
                </a:rPr>
                <a:t>الرجاء إبقاء أكياس البلاستيك بعيدة عن متناول الأطفال بعد إفراغها.</a:t>
              </a:r>
            </a:p>
          </p:txBody>
        </p:sp>
        <p:sp>
          <p:nvSpPr>
            <p:cNvPr id="16" name="مربع نص 15"/>
            <p:cNvSpPr txBox="1"/>
            <p:nvPr/>
          </p:nvSpPr>
          <p:spPr>
            <a:xfrm>
              <a:off x="332656" y="1315349"/>
              <a:ext cx="1031389" cy="646331"/>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b="1" dirty="0">
                  <a:ln w="11430">
                    <a:solidFill>
                      <a:srgbClr val="FFC000"/>
                    </a:solidFill>
                  </a:ln>
                  <a:solidFill>
                    <a:srgbClr val="FFC000"/>
                  </a:solidFill>
                  <a:effectLst>
                    <a:outerShdw blurRad="50800" dist="39000" dir="5460000" algn="tl">
                      <a:srgbClr val="000000">
                        <a:alpha val="38000"/>
                      </a:srgbClr>
                    </a:outerShdw>
                  </a:effectLst>
                  <a:cs typeface="PT Bold Heading" pitchFamily="2" charset="-78"/>
                </a:rPr>
                <a:t>نقاط للملاحظة</a:t>
              </a:r>
            </a:p>
          </p:txBody>
        </p:sp>
        <p:grpSp>
          <p:nvGrpSpPr>
            <p:cNvPr id="17" name="مجموعة 16"/>
            <p:cNvGrpSpPr/>
            <p:nvPr/>
          </p:nvGrpSpPr>
          <p:grpSpPr>
            <a:xfrm>
              <a:off x="1082999" y="5783706"/>
              <a:ext cx="2088232" cy="1956646"/>
              <a:chOff x="1772815" y="5865995"/>
              <a:chExt cx="2088232" cy="1396752"/>
            </a:xfrm>
          </p:grpSpPr>
          <p:sp>
            <p:nvSpPr>
              <p:cNvPr id="24" name="مستطيل 23"/>
              <p:cNvSpPr/>
              <p:nvPr/>
            </p:nvSpPr>
            <p:spPr>
              <a:xfrm>
                <a:off x="1772816" y="5865995"/>
                <a:ext cx="2088231" cy="1396752"/>
              </a:xfrm>
              <a:prstGeom prst="rect">
                <a:avLst/>
              </a:prstGeom>
              <a:ln w="19050">
                <a:solidFill>
                  <a:schemeClr val="accent3">
                    <a:lumMod val="75000"/>
                  </a:schemeClr>
                </a:solid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25" name="مربع نص 24"/>
              <p:cNvSpPr txBox="1"/>
              <p:nvPr/>
            </p:nvSpPr>
            <p:spPr>
              <a:xfrm>
                <a:off x="1772815" y="5872382"/>
                <a:ext cx="2083339" cy="1285282"/>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solidFill>
                      <a:schemeClr val="accent6">
                        <a:lumMod val="50000"/>
                      </a:schemeClr>
                    </a:solidFill>
                    <a:cs typeface="PT Bold Heading" pitchFamily="2" charset="-78"/>
                  </a:rPr>
                  <a:t>1*</a:t>
                </a:r>
                <a:r>
                  <a:rPr lang="ar-KW" sz="1050" dirty="0">
                    <a:cs typeface="PT Bold Heading" pitchFamily="2" charset="-78"/>
                  </a:rPr>
                  <a:t> التسخين وتهيئة اليدين ضروري قبل اللعب.</a:t>
                </a:r>
              </a:p>
              <a:p>
                <a:pPr algn="just"/>
                <a:r>
                  <a:rPr lang="ar-KW" sz="1050" dirty="0">
                    <a:solidFill>
                      <a:schemeClr val="accent6">
                        <a:lumMod val="50000"/>
                      </a:schemeClr>
                    </a:solidFill>
                    <a:cs typeface="PT Bold Heading" pitchFamily="2" charset="-78"/>
                  </a:rPr>
                  <a:t>1*</a:t>
                </a:r>
                <a:r>
                  <a:rPr lang="ar-KW" sz="1050" dirty="0">
                    <a:cs typeface="PT Bold Heading" pitchFamily="2" charset="-78"/>
                  </a:rPr>
                  <a:t>الرجاء قراءة التعليمات لكل لعبة قبل البدء.</a:t>
                </a:r>
              </a:p>
              <a:p>
                <a:pPr algn="just"/>
                <a:r>
                  <a:rPr lang="ar-KW" sz="1050" dirty="0">
                    <a:solidFill>
                      <a:schemeClr val="accent6">
                        <a:lumMod val="50000"/>
                      </a:schemeClr>
                    </a:solidFill>
                    <a:cs typeface="PT Bold Heading" pitchFamily="2" charset="-78"/>
                  </a:rPr>
                  <a:t>3*</a:t>
                </a:r>
                <a:r>
                  <a:rPr lang="ar-KW" sz="1050" dirty="0">
                    <a:cs typeface="PT Bold Heading" pitchFamily="2" charset="-78"/>
                  </a:rPr>
                  <a:t>اذا كان الطفل لا يشعر بالراحة أثناء اللعب فأوقفي اللعب وابحثي عن السبب وعالجيه .</a:t>
                </a:r>
              </a:p>
              <a:p>
                <a:pPr algn="just"/>
                <a:r>
                  <a:rPr lang="ar-KW" sz="1050" dirty="0">
                    <a:cs typeface="PT Bold Heading" pitchFamily="2" charset="-78"/>
                  </a:rPr>
                  <a:t>4* أثناء استخدام أدوات اللعب استخدمي مكانا مناسبا للعب.</a:t>
                </a:r>
              </a:p>
            </p:txBody>
          </p:sp>
        </p:grpSp>
        <p:pic>
          <p:nvPicPr>
            <p:cNvPr id="18" name="صورة 17"/>
            <p:cNvPicPr/>
            <p:nvPr/>
          </p:nvPicPr>
          <p:blipFill rotWithShape="1">
            <a:blip r:embed="rId9" cstate="print">
              <a:extLst>
                <a:ext uri="{28A0092B-C50C-407E-A947-70E740481C1C}">
                  <a14:useLocalDpi xmlns:a14="http://schemas.microsoft.com/office/drawing/2010/main" val="0"/>
                </a:ext>
              </a:extLst>
            </a:blip>
            <a:srcRect l="53915" t="6954" r="4464" b="17772"/>
            <a:stretch/>
          </p:blipFill>
          <p:spPr bwMode="auto">
            <a:xfrm>
              <a:off x="3361610" y="5580113"/>
              <a:ext cx="2011606" cy="2336326"/>
            </a:xfrm>
            <a:prstGeom prst="rect">
              <a:avLst/>
            </a:prstGeom>
            <a:ln w="19050" cap="sq">
              <a:solidFill>
                <a:schemeClr val="accent3">
                  <a:lumMod val="75000"/>
                </a:schemeClr>
              </a:solidFill>
              <a:prstDash val="solid"/>
              <a:miter lim="800000"/>
            </a:ln>
            <a:effectLst>
              <a:glow rad="63500">
                <a:schemeClr val="accent3">
                  <a:satMod val="175000"/>
                  <a:alpha val="40000"/>
                </a:schemeClr>
              </a:glow>
              <a:outerShdw blurRad="50800" dist="38100" dir="2700000" algn="tl" rotWithShape="0">
                <a:srgbClr val="000000">
                  <a:alpha val="43000"/>
                </a:srgbClr>
              </a:outerShdw>
            </a:effectLst>
          </p:spPr>
        </p:pic>
        <p:grpSp>
          <p:nvGrpSpPr>
            <p:cNvPr id="19" name="مجموعة 18"/>
            <p:cNvGrpSpPr/>
            <p:nvPr/>
          </p:nvGrpSpPr>
          <p:grpSpPr>
            <a:xfrm>
              <a:off x="4581128" y="4625514"/>
              <a:ext cx="1944216" cy="2250742"/>
              <a:chOff x="4581128" y="4625514"/>
              <a:chExt cx="1944216" cy="2250742"/>
            </a:xfrm>
          </p:grpSpPr>
          <p:grpSp>
            <p:nvGrpSpPr>
              <p:cNvPr id="20" name="مجموعة 19"/>
              <p:cNvGrpSpPr/>
              <p:nvPr/>
            </p:nvGrpSpPr>
            <p:grpSpPr>
              <a:xfrm>
                <a:off x="4581128" y="4625514"/>
                <a:ext cx="1944216" cy="2250742"/>
                <a:chOff x="93487" y="328887"/>
                <a:chExt cx="1944216" cy="2250742"/>
              </a:xfrm>
            </p:grpSpPr>
            <p:sp>
              <p:nvSpPr>
                <p:cNvPr id="22" name="مخطط انسيابي: دمج 21"/>
                <p:cNvSpPr/>
                <p:nvPr/>
              </p:nvSpPr>
              <p:spPr>
                <a:xfrm>
                  <a:off x="309511" y="1115616"/>
                  <a:ext cx="1463305" cy="1152128"/>
                </a:xfrm>
                <a:prstGeom prst="flowChartMerge">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pic>
              <p:nvPicPr>
                <p:cNvPr id="23" name="Picture 29" descr="C:\Users\froty\Desktop\ملفات جديدة\صور 1\colored-bookmarks_23-2147515595.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380" t="50000" r="65427" b="9745"/>
                <a:stretch/>
              </p:blipFill>
              <p:spPr bwMode="auto">
                <a:xfrm>
                  <a:off x="93487" y="328887"/>
                  <a:ext cx="1944216" cy="2250742"/>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مربع نص 20"/>
              <p:cNvSpPr txBox="1"/>
              <p:nvPr/>
            </p:nvSpPr>
            <p:spPr>
              <a:xfrm>
                <a:off x="4881952" y="5436096"/>
                <a:ext cx="1283352" cy="52322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1400" b="1" dirty="0">
                    <a:ln w="11430">
                      <a:noFill/>
                    </a:ln>
                    <a:solidFill>
                      <a:srgbClr val="D60093"/>
                    </a:solidFill>
                    <a:effectLst>
                      <a:outerShdw blurRad="50800" dist="39000" dir="5460000" algn="tl">
                        <a:srgbClr val="000000">
                          <a:alpha val="38000"/>
                        </a:srgbClr>
                      </a:outerShdw>
                    </a:effectLst>
                    <a:cs typeface="PT Bold Heading" pitchFamily="2" charset="-78"/>
                  </a:rPr>
                  <a:t>إرشادات الامن والسلامة</a:t>
                </a:r>
              </a:p>
            </p:txBody>
          </p:sp>
        </p:grpSp>
      </p:grpSp>
      <p:grpSp>
        <p:nvGrpSpPr>
          <p:cNvPr id="30" name="مجموعة 29"/>
          <p:cNvGrpSpPr/>
          <p:nvPr/>
        </p:nvGrpSpPr>
        <p:grpSpPr>
          <a:xfrm>
            <a:off x="5619042" y="4183895"/>
            <a:ext cx="695960" cy="4276537"/>
            <a:chOff x="5619042" y="4063360"/>
            <a:chExt cx="695960" cy="4276537"/>
          </a:xfrm>
        </p:grpSpPr>
        <p:sp>
          <p:nvSpPr>
            <p:cNvPr id="31" name="شكل بيضاوي 30"/>
            <p:cNvSpPr/>
            <p:nvPr/>
          </p:nvSpPr>
          <p:spPr>
            <a:xfrm>
              <a:off x="5619042" y="4063360"/>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32" name="مستطيل 31"/>
            <p:cNvSpPr/>
            <p:nvPr/>
          </p:nvSpPr>
          <p:spPr>
            <a:xfrm>
              <a:off x="5723742" y="4104818"/>
              <a:ext cx="44435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33" name="شكل بيضاوي 32"/>
            <p:cNvSpPr/>
            <p:nvPr/>
          </p:nvSpPr>
          <p:spPr>
            <a:xfrm>
              <a:off x="5661248" y="7640149"/>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34" name="مستطيل 33"/>
            <p:cNvSpPr/>
            <p:nvPr/>
          </p:nvSpPr>
          <p:spPr>
            <a:xfrm>
              <a:off x="5792960" y="7693566"/>
              <a:ext cx="44435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2</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437737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54</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303659" y="806142"/>
            <a:ext cx="6221685" cy="7866970"/>
            <a:chOff x="303659" y="919012"/>
            <a:chExt cx="6221685" cy="7541420"/>
          </a:xfrm>
        </p:grpSpPr>
        <p:grpSp>
          <p:nvGrpSpPr>
            <p:cNvPr id="8" name="مجموعة 7"/>
            <p:cNvGrpSpPr/>
            <p:nvPr/>
          </p:nvGrpSpPr>
          <p:grpSpPr>
            <a:xfrm>
              <a:off x="303659" y="919012"/>
              <a:ext cx="6221685" cy="7541420"/>
              <a:chOff x="303659" y="847004"/>
              <a:chExt cx="6221685" cy="7541420"/>
            </a:xfrm>
          </p:grpSpPr>
          <p:pic>
            <p:nvPicPr>
              <p:cNvPr id="22" name="Picture 7" descr="C:\Users\froty\Desktop\ملفات جديدة\صور 1\ripped-paper_23-2147506945.jpg"/>
              <p:cNvPicPr>
                <a:picLocks noChangeAspect="1" noChangeArrowheads="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3659" y="847004"/>
                <a:ext cx="6221685" cy="75414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3" name="Picture 7" descr="C:\Users\froty\Desktop\ملفات جديدة\صور 1\ripped-paper_23-214750694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784" t="78115" r="41176" b="8983"/>
              <a:stretch/>
            </p:blipFill>
            <p:spPr bwMode="auto">
              <a:xfrm>
                <a:off x="1085278" y="7314519"/>
                <a:ext cx="3362153" cy="97293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مستطيل 8"/>
            <p:cNvSpPr/>
            <p:nvPr/>
          </p:nvSpPr>
          <p:spPr>
            <a:xfrm>
              <a:off x="303659" y="1043608"/>
              <a:ext cx="5645621" cy="3646114"/>
            </a:xfrm>
            <a:prstGeom prst="rect">
              <a:avLst/>
            </a:prstGeom>
            <a:ln>
              <a:solidFill>
                <a:srgbClr val="CC0000"/>
              </a:solidFill>
            </a:ln>
            <a:effectLst>
              <a:glow rad="101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1" anchor="ctr"/>
            <a:lstStyle/>
            <a:p>
              <a:pPr algn="ctr"/>
              <a:endParaRPr lang="ar-KW" dirty="0"/>
            </a:p>
          </p:txBody>
        </p:sp>
        <p:sp>
          <p:nvSpPr>
            <p:cNvPr id="10" name="مستطيل 9"/>
            <p:cNvSpPr/>
            <p:nvPr/>
          </p:nvSpPr>
          <p:spPr>
            <a:xfrm>
              <a:off x="303659" y="5220071"/>
              <a:ext cx="5703130" cy="3139393"/>
            </a:xfrm>
            <a:prstGeom prst="rect">
              <a:avLst/>
            </a:prstGeom>
            <a:ln>
              <a:solidFill>
                <a:srgbClr val="C00000"/>
              </a:solidFill>
            </a:ln>
            <a:effectLst>
              <a:glow rad="101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1" anchor="ctr"/>
            <a:lstStyle/>
            <a:p>
              <a:pPr algn="ctr"/>
              <a:endParaRPr lang="ar-KW"/>
            </a:p>
          </p:txBody>
        </p:sp>
        <p:sp>
          <p:nvSpPr>
            <p:cNvPr id="11" name="مستطيل 10"/>
            <p:cNvSpPr/>
            <p:nvPr/>
          </p:nvSpPr>
          <p:spPr>
            <a:xfrm>
              <a:off x="3837837" y="2455168"/>
              <a:ext cx="1967428" cy="1396752"/>
            </a:xfrm>
            <a:prstGeom prst="rect">
              <a:avLst/>
            </a:prstGeom>
            <a:ln w="19050">
              <a:solidFill>
                <a:srgbClr val="C00000"/>
              </a:solidFill>
            </a:ln>
            <a:effectLst>
              <a:glow rad="63500">
                <a:schemeClr val="accent2">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12" name="مربع نص 11"/>
            <p:cNvSpPr txBox="1"/>
            <p:nvPr/>
          </p:nvSpPr>
          <p:spPr>
            <a:xfrm>
              <a:off x="3862580" y="2409726"/>
              <a:ext cx="1942685" cy="1154162"/>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*عند تنظيم الأدوات بالشكل الموضح بالصورة ، يساعد الطفل على تقوية عضلات القدم واتزان النصف السفلي عن اليدين ، وتنمية مهارة القفز والوثب</a:t>
              </a:r>
              <a:r>
                <a:rPr lang="ar-KW" sz="1050" dirty="0">
                  <a:solidFill>
                    <a:schemeClr val="accent6">
                      <a:lumMod val="50000"/>
                    </a:schemeClr>
                  </a:solidFill>
                  <a:cs typeface="PT Bold Heading" pitchFamily="2" charset="-78"/>
                </a:rPr>
                <a:t>.</a:t>
              </a:r>
              <a:endParaRPr lang="ar-KW" sz="1050" dirty="0">
                <a:cs typeface="PT Bold Heading" pitchFamily="2" charset="-78"/>
              </a:endParaRPr>
            </a:p>
          </p:txBody>
        </p:sp>
        <p:grpSp>
          <p:nvGrpSpPr>
            <p:cNvPr id="13" name="مجموعة 12"/>
            <p:cNvGrpSpPr/>
            <p:nvPr/>
          </p:nvGrpSpPr>
          <p:grpSpPr>
            <a:xfrm>
              <a:off x="3862580" y="5940152"/>
              <a:ext cx="2088232" cy="1521287"/>
              <a:chOff x="1772815" y="5403205"/>
              <a:chExt cx="2088232" cy="1396752"/>
            </a:xfrm>
          </p:grpSpPr>
          <p:sp>
            <p:nvSpPr>
              <p:cNvPr id="20" name="مستطيل 19"/>
              <p:cNvSpPr/>
              <p:nvPr/>
            </p:nvSpPr>
            <p:spPr>
              <a:xfrm>
                <a:off x="1772816" y="5403205"/>
                <a:ext cx="2088231" cy="1396752"/>
              </a:xfrm>
              <a:prstGeom prst="rect">
                <a:avLst/>
              </a:prstGeom>
              <a:ln w="19050">
                <a:solidFill>
                  <a:srgbClr val="C00000"/>
                </a:solidFill>
              </a:ln>
              <a:effectLst>
                <a:glow rad="63500">
                  <a:schemeClr val="accent2">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21" name="مربع نص 20"/>
              <p:cNvSpPr txBox="1"/>
              <p:nvPr/>
            </p:nvSpPr>
            <p:spPr>
              <a:xfrm>
                <a:off x="1772815" y="5467450"/>
                <a:ext cx="2083339" cy="1059680"/>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 تنظيم الادوات كما هو موضح بالصورة ، وهذا يساعد الأطفال على اتباع ارشادات المخطط ويساعدهم على حفظ حركات مختلفة ، وادراك الفراغ والحيز.</a:t>
                </a:r>
              </a:p>
            </p:txBody>
          </p:sp>
        </p:grpSp>
        <p:grpSp>
          <p:nvGrpSpPr>
            <p:cNvPr id="14" name="مجموعة 13"/>
            <p:cNvGrpSpPr/>
            <p:nvPr/>
          </p:nvGrpSpPr>
          <p:grpSpPr>
            <a:xfrm>
              <a:off x="404665" y="1041185"/>
              <a:ext cx="3312368" cy="3659583"/>
              <a:chOff x="404665" y="969177"/>
              <a:chExt cx="3312368" cy="3659583"/>
            </a:xfrm>
          </p:grpSpPr>
          <p:pic>
            <p:nvPicPr>
              <p:cNvPr id="18" name="صورة 17"/>
              <p:cNvPicPr/>
              <p:nvPr/>
            </p:nvPicPr>
            <p:blipFill rotWithShape="1">
              <a:blip r:embed="rId5" cstate="print">
                <a:extLst>
                  <a:ext uri="{28A0092B-C50C-407E-A947-70E740481C1C}">
                    <a14:useLocalDpi xmlns:a14="http://schemas.microsoft.com/office/drawing/2010/main" val="0"/>
                  </a:ext>
                </a:extLst>
              </a:blip>
              <a:srcRect l="2479" t="12607" r="11933" b="3443"/>
              <a:stretch/>
            </p:blipFill>
            <p:spPr bwMode="auto">
              <a:xfrm>
                <a:off x="404665" y="969177"/>
                <a:ext cx="3312368" cy="3659583"/>
              </a:xfrm>
              <a:prstGeom prst="rect">
                <a:avLst/>
              </a:prstGeom>
              <a:ln w="19050" cap="sq">
                <a:solidFill>
                  <a:srgbClr val="C00000"/>
                </a:solidFill>
                <a:prstDash val="solid"/>
                <a:miter lim="800000"/>
              </a:ln>
              <a:effectLst>
                <a:glow rad="63500">
                  <a:schemeClr val="accent2">
                    <a:satMod val="175000"/>
                    <a:alpha val="40000"/>
                  </a:schemeClr>
                </a:glow>
                <a:outerShdw blurRad="50800" dist="38100" dir="2700000" algn="tl" rotWithShape="0">
                  <a:srgbClr val="000000">
                    <a:alpha val="43000"/>
                  </a:srgbClr>
                </a:outerShdw>
              </a:effectLst>
            </p:spPr>
          </p:pic>
          <p:sp>
            <p:nvSpPr>
              <p:cNvPr id="19" name="مستطيل 18"/>
              <p:cNvSpPr/>
              <p:nvPr/>
            </p:nvSpPr>
            <p:spPr>
              <a:xfrm>
                <a:off x="2492896" y="982345"/>
                <a:ext cx="1219533" cy="1063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grpSp>
        <p:grpSp>
          <p:nvGrpSpPr>
            <p:cNvPr id="15" name="مجموعة 14"/>
            <p:cNvGrpSpPr/>
            <p:nvPr/>
          </p:nvGrpSpPr>
          <p:grpSpPr>
            <a:xfrm>
              <a:off x="303659" y="4943201"/>
              <a:ext cx="3413374" cy="3517231"/>
              <a:chOff x="303659" y="4943201"/>
              <a:chExt cx="3413374" cy="3517231"/>
            </a:xfrm>
          </p:grpSpPr>
          <p:pic>
            <p:nvPicPr>
              <p:cNvPr id="16" name="صورة 15"/>
              <p:cNvPicPr/>
              <p:nvPr/>
            </p:nvPicPr>
            <p:blipFill rotWithShape="1">
              <a:blip r:embed="rId6" cstate="print">
                <a:extLst>
                  <a:ext uri="{28A0092B-C50C-407E-A947-70E740481C1C}">
                    <a14:useLocalDpi xmlns:a14="http://schemas.microsoft.com/office/drawing/2010/main" val="0"/>
                  </a:ext>
                </a:extLst>
              </a:blip>
              <a:srcRect l="3975" t="9663" r="7273" b="2960"/>
              <a:stretch/>
            </p:blipFill>
            <p:spPr bwMode="auto">
              <a:xfrm>
                <a:off x="303659" y="4943201"/>
                <a:ext cx="3413374" cy="3517231"/>
              </a:xfrm>
              <a:prstGeom prst="rect">
                <a:avLst/>
              </a:prstGeom>
              <a:ln w="19050" cap="sq">
                <a:solidFill>
                  <a:srgbClr val="C00000"/>
                </a:solidFill>
                <a:prstDash val="solid"/>
                <a:miter lim="800000"/>
              </a:ln>
              <a:effectLst>
                <a:glow rad="63500">
                  <a:schemeClr val="accent2">
                    <a:satMod val="175000"/>
                    <a:alpha val="40000"/>
                  </a:schemeClr>
                </a:glow>
                <a:outerShdw blurRad="50800" dist="38100" dir="2700000" algn="tl" rotWithShape="0">
                  <a:srgbClr val="000000">
                    <a:alpha val="43000"/>
                  </a:srgbClr>
                </a:outerShdw>
              </a:effectLst>
            </p:spPr>
          </p:pic>
          <p:sp>
            <p:nvSpPr>
              <p:cNvPr id="17" name="مستطيل 16"/>
              <p:cNvSpPr/>
              <p:nvPr/>
            </p:nvSpPr>
            <p:spPr>
              <a:xfrm>
                <a:off x="2330938" y="4943201"/>
                <a:ext cx="1386095" cy="938139"/>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grpSp>
      </p:grpSp>
      <p:grpSp>
        <p:nvGrpSpPr>
          <p:cNvPr id="24" name="مجموعة 23"/>
          <p:cNvGrpSpPr/>
          <p:nvPr/>
        </p:nvGrpSpPr>
        <p:grpSpPr>
          <a:xfrm>
            <a:off x="5619042" y="4063360"/>
            <a:ext cx="695960" cy="4276537"/>
            <a:chOff x="5619042" y="4063360"/>
            <a:chExt cx="695960" cy="4276537"/>
          </a:xfrm>
        </p:grpSpPr>
        <p:sp>
          <p:nvSpPr>
            <p:cNvPr id="25" name="شكل بيضاوي 24"/>
            <p:cNvSpPr/>
            <p:nvPr/>
          </p:nvSpPr>
          <p:spPr>
            <a:xfrm>
              <a:off x="5619042" y="4063360"/>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6" name="مستطيل 25"/>
            <p:cNvSpPr/>
            <p:nvPr/>
          </p:nvSpPr>
          <p:spPr>
            <a:xfrm>
              <a:off x="5723742" y="4104818"/>
              <a:ext cx="44435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3</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7" name="شكل بيضاوي 26"/>
            <p:cNvSpPr/>
            <p:nvPr/>
          </p:nvSpPr>
          <p:spPr>
            <a:xfrm>
              <a:off x="5661248" y="7640149"/>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8" name="مستطيل 27"/>
            <p:cNvSpPr/>
            <p:nvPr/>
          </p:nvSpPr>
          <p:spPr>
            <a:xfrm>
              <a:off x="5792960" y="7693566"/>
              <a:ext cx="44435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4</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437737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55</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2" name="مجموعة 1"/>
          <p:cNvGrpSpPr/>
          <p:nvPr/>
        </p:nvGrpSpPr>
        <p:grpSpPr>
          <a:xfrm>
            <a:off x="174141" y="395536"/>
            <a:ext cx="6221685" cy="7982995"/>
            <a:chOff x="303659" y="919012"/>
            <a:chExt cx="6221685" cy="7541420"/>
          </a:xfrm>
        </p:grpSpPr>
        <p:grpSp>
          <p:nvGrpSpPr>
            <p:cNvPr id="7" name="مجموعة 6"/>
            <p:cNvGrpSpPr/>
            <p:nvPr/>
          </p:nvGrpSpPr>
          <p:grpSpPr>
            <a:xfrm>
              <a:off x="303659" y="919012"/>
              <a:ext cx="6221685" cy="7541420"/>
              <a:chOff x="303659" y="919012"/>
              <a:chExt cx="6221685" cy="7541420"/>
            </a:xfrm>
          </p:grpSpPr>
          <p:grpSp>
            <p:nvGrpSpPr>
              <p:cNvPr id="8" name="مجموعة 7"/>
              <p:cNvGrpSpPr/>
              <p:nvPr/>
            </p:nvGrpSpPr>
            <p:grpSpPr>
              <a:xfrm>
                <a:off x="303659" y="919012"/>
                <a:ext cx="6221685" cy="7541420"/>
                <a:chOff x="303659" y="919012"/>
                <a:chExt cx="6221685" cy="7541420"/>
              </a:xfrm>
            </p:grpSpPr>
            <p:grpSp>
              <p:nvGrpSpPr>
                <p:cNvPr id="10" name="مجموعة 9"/>
                <p:cNvGrpSpPr/>
                <p:nvPr/>
              </p:nvGrpSpPr>
              <p:grpSpPr>
                <a:xfrm>
                  <a:off x="303659" y="919012"/>
                  <a:ext cx="6221685" cy="7541420"/>
                  <a:chOff x="303659" y="919012"/>
                  <a:chExt cx="6221685" cy="7541420"/>
                </a:xfrm>
              </p:grpSpPr>
              <p:grpSp>
                <p:nvGrpSpPr>
                  <p:cNvPr id="13" name="مجموعة 12"/>
                  <p:cNvGrpSpPr/>
                  <p:nvPr/>
                </p:nvGrpSpPr>
                <p:grpSpPr>
                  <a:xfrm>
                    <a:off x="303659" y="919012"/>
                    <a:ext cx="6221685" cy="7541420"/>
                    <a:chOff x="303659" y="919012"/>
                    <a:chExt cx="6221685" cy="7541420"/>
                  </a:xfrm>
                </p:grpSpPr>
                <p:grpSp>
                  <p:nvGrpSpPr>
                    <p:cNvPr id="16" name="مجموعة 15"/>
                    <p:cNvGrpSpPr/>
                    <p:nvPr/>
                  </p:nvGrpSpPr>
                  <p:grpSpPr>
                    <a:xfrm>
                      <a:off x="303659" y="919012"/>
                      <a:ext cx="6221685" cy="7541420"/>
                      <a:chOff x="303659" y="847004"/>
                      <a:chExt cx="6221685" cy="7541420"/>
                    </a:xfrm>
                  </p:grpSpPr>
                  <p:pic>
                    <p:nvPicPr>
                      <p:cNvPr id="24" name="Picture 7" descr="C:\Users\froty\Desktop\ملفات جديدة\صور 1\ripped-paper_23-2147506945.jpg"/>
                      <p:cNvPicPr>
                        <a:picLocks noChangeAspect="1" noChangeArrowheads="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3659" y="847004"/>
                        <a:ext cx="6221685" cy="75414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5" name="Picture 7" descr="C:\Users\froty\Desktop\ملفات جديدة\صور 1\ripped-paper_23-214750694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784" t="78115" r="41176" b="8983"/>
                      <a:stretch/>
                    </p:blipFill>
                    <p:spPr bwMode="auto">
                      <a:xfrm>
                        <a:off x="1085278" y="7314519"/>
                        <a:ext cx="3362153" cy="97293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مستطيل 16"/>
                    <p:cNvSpPr/>
                    <p:nvPr/>
                  </p:nvSpPr>
                  <p:spPr>
                    <a:xfrm>
                      <a:off x="764704" y="1115616"/>
                      <a:ext cx="5184576" cy="3456529"/>
                    </a:xfrm>
                    <a:prstGeom prst="rect">
                      <a:avLst/>
                    </a:prstGeom>
                    <a:ln w="19050"/>
                    <a:effectLst>
                      <a:glow rad="635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pPr algn="ctr"/>
                      <a:endParaRPr lang="ar-KW" dirty="0">
                        <a:solidFill>
                          <a:schemeClr val="accent4">
                            <a:lumMod val="50000"/>
                          </a:schemeClr>
                        </a:solidFill>
                      </a:endParaRPr>
                    </a:p>
                  </p:txBody>
                </p:sp>
                <p:sp>
                  <p:nvSpPr>
                    <p:cNvPr id="18" name="مستطيل 17"/>
                    <p:cNvSpPr/>
                    <p:nvPr/>
                  </p:nvSpPr>
                  <p:spPr>
                    <a:xfrm>
                      <a:off x="822213" y="5220072"/>
                      <a:ext cx="5184576" cy="2854026"/>
                    </a:xfrm>
                    <a:prstGeom prst="rect">
                      <a:avLst/>
                    </a:prstGeom>
                    <a:ln w="19050">
                      <a:solidFill>
                        <a:schemeClr val="accent4">
                          <a:lumMod val="75000"/>
                        </a:schemeClr>
                      </a:solidFill>
                    </a:ln>
                    <a:effectLst>
                      <a:glow rad="635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pPr algn="ctr"/>
                      <a:endParaRPr lang="ar-KW"/>
                    </a:p>
                  </p:txBody>
                </p:sp>
                <p:sp>
                  <p:nvSpPr>
                    <p:cNvPr id="19" name="مستطيل 18"/>
                    <p:cNvSpPr/>
                    <p:nvPr/>
                  </p:nvSpPr>
                  <p:spPr>
                    <a:xfrm>
                      <a:off x="3837837" y="2455168"/>
                      <a:ext cx="1967428" cy="1396752"/>
                    </a:xfrm>
                    <a:prstGeom prst="rect">
                      <a:avLst/>
                    </a:prstGeom>
                    <a:ln w="19050">
                      <a:solidFill>
                        <a:schemeClr val="accent4">
                          <a:lumMod val="75000"/>
                        </a:schemeClr>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20" name="مربع نص 19"/>
                    <p:cNvSpPr txBox="1"/>
                    <p:nvPr/>
                  </p:nvSpPr>
                  <p:spPr>
                    <a:xfrm>
                      <a:off x="3862580" y="2409726"/>
                      <a:ext cx="1942685" cy="1154162"/>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*بهذا التدريب يتعلم الطفل على تذكر وحفظ حركات مختلفة ويطور من تفاعله ، هذا التدريب يجمع عدة حركات مثل « المشي والجري والقفز «.</a:t>
                      </a:r>
                    </a:p>
                  </p:txBody>
                </p:sp>
                <p:grpSp>
                  <p:nvGrpSpPr>
                    <p:cNvPr id="21" name="مجموعة 20"/>
                    <p:cNvGrpSpPr/>
                    <p:nvPr/>
                  </p:nvGrpSpPr>
                  <p:grpSpPr>
                    <a:xfrm>
                      <a:off x="3837837" y="5940150"/>
                      <a:ext cx="2108082" cy="1521287"/>
                      <a:chOff x="1748072" y="5403201"/>
                      <a:chExt cx="2108082" cy="1396752"/>
                    </a:xfrm>
                  </p:grpSpPr>
                  <p:sp>
                    <p:nvSpPr>
                      <p:cNvPr id="22" name="مستطيل 21"/>
                      <p:cNvSpPr/>
                      <p:nvPr/>
                    </p:nvSpPr>
                    <p:spPr>
                      <a:xfrm>
                        <a:off x="1748072" y="5403201"/>
                        <a:ext cx="2088231" cy="1396752"/>
                      </a:xfrm>
                      <a:prstGeom prst="rect">
                        <a:avLst/>
                      </a:prstGeom>
                      <a:ln w="19050">
                        <a:solidFill>
                          <a:schemeClr val="accent4">
                            <a:lumMod val="75000"/>
                          </a:schemeClr>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23" name="مربع نص 22"/>
                      <p:cNvSpPr txBox="1"/>
                      <p:nvPr/>
                    </p:nvSpPr>
                    <p:spPr>
                      <a:xfrm>
                        <a:off x="1772815" y="5469316"/>
                        <a:ext cx="2083339" cy="1208036"/>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 من هذا التدريب يتعلم الطفل كيف يتذكر ويحفظ حركات مختلفة ويزيد من تفاعله .</a:t>
                        </a:r>
                      </a:p>
                      <a:p>
                        <a:pPr algn="just"/>
                        <a:r>
                          <a:rPr lang="ar-KW" sz="1050" dirty="0">
                            <a:cs typeface="PT Bold Heading" pitchFamily="2" charset="-78"/>
                          </a:rPr>
                          <a:t>* هذا التدريب يجمع عدة حركات مختلفة مثل « المشي ، الجري ، القفز ، الدوران «.</a:t>
                        </a:r>
                      </a:p>
                    </p:txBody>
                  </p:sp>
                </p:grpSp>
              </p:grpSp>
              <p:pic>
                <p:nvPicPr>
                  <p:cNvPr id="14" name="صورة 13"/>
                  <p:cNvPicPr/>
                  <p:nvPr/>
                </p:nvPicPr>
                <p:blipFill rotWithShape="1">
                  <a:blip r:embed="rId5" cstate="print">
                    <a:extLst>
                      <a:ext uri="{28A0092B-C50C-407E-A947-70E740481C1C}">
                        <a14:useLocalDpi xmlns:a14="http://schemas.microsoft.com/office/drawing/2010/main" val="0"/>
                      </a:ext>
                    </a:extLst>
                  </a:blip>
                  <a:srcRect l="3562" t="11477" r="9787" b="2800"/>
                  <a:stretch/>
                </p:blipFill>
                <p:spPr bwMode="auto">
                  <a:xfrm>
                    <a:off x="303660" y="1115616"/>
                    <a:ext cx="3413374" cy="3826317"/>
                  </a:xfrm>
                  <a:prstGeom prst="rect">
                    <a:avLst/>
                  </a:prstGeom>
                  <a:ln w="19050" cap="sq">
                    <a:solidFill>
                      <a:schemeClr val="accent4">
                        <a:lumMod val="75000"/>
                      </a:schemeClr>
                    </a:solidFill>
                    <a:prstDash val="solid"/>
                    <a:miter lim="800000"/>
                  </a:ln>
                  <a:effectLst>
                    <a:glow rad="63500">
                      <a:schemeClr val="accent4">
                        <a:satMod val="175000"/>
                        <a:alpha val="40000"/>
                      </a:schemeClr>
                    </a:glow>
                    <a:outerShdw blurRad="50800" dist="38100" dir="2700000" algn="tl" rotWithShape="0">
                      <a:srgbClr val="000000">
                        <a:alpha val="43000"/>
                      </a:srgbClr>
                    </a:outerShdw>
                  </a:effectLst>
                </p:spPr>
              </p:pic>
              <p:sp>
                <p:nvSpPr>
                  <p:cNvPr id="15" name="مستطيل 14"/>
                  <p:cNvSpPr/>
                  <p:nvPr/>
                </p:nvSpPr>
                <p:spPr>
                  <a:xfrm>
                    <a:off x="1830326" y="1115616"/>
                    <a:ext cx="1968686" cy="873989"/>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grpSp>
            <p:pic>
              <p:nvPicPr>
                <p:cNvPr id="11" name="صورة 10"/>
                <p:cNvPicPr/>
                <p:nvPr/>
              </p:nvPicPr>
              <p:blipFill rotWithShape="1">
                <a:blip r:embed="rId6" cstate="print">
                  <a:extLst>
                    <a:ext uri="{28A0092B-C50C-407E-A947-70E740481C1C}">
                      <a14:useLocalDpi xmlns:a14="http://schemas.microsoft.com/office/drawing/2010/main" val="0"/>
                    </a:ext>
                  </a:extLst>
                </a:blip>
                <a:srcRect l="3719" t="4154" r="8343" b="4075"/>
                <a:stretch/>
              </p:blipFill>
              <p:spPr bwMode="auto">
                <a:xfrm>
                  <a:off x="303660" y="5220072"/>
                  <a:ext cx="3413372" cy="3139393"/>
                </a:xfrm>
                <a:prstGeom prst="rect">
                  <a:avLst/>
                </a:prstGeom>
                <a:ln w="19050" cap="sq">
                  <a:solidFill>
                    <a:schemeClr val="accent4">
                      <a:lumMod val="75000"/>
                    </a:schemeClr>
                  </a:solidFill>
                  <a:prstDash val="solid"/>
                  <a:miter lim="800000"/>
                </a:ln>
                <a:effectLst>
                  <a:glow rad="63500">
                    <a:schemeClr val="accent4">
                      <a:satMod val="175000"/>
                      <a:alpha val="40000"/>
                    </a:schemeClr>
                  </a:glow>
                  <a:outerShdw blurRad="50800" dist="38100" dir="2700000" algn="tl" rotWithShape="0">
                    <a:srgbClr val="000000">
                      <a:alpha val="43000"/>
                    </a:srgbClr>
                  </a:outerShdw>
                </a:effectLst>
              </p:spPr>
            </p:pic>
            <p:sp>
              <p:nvSpPr>
                <p:cNvPr id="12" name="مستطيل 11"/>
                <p:cNvSpPr/>
                <p:nvPr/>
              </p:nvSpPr>
              <p:spPr>
                <a:xfrm>
                  <a:off x="2262375" y="5220073"/>
                  <a:ext cx="1454660" cy="945996"/>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grpSp>
          <p:sp>
            <p:nvSpPr>
              <p:cNvPr id="9" name="مستطيل 8"/>
              <p:cNvSpPr/>
              <p:nvPr/>
            </p:nvSpPr>
            <p:spPr>
              <a:xfrm>
                <a:off x="986579" y="5350939"/>
                <a:ext cx="570213" cy="348007"/>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grpSp>
        <p:sp>
          <p:nvSpPr>
            <p:cNvPr id="26" name="شكل بيضاوي 25"/>
            <p:cNvSpPr/>
            <p:nvPr/>
          </p:nvSpPr>
          <p:spPr>
            <a:xfrm>
              <a:off x="5619042" y="4063360"/>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7" name="مستطيل 26"/>
            <p:cNvSpPr/>
            <p:nvPr/>
          </p:nvSpPr>
          <p:spPr>
            <a:xfrm>
              <a:off x="5723742" y="4104818"/>
              <a:ext cx="44435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5</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8" name="شكل بيضاوي 27"/>
            <p:cNvSpPr/>
            <p:nvPr/>
          </p:nvSpPr>
          <p:spPr>
            <a:xfrm>
              <a:off x="5661248" y="7640149"/>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9" name="مستطيل 28"/>
            <p:cNvSpPr/>
            <p:nvPr/>
          </p:nvSpPr>
          <p:spPr>
            <a:xfrm>
              <a:off x="5792960" y="7693566"/>
              <a:ext cx="44435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6</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437737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56</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303659" y="919012"/>
            <a:ext cx="6221685" cy="7541420"/>
            <a:chOff x="303659" y="919012"/>
            <a:chExt cx="6221685" cy="7541420"/>
          </a:xfrm>
        </p:grpSpPr>
        <p:pic>
          <p:nvPicPr>
            <p:cNvPr id="8" name="Picture 7" descr="C:\Users\froty\Desktop\ملفات جديدة\صور 1\ripped-paper_23-2147506945.jpg"/>
            <p:cNvPicPr>
              <a:picLocks noChangeAspect="1" noChangeArrowheads="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3659" y="919012"/>
              <a:ext cx="6221685" cy="75414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7" descr="C:\Users\froty\Desktop\ملفات جديدة\صور 1\ripped-paper_23-214750694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784" t="78115" r="41176" b="8983"/>
            <a:stretch/>
          </p:blipFill>
          <p:spPr bwMode="auto">
            <a:xfrm>
              <a:off x="1085278" y="7386527"/>
              <a:ext cx="3362153" cy="972938"/>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p:cNvSpPr/>
            <p:nvPr/>
          </p:nvSpPr>
          <p:spPr>
            <a:xfrm>
              <a:off x="764704" y="1718119"/>
              <a:ext cx="5184576" cy="2854026"/>
            </a:xfrm>
            <a:prstGeom prst="rect">
              <a:avLst/>
            </a:prstGeom>
            <a:ln w="19050">
              <a:solidFill>
                <a:schemeClr val="accent6">
                  <a:lumMod val="75000"/>
                </a:schemeClr>
              </a:solidFill>
            </a:ln>
            <a:effectLst>
              <a:glow rad="1016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solidFill>
                  <a:schemeClr val="accent4">
                    <a:lumMod val="50000"/>
                  </a:schemeClr>
                </a:solidFill>
              </a:endParaRPr>
            </a:p>
          </p:txBody>
        </p:sp>
        <p:sp>
          <p:nvSpPr>
            <p:cNvPr id="11" name="مستطيل 10"/>
            <p:cNvSpPr/>
            <p:nvPr/>
          </p:nvSpPr>
          <p:spPr>
            <a:xfrm>
              <a:off x="822213" y="5220072"/>
              <a:ext cx="5184576" cy="2854026"/>
            </a:xfrm>
            <a:prstGeom prst="rect">
              <a:avLst/>
            </a:prstGeom>
            <a:ln>
              <a:solidFill>
                <a:schemeClr val="accent6">
                  <a:lumMod val="75000"/>
                </a:schemeClr>
              </a:solidFill>
            </a:ln>
            <a:effectLst>
              <a:glow rad="1016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a:p>
          </p:txBody>
        </p:sp>
        <p:sp>
          <p:nvSpPr>
            <p:cNvPr id="12" name="مستطيل 11"/>
            <p:cNvSpPr/>
            <p:nvPr/>
          </p:nvSpPr>
          <p:spPr>
            <a:xfrm>
              <a:off x="3837837" y="2455168"/>
              <a:ext cx="1967428" cy="1396752"/>
            </a:xfrm>
            <a:prstGeom prst="rect">
              <a:avLst/>
            </a:prstGeom>
            <a:ln w="19050">
              <a:solidFill>
                <a:schemeClr val="accent6">
                  <a:lumMod val="75000"/>
                </a:schemeClr>
              </a:solid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13" name="مستطيل 12"/>
            <p:cNvSpPr/>
            <p:nvPr/>
          </p:nvSpPr>
          <p:spPr>
            <a:xfrm>
              <a:off x="3837837" y="5940150"/>
              <a:ext cx="2088231" cy="1521287"/>
            </a:xfrm>
            <a:prstGeom prst="rect">
              <a:avLst/>
            </a:prstGeom>
            <a:ln w="19050">
              <a:solidFill>
                <a:schemeClr val="accent6">
                  <a:lumMod val="75000"/>
                </a:schemeClr>
              </a:solid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14" name="مربع نص 13"/>
            <p:cNvSpPr txBox="1"/>
            <p:nvPr/>
          </p:nvSpPr>
          <p:spPr>
            <a:xfrm>
              <a:off x="3862580" y="6012160"/>
              <a:ext cx="2083339" cy="1154162"/>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 هذا التدريب يساعد الطفل على تذكر وحفظ حركات مختلفة وينمي التفاعل أيضا يجمع هذا التدريب حركات مختلفة مثل « المشي ، الجري ، القفز ، الدوران «.</a:t>
              </a:r>
            </a:p>
          </p:txBody>
        </p:sp>
        <p:pic>
          <p:nvPicPr>
            <p:cNvPr id="15" name="صورة 14"/>
            <p:cNvPicPr/>
            <p:nvPr/>
          </p:nvPicPr>
          <p:blipFill rotWithShape="1">
            <a:blip r:embed="rId5" cstate="print">
              <a:extLst>
                <a:ext uri="{28A0092B-C50C-407E-A947-70E740481C1C}">
                  <a14:useLocalDpi xmlns:a14="http://schemas.microsoft.com/office/drawing/2010/main" val="0"/>
                </a:ext>
              </a:extLst>
            </a:blip>
            <a:srcRect l="3222" t="12172" r="7538" b="2229"/>
            <a:stretch/>
          </p:blipFill>
          <p:spPr bwMode="auto">
            <a:xfrm>
              <a:off x="476672" y="5004048"/>
              <a:ext cx="3240360" cy="3335849"/>
            </a:xfrm>
            <a:prstGeom prst="rect">
              <a:avLst/>
            </a:prstGeom>
            <a:ln w="19050" cap="sq">
              <a:solidFill>
                <a:schemeClr val="accent6">
                  <a:lumMod val="75000"/>
                </a:schemeClr>
              </a:solidFill>
              <a:prstDash val="solid"/>
              <a:miter lim="800000"/>
            </a:ln>
            <a:effectLst>
              <a:glow rad="63500">
                <a:schemeClr val="accent6">
                  <a:satMod val="175000"/>
                  <a:alpha val="40000"/>
                </a:schemeClr>
              </a:glow>
              <a:outerShdw blurRad="50800" dist="38100" dir="2700000" algn="tl" rotWithShape="0">
                <a:srgbClr val="000000">
                  <a:alpha val="43000"/>
                </a:srgbClr>
              </a:outerShdw>
            </a:effectLst>
          </p:spPr>
        </p:pic>
        <p:sp>
          <p:nvSpPr>
            <p:cNvPr id="16" name="مستطيل 15"/>
            <p:cNvSpPr/>
            <p:nvPr/>
          </p:nvSpPr>
          <p:spPr>
            <a:xfrm>
              <a:off x="2708920" y="5004048"/>
              <a:ext cx="1008111" cy="576064"/>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sp>
          <p:nvSpPr>
            <p:cNvPr id="17" name="مربع نص 16"/>
            <p:cNvSpPr txBox="1"/>
            <p:nvPr/>
          </p:nvSpPr>
          <p:spPr>
            <a:xfrm>
              <a:off x="3862580" y="2409726"/>
              <a:ext cx="1942685" cy="1154162"/>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*بهذا التدريب يتعلم الطفل على تذكر وحفظ حركات مختلفة ويزيد من تفاعله ، يجمع هذا التدريب على حركات متعددة مثل « المشي والجري والقفز والوثب«.</a:t>
              </a:r>
            </a:p>
          </p:txBody>
        </p:sp>
        <p:pic>
          <p:nvPicPr>
            <p:cNvPr id="18" name="صورة 17"/>
            <p:cNvPicPr/>
            <p:nvPr/>
          </p:nvPicPr>
          <p:blipFill rotWithShape="1">
            <a:blip r:embed="rId6" cstate="print">
              <a:extLst>
                <a:ext uri="{28A0092B-C50C-407E-A947-70E740481C1C}">
                  <a14:useLocalDpi xmlns:a14="http://schemas.microsoft.com/office/drawing/2010/main" val="0"/>
                </a:ext>
              </a:extLst>
            </a:blip>
            <a:srcRect l="3305" t="12051" r="9259"/>
            <a:stretch/>
          </p:blipFill>
          <p:spPr bwMode="auto">
            <a:xfrm>
              <a:off x="548681" y="1718119"/>
              <a:ext cx="3168352" cy="3033030"/>
            </a:xfrm>
            <a:prstGeom prst="rect">
              <a:avLst/>
            </a:prstGeom>
            <a:ln w="19050" cap="sq">
              <a:solidFill>
                <a:schemeClr val="accent6">
                  <a:lumMod val="75000"/>
                </a:schemeClr>
              </a:solidFill>
              <a:prstDash val="solid"/>
              <a:miter lim="800000"/>
            </a:ln>
            <a:effectLst>
              <a:glow rad="63500">
                <a:schemeClr val="accent6">
                  <a:satMod val="175000"/>
                  <a:alpha val="40000"/>
                </a:schemeClr>
              </a:glow>
              <a:outerShdw blurRad="50800" dist="38100" dir="2700000" algn="tl" rotWithShape="0">
                <a:srgbClr val="000000">
                  <a:alpha val="43000"/>
                </a:srgbClr>
              </a:outerShdw>
            </a:effectLst>
          </p:spPr>
        </p:pic>
        <p:sp>
          <p:nvSpPr>
            <p:cNvPr id="19" name="مستطيل 18"/>
            <p:cNvSpPr/>
            <p:nvPr/>
          </p:nvSpPr>
          <p:spPr>
            <a:xfrm>
              <a:off x="2564905" y="1718118"/>
              <a:ext cx="1152128" cy="477617"/>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grpSp>
      <p:grpSp>
        <p:nvGrpSpPr>
          <p:cNvPr id="20" name="مجموعة 19"/>
          <p:cNvGrpSpPr/>
          <p:nvPr/>
        </p:nvGrpSpPr>
        <p:grpSpPr>
          <a:xfrm>
            <a:off x="5619042" y="4063360"/>
            <a:ext cx="695960" cy="4276537"/>
            <a:chOff x="5619042" y="4063360"/>
            <a:chExt cx="695960" cy="4276537"/>
          </a:xfrm>
        </p:grpSpPr>
        <p:sp>
          <p:nvSpPr>
            <p:cNvPr id="21" name="شكل بيضاوي 20"/>
            <p:cNvSpPr/>
            <p:nvPr/>
          </p:nvSpPr>
          <p:spPr>
            <a:xfrm>
              <a:off x="5619042" y="4063360"/>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2" name="مستطيل 21"/>
            <p:cNvSpPr/>
            <p:nvPr/>
          </p:nvSpPr>
          <p:spPr>
            <a:xfrm>
              <a:off x="5723742" y="4104818"/>
              <a:ext cx="44435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7</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3" name="شكل بيضاوي 22"/>
            <p:cNvSpPr/>
            <p:nvPr/>
          </p:nvSpPr>
          <p:spPr>
            <a:xfrm>
              <a:off x="5661248" y="7640149"/>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4" name="مستطيل 23"/>
            <p:cNvSpPr/>
            <p:nvPr/>
          </p:nvSpPr>
          <p:spPr>
            <a:xfrm>
              <a:off x="5792960" y="7693566"/>
              <a:ext cx="44435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8</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437737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57</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303659" y="323528"/>
            <a:ext cx="6221685" cy="8136904"/>
            <a:chOff x="303659" y="919012"/>
            <a:chExt cx="6221685" cy="7541420"/>
          </a:xfrm>
        </p:grpSpPr>
        <p:pic>
          <p:nvPicPr>
            <p:cNvPr id="8" name="Picture 7" descr="C:\Users\froty\Desktop\ملفات جديدة\صور 1\ripped-paper_23-2147506945.jpg"/>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3659" y="919012"/>
              <a:ext cx="6221685" cy="75414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7" descr="C:\Users\froty\Desktop\ملفات جديدة\صور 1\ripped-paper_23-2147506945.jpg"/>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784" t="78115" r="41176" b="8983"/>
            <a:stretch/>
          </p:blipFill>
          <p:spPr bwMode="auto">
            <a:xfrm>
              <a:off x="1085278" y="7386527"/>
              <a:ext cx="3362153" cy="972938"/>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p:cNvSpPr/>
            <p:nvPr/>
          </p:nvSpPr>
          <p:spPr>
            <a:xfrm>
              <a:off x="764704" y="1718119"/>
              <a:ext cx="5184576" cy="2854026"/>
            </a:xfrm>
            <a:prstGeom prst="rect">
              <a:avLst/>
            </a:prstGeom>
            <a:ln w="19050">
              <a:solidFill>
                <a:schemeClr val="accent3">
                  <a:lumMod val="75000"/>
                </a:schemeClr>
              </a:solidFill>
            </a:ln>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dirty="0">
                <a:solidFill>
                  <a:schemeClr val="accent4">
                    <a:lumMod val="50000"/>
                  </a:schemeClr>
                </a:solidFill>
              </a:endParaRPr>
            </a:p>
          </p:txBody>
        </p:sp>
        <p:sp>
          <p:nvSpPr>
            <p:cNvPr id="11" name="مستطيل 10"/>
            <p:cNvSpPr/>
            <p:nvPr/>
          </p:nvSpPr>
          <p:spPr>
            <a:xfrm>
              <a:off x="822213" y="5220072"/>
              <a:ext cx="5184576" cy="2854026"/>
            </a:xfrm>
            <a:prstGeom prst="rect">
              <a:avLst/>
            </a:prstGeom>
            <a:ln w="19050"/>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a:p>
          </p:txBody>
        </p:sp>
        <p:sp>
          <p:nvSpPr>
            <p:cNvPr id="12" name="مستطيل 11"/>
            <p:cNvSpPr/>
            <p:nvPr/>
          </p:nvSpPr>
          <p:spPr>
            <a:xfrm>
              <a:off x="3837837" y="2455168"/>
              <a:ext cx="1967428" cy="1396752"/>
            </a:xfrm>
            <a:prstGeom prst="rect">
              <a:avLst/>
            </a:prstGeom>
            <a:ln w="19050">
              <a:solidFill>
                <a:schemeClr val="accent3">
                  <a:lumMod val="75000"/>
                </a:schemeClr>
              </a:solid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13" name="مستطيل 12"/>
            <p:cNvSpPr/>
            <p:nvPr/>
          </p:nvSpPr>
          <p:spPr>
            <a:xfrm>
              <a:off x="3837837" y="5940150"/>
              <a:ext cx="2088231" cy="1521287"/>
            </a:xfrm>
            <a:prstGeom prst="rect">
              <a:avLst/>
            </a:prstGeom>
            <a:ln w="19050">
              <a:solidFill>
                <a:schemeClr val="accent3">
                  <a:lumMod val="75000"/>
                </a:schemeClr>
              </a:solid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14" name="مربع نص 13"/>
            <p:cNvSpPr txBox="1"/>
            <p:nvPr/>
          </p:nvSpPr>
          <p:spPr>
            <a:xfrm>
              <a:off x="3862580" y="6012160"/>
              <a:ext cx="2083339" cy="992579"/>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 بهذا التدريب يتعلم الطفل كيف يحسن من مرونته ويزيد من قوة العضلات حول الاربطة عن طريق تمارين « الزحف ، القفز «.</a:t>
              </a:r>
            </a:p>
          </p:txBody>
        </p:sp>
        <p:sp>
          <p:nvSpPr>
            <p:cNvPr id="15" name="مربع نص 14"/>
            <p:cNvSpPr txBox="1"/>
            <p:nvPr/>
          </p:nvSpPr>
          <p:spPr>
            <a:xfrm>
              <a:off x="3862580" y="2409726"/>
              <a:ext cx="1942685" cy="830997"/>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*ترتيب الادوات كما هو موضح بالصورة ، يطور مهارة الاتزان عند الطفل .«.</a:t>
              </a:r>
            </a:p>
          </p:txBody>
        </p:sp>
        <p:pic>
          <p:nvPicPr>
            <p:cNvPr id="16" name="صورة 15"/>
            <p:cNvPicPr/>
            <p:nvPr/>
          </p:nvPicPr>
          <p:blipFill rotWithShape="1">
            <a:blip r:embed="rId5" cstate="print">
              <a:extLst>
                <a:ext uri="{28A0092B-C50C-407E-A947-70E740481C1C}">
                  <a14:useLocalDpi xmlns:a14="http://schemas.microsoft.com/office/drawing/2010/main" val="0"/>
                </a:ext>
              </a:extLst>
            </a:blip>
            <a:srcRect l="3502" t="13345" r="9870" b="2307"/>
            <a:stretch/>
          </p:blipFill>
          <p:spPr bwMode="auto">
            <a:xfrm>
              <a:off x="303660" y="5011928"/>
              <a:ext cx="3413374" cy="3315028"/>
            </a:xfrm>
            <a:prstGeom prst="rect">
              <a:avLst/>
            </a:prstGeom>
            <a:ln w="19050" cap="sq">
              <a:solidFill>
                <a:schemeClr val="accent3">
                  <a:lumMod val="75000"/>
                </a:schemeClr>
              </a:solidFill>
              <a:prstDash val="solid"/>
              <a:miter lim="800000"/>
            </a:ln>
            <a:effectLst>
              <a:glow rad="63500">
                <a:schemeClr val="accent3">
                  <a:satMod val="175000"/>
                  <a:alpha val="40000"/>
                </a:schemeClr>
              </a:glow>
              <a:outerShdw blurRad="50800" dist="38100" dir="2700000" algn="tl" rotWithShape="0">
                <a:srgbClr val="000000">
                  <a:alpha val="43000"/>
                </a:srgbClr>
              </a:outerShdw>
            </a:effectLst>
          </p:spPr>
        </p:pic>
        <p:sp>
          <p:nvSpPr>
            <p:cNvPr id="17" name="مستطيل 16"/>
            <p:cNvSpPr/>
            <p:nvPr/>
          </p:nvSpPr>
          <p:spPr>
            <a:xfrm>
              <a:off x="2564905" y="5011928"/>
              <a:ext cx="1169048" cy="578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pic>
          <p:nvPicPr>
            <p:cNvPr id="18" name="صورة 17"/>
            <p:cNvPicPr/>
            <p:nvPr/>
          </p:nvPicPr>
          <p:blipFill rotWithShape="1">
            <a:blip r:embed="rId6" cstate="print">
              <a:extLst>
                <a:ext uri="{28A0092B-C50C-407E-A947-70E740481C1C}">
                  <a14:useLocalDpi xmlns:a14="http://schemas.microsoft.com/office/drawing/2010/main" val="0"/>
                </a:ext>
              </a:extLst>
            </a:blip>
            <a:srcRect l="3300" t="22299" r="4717" b="3816"/>
            <a:stretch/>
          </p:blipFill>
          <p:spPr bwMode="auto">
            <a:xfrm>
              <a:off x="303659" y="1319441"/>
              <a:ext cx="3413374" cy="3370281"/>
            </a:xfrm>
            <a:prstGeom prst="rect">
              <a:avLst/>
            </a:prstGeom>
            <a:ln w="19050" cap="sq">
              <a:solidFill>
                <a:schemeClr val="accent3">
                  <a:lumMod val="75000"/>
                </a:schemeClr>
              </a:solidFill>
              <a:prstDash val="solid"/>
              <a:miter lim="800000"/>
            </a:ln>
            <a:effectLst>
              <a:glow rad="63500">
                <a:schemeClr val="accent3">
                  <a:satMod val="175000"/>
                  <a:alpha val="40000"/>
                </a:schemeClr>
              </a:glow>
              <a:outerShdw blurRad="50800" dist="38100" dir="2700000" algn="tl" rotWithShape="0">
                <a:srgbClr val="000000">
                  <a:alpha val="43000"/>
                </a:srgbClr>
              </a:outerShdw>
            </a:effectLst>
          </p:spPr>
        </p:pic>
      </p:grpSp>
      <p:grpSp>
        <p:nvGrpSpPr>
          <p:cNvPr id="19" name="مجموعة 18"/>
          <p:cNvGrpSpPr/>
          <p:nvPr/>
        </p:nvGrpSpPr>
        <p:grpSpPr>
          <a:xfrm>
            <a:off x="5619042" y="4063360"/>
            <a:ext cx="748114" cy="4276537"/>
            <a:chOff x="5619042" y="4063360"/>
            <a:chExt cx="748114" cy="4276537"/>
          </a:xfrm>
        </p:grpSpPr>
        <p:sp>
          <p:nvSpPr>
            <p:cNvPr id="20" name="شكل بيضاوي 19"/>
            <p:cNvSpPr/>
            <p:nvPr/>
          </p:nvSpPr>
          <p:spPr>
            <a:xfrm>
              <a:off x="5619042" y="4063360"/>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1" name="مستطيل 20"/>
            <p:cNvSpPr/>
            <p:nvPr/>
          </p:nvSpPr>
          <p:spPr>
            <a:xfrm>
              <a:off x="5723742" y="4104818"/>
              <a:ext cx="44435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9</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2" name="شكل بيضاوي 21"/>
            <p:cNvSpPr/>
            <p:nvPr/>
          </p:nvSpPr>
          <p:spPr>
            <a:xfrm>
              <a:off x="5661248" y="7640149"/>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3" name="مستطيل 22"/>
            <p:cNvSpPr/>
            <p:nvPr/>
          </p:nvSpPr>
          <p:spPr>
            <a:xfrm>
              <a:off x="5663117" y="7693566"/>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10</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4377375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58</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303659" y="395536"/>
            <a:ext cx="6221685" cy="8064896"/>
            <a:chOff x="303659" y="919012"/>
            <a:chExt cx="6221685" cy="7541420"/>
          </a:xfrm>
        </p:grpSpPr>
        <p:pic>
          <p:nvPicPr>
            <p:cNvPr id="8" name="Picture 7" descr="C:\Users\froty\Desktop\ملفات جديدة\صور 1\ripped-paper_23-2147506945.jpg"/>
            <p:cNvPicPr>
              <a:picLocks noChangeAspect="1" noChangeArrowheads="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3659" y="919012"/>
              <a:ext cx="6221685" cy="75414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7" descr="C:\Users\froty\Desktop\ملفات جديدة\صور 1\ripped-paper_23-2147506945.jpg"/>
            <p:cNvPicPr>
              <a:picLocks noChangeAspect="1" noChangeArrowheads="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784" t="78115" r="41176" b="8983"/>
            <a:stretch/>
          </p:blipFill>
          <p:spPr bwMode="auto">
            <a:xfrm>
              <a:off x="1085278" y="7386527"/>
              <a:ext cx="3362153" cy="972938"/>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p:cNvSpPr/>
            <p:nvPr/>
          </p:nvSpPr>
          <p:spPr>
            <a:xfrm>
              <a:off x="764704" y="1121014"/>
              <a:ext cx="5184576" cy="3451131"/>
            </a:xfrm>
            <a:prstGeom prst="rect">
              <a:avLst/>
            </a:prstGeom>
            <a:ln w="19050">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rtlCol="1" anchor="ctr"/>
            <a:lstStyle/>
            <a:p>
              <a:pPr algn="ctr"/>
              <a:endParaRPr lang="ar-KW" dirty="0">
                <a:solidFill>
                  <a:schemeClr val="accent4">
                    <a:lumMod val="50000"/>
                  </a:schemeClr>
                </a:solidFill>
              </a:endParaRPr>
            </a:p>
          </p:txBody>
        </p:sp>
        <p:sp>
          <p:nvSpPr>
            <p:cNvPr id="11" name="مستطيل 10"/>
            <p:cNvSpPr/>
            <p:nvPr/>
          </p:nvSpPr>
          <p:spPr>
            <a:xfrm>
              <a:off x="404664" y="4991910"/>
              <a:ext cx="5602125" cy="3468521"/>
            </a:xfrm>
            <a:prstGeom prst="rect">
              <a:avLst/>
            </a:prstGeom>
            <a:ln w="19050">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rtlCol="1" anchor="ctr"/>
            <a:lstStyle/>
            <a:p>
              <a:pPr algn="ctr"/>
              <a:endParaRPr lang="ar-KW"/>
            </a:p>
          </p:txBody>
        </p:sp>
        <p:sp>
          <p:nvSpPr>
            <p:cNvPr id="12" name="مستطيل 11"/>
            <p:cNvSpPr/>
            <p:nvPr/>
          </p:nvSpPr>
          <p:spPr>
            <a:xfrm>
              <a:off x="3837837" y="2455168"/>
              <a:ext cx="1967428" cy="1396752"/>
            </a:xfrm>
            <a:prstGeom prst="rect">
              <a:avLst/>
            </a:prstGeom>
            <a:ln w="19050">
              <a:solidFill>
                <a:schemeClr val="accent1">
                  <a:lumMod val="75000"/>
                </a:schemeClr>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13" name="مستطيل 12"/>
            <p:cNvSpPr/>
            <p:nvPr/>
          </p:nvSpPr>
          <p:spPr>
            <a:xfrm>
              <a:off x="3823467" y="5940150"/>
              <a:ext cx="2088231" cy="1521287"/>
            </a:xfrm>
            <a:prstGeom prst="rect">
              <a:avLst/>
            </a:prstGeom>
            <a:ln w="19050">
              <a:solidFill>
                <a:schemeClr val="accent3">
                  <a:lumMod val="75000"/>
                </a:schemeClr>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14" name="مربع نص 13"/>
            <p:cNvSpPr txBox="1"/>
            <p:nvPr/>
          </p:nvSpPr>
          <p:spPr>
            <a:xfrm>
              <a:off x="3862580" y="6012160"/>
              <a:ext cx="2083339" cy="1154162"/>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 ترتيب الادوات كما هو موضح بالشكل يساعد الأطفال على تحسين مرونة الجسم وزيادة قوة العضلات حول الاربطة بممارسة حركات « الزحف ، القفز «.</a:t>
              </a:r>
            </a:p>
          </p:txBody>
        </p:sp>
        <p:sp>
          <p:nvSpPr>
            <p:cNvPr id="15" name="مربع نص 14"/>
            <p:cNvSpPr txBox="1"/>
            <p:nvPr/>
          </p:nvSpPr>
          <p:spPr>
            <a:xfrm>
              <a:off x="3862580" y="2409726"/>
              <a:ext cx="1942685" cy="992579"/>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*ترتيب الادوات كما هو موضح بالصورة ، يتمكن الطفل من تطوير مهاراته في « القفز , الوثب «وفي ادراك المسافات.</a:t>
              </a:r>
            </a:p>
          </p:txBody>
        </p:sp>
        <p:pic>
          <p:nvPicPr>
            <p:cNvPr id="16" name="صورة 15"/>
            <p:cNvPicPr/>
            <p:nvPr/>
          </p:nvPicPr>
          <p:blipFill rotWithShape="1">
            <a:blip r:embed="rId5" cstate="print">
              <a:extLst>
                <a:ext uri="{28A0092B-C50C-407E-A947-70E740481C1C}">
                  <a14:useLocalDpi xmlns:a14="http://schemas.microsoft.com/office/drawing/2010/main" val="0"/>
                </a:ext>
              </a:extLst>
            </a:blip>
            <a:srcRect l="3971" t="12314" r="12587" b="1790"/>
            <a:stretch/>
          </p:blipFill>
          <p:spPr bwMode="auto">
            <a:xfrm>
              <a:off x="303659" y="1121014"/>
              <a:ext cx="3413373" cy="3703376"/>
            </a:xfrm>
            <a:prstGeom prst="rect">
              <a:avLst/>
            </a:prstGeom>
            <a:ln w="19050" cap="sq">
              <a:solidFill>
                <a:schemeClr val="tx2">
                  <a:lumMod val="75000"/>
                </a:schemeClr>
              </a:solidFill>
              <a:prstDash val="solid"/>
              <a:miter lim="800000"/>
            </a:ln>
            <a:effectLst>
              <a:glow rad="63500">
                <a:schemeClr val="accent1">
                  <a:satMod val="175000"/>
                  <a:alpha val="40000"/>
                </a:schemeClr>
              </a:glow>
              <a:outerShdw blurRad="50800" dist="38100" dir="2700000" algn="tl" rotWithShape="0">
                <a:srgbClr val="000000">
                  <a:alpha val="43000"/>
                </a:srgbClr>
              </a:outerShdw>
            </a:effectLst>
          </p:spPr>
        </p:pic>
        <p:sp>
          <p:nvSpPr>
            <p:cNvPr id="17" name="مستطيل 16"/>
            <p:cNvSpPr/>
            <p:nvPr/>
          </p:nvSpPr>
          <p:spPr>
            <a:xfrm>
              <a:off x="2332524" y="1121014"/>
              <a:ext cx="1384507" cy="606007"/>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pic>
          <p:nvPicPr>
            <p:cNvPr id="18" name="صورة 17"/>
            <p:cNvPicPr/>
            <p:nvPr/>
          </p:nvPicPr>
          <p:blipFill rotWithShape="1">
            <a:blip r:embed="rId6" cstate="print">
              <a:extLst>
                <a:ext uri="{28A0092B-C50C-407E-A947-70E740481C1C}">
                  <a14:useLocalDpi xmlns:a14="http://schemas.microsoft.com/office/drawing/2010/main" val="0"/>
                </a:ext>
              </a:extLst>
            </a:blip>
            <a:srcRect l="3518" t="11868" r="9172" b="2152"/>
            <a:stretch/>
          </p:blipFill>
          <p:spPr bwMode="auto">
            <a:xfrm>
              <a:off x="404664" y="4991911"/>
              <a:ext cx="3279659" cy="3468520"/>
            </a:xfrm>
            <a:prstGeom prst="rect">
              <a:avLst/>
            </a:prstGeom>
            <a:ln w="19050" cap="sq">
              <a:solidFill>
                <a:schemeClr val="tx2">
                  <a:lumMod val="75000"/>
                </a:schemeClr>
              </a:solidFill>
              <a:prstDash val="solid"/>
              <a:miter lim="800000"/>
            </a:ln>
            <a:effectLst>
              <a:glow rad="63500">
                <a:schemeClr val="accent1">
                  <a:satMod val="175000"/>
                  <a:alpha val="40000"/>
                </a:schemeClr>
              </a:glow>
              <a:outerShdw blurRad="50800" dist="38100" dir="2700000" algn="tl" rotWithShape="0">
                <a:srgbClr val="000000">
                  <a:alpha val="43000"/>
                </a:srgbClr>
              </a:outerShdw>
            </a:effectLst>
          </p:spPr>
        </p:pic>
        <p:sp>
          <p:nvSpPr>
            <p:cNvPr id="19" name="مستطيل 18"/>
            <p:cNvSpPr/>
            <p:nvPr/>
          </p:nvSpPr>
          <p:spPr>
            <a:xfrm>
              <a:off x="2332523" y="4991910"/>
              <a:ext cx="1351799" cy="707823"/>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grpSp>
      <p:grpSp>
        <p:nvGrpSpPr>
          <p:cNvPr id="20" name="مجموعة 19"/>
          <p:cNvGrpSpPr/>
          <p:nvPr/>
        </p:nvGrpSpPr>
        <p:grpSpPr>
          <a:xfrm>
            <a:off x="5593899" y="4063360"/>
            <a:ext cx="773257" cy="4276537"/>
            <a:chOff x="5593899" y="4063360"/>
            <a:chExt cx="773257" cy="4276537"/>
          </a:xfrm>
        </p:grpSpPr>
        <p:sp>
          <p:nvSpPr>
            <p:cNvPr id="21" name="شكل بيضاوي 20"/>
            <p:cNvSpPr/>
            <p:nvPr/>
          </p:nvSpPr>
          <p:spPr>
            <a:xfrm>
              <a:off x="5619042" y="4063360"/>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2" name="مستطيل 21"/>
            <p:cNvSpPr/>
            <p:nvPr/>
          </p:nvSpPr>
          <p:spPr>
            <a:xfrm>
              <a:off x="5593899" y="4104818"/>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11</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3" name="شكل بيضاوي 22"/>
            <p:cNvSpPr/>
            <p:nvPr/>
          </p:nvSpPr>
          <p:spPr>
            <a:xfrm>
              <a:off x="5661248" y="7640149"/>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4" name="مستطيل 23"/>
            <p:cNvSpPr/>
            <p:nvPr/>
          </p:nvSpPr>
          <p:spPr>
            <a:xfrm>
              <a:off x="5663117" y="7693566"/>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12</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4377375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59</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15" name="مجموعة 14"/>
          <p:cNvGrpSpPr/>
          <p:nvPr/>
        </p:nvGrpSpPr>
        <p:grpSpPr>
          <a:xfrm>
            <a:off x="303659" y="395536"/>
            <a:ext cx="6221685" cy="8064896"/>
            <a:chOff x="303659" y="919012"/>
            <a:chExt cx="6221685" cy="7541420"/>
          </a:xfrm>
        </p:grpSpPr>
        <p:grpSp>
          <p:nvGrpSpPr>
            <p:cNvPr id="16" name="مجموعة 15"/>
            <p:cNvGrpSpPr/>
            <p:nvPr/>
          </p:nvGrpSpPr>
          <p:grpSpPr>
            <a:xfrm>
              <a:off x="303659" y="919012"/>
              <a:ext cx="6221685" cy="7541420"/>
              <a:chOff x="303659" y="847004"/>
              <a:chExt cx="6221685" cy="7541420"/>
            </a:xfrm>
          </p:grpSpPr>
          <p:pic>
            <p:nvPicPr>
              <p:cNvPr id="32" name="Picture 7" descr="C:\Users\froty\Desktop\ملفات جديدة\صور 1\ripped-paper_23-2147506945.jpg"/>
              <p:cNvPicPr>
                <a:picLocks noChangeAspect="1" noChangeArrowheads="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3659" y="847004"/>
                <a:ext cx="6221685" cy="75414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3" name="Picture 7" descr="C:\Users\froty\Desktop\ملفات جديدة\صور 1\ripped-paper_23-214750694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784" t="78115" r="41176" b="8983"/>
              <a:stretch/>
            </p:blipFill>
            <p:spPr bwMode="auto">
              <a:xfrm>
                <a:off x="1085278" y="7314519"/>
                <a:ext cx="3362153" cy="97293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مستطيل 16"/>
            <p:cNvSpPr/>
            <p:nvPr/>
          </p:nvSpPr>
          <p:spPr>
            <a:xfrm>
              <a:off x="303659" y="1053680"/>
              <a:ext cx="5645621" cy="3518465"/>
            </a:xfrm>
            <a:prstGeom prst="rect">
              <a:avLst/>
            </a:prstGeom>
            <a:ln>
              <a:solidFill>
                <a:srgbClr val="CC0000"/>
              </a:solidFill>
            </a:ln>
            <a:effectLst>
              <a:glow rad="101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1" anchor="ctr"/>
            <a:lstStyle/>
            <a:p>
              <a:pPr algn="ctr"/>
              <a:endParaRPr lang="ar-KW" dirty="0"/>
            </a:p>
          </p:txBody>
        </p:sp>
        <p:sp>
          <p:nvSpPr>
            <p:cNvPr id="18" name="مستطيل 17"/>
            <p:cNvSpPr/>
            <p:nvPr/>
          </p:nvSpPr>
          <p:spPr>
            <a:xfrm>
              <a:off x="404665" y="4824390"/>
              <a:ext cx="5602124" cy="3636042"/>
            </a:xfrm>
            <a:prstGeom prst="rect">
              <a:avLst/>
            </a:prstGeom>
            <a:ln>
              <a:solidFill>
                <a:srgbClr val="C00000"/>
              </a:solidFill>
            </a:ln>
            <a:effectLst>
              <a:glow rad="101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1" anchor="ctr"/>
            <a:lstStyle/>
            <a:p>
              <a:pPr algn="ctr"/>
              <a:endParaRPr lang="ar-KW"/>
            </a:p>
          </p:txBody>
        </p:sp>
        <p:sp>
          <p:nvSpPr>
            <p:cNvPr id="19" name="مستطيل 18"/>
            <p:cNvSpPr/>
            <p:nvPr/>
          </p:nvSpPr>
          <p:spPr>
            <a:xfrm>
              <a:off x="3837837" y="2455168"/>
              <a:ext cx="1967428" cy="1396752"/>
            </a:xfrm>
            <a:prstGeom prst="rect">
              <a:avLst/>
            </a:prstGeom>
            <a:ln w="19050">
              <a:solidFill>
                <a:srgbClr val="C00000"/>
              </a:solidFill>
            </a:ln>
            <a:effectLst>
              <a:glow rad="63500">
                <a:schemeClr val="accent2">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20" name="مربع نص 19"/>
            <p:cNvSpPr txBox="1"/>
            <p:nvPr/>
          </p:nvSpPr>
          <p:spPr>
            <a:xfrm>
              <a:off x="3862580" y="2409726"/>
              <a:ext cx="1942685" cy="992579"/>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*ترتيب القطع كما هو موضح في الصورة يطور التآزر بين « اليد  والعين « وادراك العلاقات المكانية « فوق وتحت « .</a:t>
              </a:r>
            </a:p>
          </p:txBody>
        </p:sp>
        <p:sp>
          <p:nvSpPr>
            <p:cNvPr id="21" name="مستطيل 20"/>
            <p:cNvSpPr/>
            <p:nvPr/>
          </p:nvSpPr>
          <p:spPr>
            <a:xfrm>
              <a:off x="3837838" y="5940151"/>
              <a:ext cx="2088231" cy="1521287"/>
            </a:xfrm>
            <a:prstGeom prst="rect">
              <a:avLst/>
            </a:prstGeom>
            <a:ln w="19050">
              <a:solidFill>
                <a:srgbClr val="C00000"/>
              </a:solidFill>
            </a:ln>
            <a:effectLst>
              <a:glow rad="63500">
                <a:schemeClr val="accent2">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pic>
          <p:nvPicPr>
            <p:cNvPr id="22" name="صورة 21"/>
            <p:cNvPicPr/>
            <p:nvPr/>
          </p:nvPicPr>
          <p:blipFill rotWithShape="1">
            <a:blip r:embed="rId5" cstate="print">
              <a:extLst>
                <a:ext uri="{28A0092B-C50C-407E-A947-70E740481C1C}">
                  <a14:useLocalDpi xmlns:a14="http://schemas.microsoft.com/office/drawing/2010/main" val="0"/>
                </a:ext>
              </a:extLst>
            </a:blip>
            <a:srcRect l="3374" r="5297" b="2777"/>
            <a:stretch/>
          </p:blipFill>
          <p:spPr bwMode="auto">
            <a:xfrm>
              <a:off x="404665" y="1121014"/>
              <a:ext cx="3312368" cy="3568707"/>
            </a:xfrm>
            <a:prstGeom prst="rect">
              <a:avLst/>
            </a:prstGeom>
            <a:ln w="19050" cap="sq">
              <a:solidFill>
                <a:srgbClr val="C00000"/>
              </a:solidFill>
              <a:prstDash val="solid"/>
              <a:miter lim="800000"/>
            </a:ln>
            <a:effectLst>
              <a:glow rad="63500">
                <a:schemeClr val="accent2">
                  <a:satMod val="175000"/>
                  <a:alpha val="40000"/>
                </a:schemeClr>
              </a:glow>
              <a:outerShdw blurRad="50800" dist="38100" dir="2700000" algn="tl" rotWithShape="0">
                <a:srgbClr val="000000">
                  <a:alpha val="43000"/>
                </a:srgbClr>
              </a:outerShdw>
            </a:effectLst>
          </p:spPr>
        </p:pic>
        <p:sp>
          <p:nvSpPr>
            <p:cNvPr id="23" name="مستطيل 22"/>
            <p:cNvSpPr/>
            <p:nvPr/>
          </p:nvSpPr>
          <p:spPr>
            <a:xfrm>
              <a:off x="2766355" y="1121015"/>
              <a:ext cx="954732" cy="1077346"/>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pic>
          <p:nvPicPr>
            <p:cNvPr id="24" name="صورة 23"/>
            <p:cNvPicPr/>
            <p:nvPr/>
          </p:nvPicPr>
          <p:blipFill rotWithShape="1">
            <a:blip r:embed="rId6" cstate="print">
              <a:extLst>
                <a:ext uri="{28A0092B-C50C-407E-A947-70E740481C1C}">
                  <a14:useLocalDpi xmlns:a14="http://schemas.microsoft.com/office/drawing/2010/main" val="0"/>
                </a:ext>
              </a:extLst>
            </a:blip>
            <a:srcRect l="2656" t="20671" r="12262" b="2858"/>
            <a:stretch/>
          </p:blipFill>
          <p:spPr bwMode="auto">
            <a:xfrm>
              <a:off x="404665" y="4959058"/>
              <a:ext cx="3312367" cy="3501374"/>
            </a:xfrm>
            <a:prstGeom prst="rect">
              <a:avLst/>
            </a:prstGeom>
            <a:ln w="19050" cap="sq">
              <a:solidFill>
                <a:srgbClr val="C00000"/>
              </a:solidFill>
              <a:prstDash val="solid"/>
              <a:miter lim="800000"/>
            </a:ln>
            <a:effectLst>
              <a:glow rad="63500">
                <a:schemeClr val="accent2">
                  <a:satMod val="175000"/>
                  <a:alpha val="40000"/>
                </a:schemeClr>
              </a:glow>
              <a:outerShdw blurRad="50800" dist="38100" dir="2700000" algn="tl" rotWithShape="0">
                <a:srgbClr val="000000">
                  <a:alpha val="43000"/>
                </a:srgbClr>
              </a:outerShdw>
            </a:effectLst>
          </p:spPr>
        </p:pic>
        <p:sp>
          <p:nvSpPr>
            <p:cNvPr id="25" name="مستطيل 24"/>
            <p:cNvSpPr/>
            <p:nvPr/>
          </p:nvSpPr>
          <p:spPr>
            <a:xfrm>
              <a:off x="2564904" y="4959058"/>
              <a:ext cx="1156183" cy="538673"/>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sp>
          <p:nvSpPr>
            <p:cNvPr id="26" name="مربع نص 25"/>
            <p:cNvSpPr txBox="1"/>
            <p:nvPr/>
          </p:nvSpPr>
          <p:spPr>
            <a:xfrm>
              <a:off x="3837838" y="6150795"/>
              <a:ext cx="2086743" cy="992579"/>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*ترتيب الأدوات كما هو موضح في الصورة يساعد الاطفال على تطوير وتنمية ادراكهم بالاتزان عن طريق مهارة « القفز ، الوثب « .</a:t>
              </a:r>
            </a:p>
          </p:txBody>
        </p:sp>
        <p:grpSp>
          <p:nvGrpSpPr>
            <p:cNvPr id="27" name="مجموعة 26"/>
            <p:cNvGrpSpPr/>
            <p:nvPr/>
          </p:nvGrpSpPr>
          <p:grpSpPr>
            <a:xfrm>
              <a:off x="5593899" y="4063360"/>
              <a:ext cx="773257" cy="4276537"/>
              <a:chOff x="5593899" y="4063360"/>
              <a:chExt cx="773257" cy="4276537"/>
            </a:xfrm>
          </p:grpSpPr>
          <p:sp>
            <p:nvSpPr>
              <p:cNvPr id="28" name="شكل بيضاوي 27"/>
              <p:cNvSpPr/>
              <p:nvPr/>
            </p:nvSpPr>
            <p:spPr>
              <a:xfrm>
                <a:off x="5619042" y="4063360"/>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9" name="مستطيل 28"/>
              <p:cNvSpPr/>
              <p:nvPr/>
            </p:nvSpPr>
            <p:spPr>
              <a:xfrm>
                <a:off x="5593899" y="4104818"/>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13</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30" name="شكل بيضاوي 29"/>
              <p:cNvSpPr/>
              <p:nvPr/>
            </p:nvSpPr>
            <p:spPr>
              <a:xfrm>
                <a:off x="5661248" y="7640149"/>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31" name="مستطيل 30"/>
              <p:cNvSpPr/>
              <p:nvPr/>
            </p:nvSpPr>
            <p:spPr>
              <a:xfrm>
                <a:off x="5663117" y="7693566"/>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14</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grpSp>
    </p:spTree>
    <p:extLst>
      <p:ext uri="{BB962C8B-B14F-4D97-AF65-F5344CB8AC3E}">
        <p14:creationId xmlns:p14="http://schemas.microsoft.com/office/powerpoint/2010/main" val="437737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مجموعة 13"/>
          <p:cNvGrpSpPr/>
          <p:nvPr/>
        </p:nvGrpSpPr>
        <p:grpSpPr>
          <a:xfrm>
            <a:off x="-99392" y="666511"/>
            <a:ext cx="6958710" cy="8475933"/>
            <a:chOff x="-99392" y="666511"/>
            <a:chExt cx="6958710" cy="8475933"/>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7</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13" name="مجموعة 12"/>
            <p:cNvGrpSpPr/>
            <p:nvPr/>
          </p:nvGrpSpPr>
          <p:grpSpPr>
            <a:xfrm>
              <a:off x="-99392" y="666511"/>
              <a:ext cx="6258026" cy="5803100"/>
              <a:chOff x="-99392" y="666511"/>
              <a:chExt cx="6258026" cy="5803100"/>
            </a:xfrm>
          </p:grpSpPr>
          <p:sp>
            <p:nvSpPr>
              <p:cNvPr id="7" name="مستطيل 6"/>
              <p:cNvSpPr/>
              <p:nvPr/>
            </p:nvSpPr>
            <p:spPr>
              <a:xfrm rot="20794584">
                <a:off x="803972" y="1732633"/>
                <a:ext cx="5343820" cy="4736978"/>
              </a:xfrm>
              <a:prstGeom prst="rect">
                <a:avLst/>
              </a:prstGeom>
              <a:effectLst>
                <a:glow rad="228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dirty="0"/>
              </a:p>
            </p:txBody>
          </p:sp>
          <p:sp>
            <p:nvSpPr>
              <p:cNvPr id="8" name="مستطيل 7"/>
              <p:cNvSpPr/>
              <p:nvPr/>
            </p:nvSpPr>
            <p:spPr>
              <a:xfrm rot="21442492">
                <a:off x="817200" y="1689197"/>
                <a:ext cx="5341434" cy="4616197"/>
              </a:xfrm>
              <a:prstGeom prst="rect">
                <a:avLst/>
              </a:prstGeom>
              <a:ln>
                <a:solidFill>
                  <a:schemeClr val="accent3">
                    <a:lumMod val="50000"/>
                  </a:schemeClr>
                </a:solid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dirty="0"/>
              </a:p>
            </p:txBody>
          </p:sp>
          <p:sp>
            <p:nvSpPr>
              <p:cNvPr id="9" name="مربع نص 8"/>
              <p:cNvSpPr txBox="1"/>
              <p:nvPr/>
            </p:nvSpPr>
            <p:spPr>
              <a:xfrm rot="21443505">
                <a:off x="909658" y="2213920"/>
                <a:ext cx="5186477" cy="3970318"/>
              </a:xfrm>
              <a:prstGeom prst="rect">
                <a:avLst/>
              </a:prstGeom>
              <a:noFill/>
            </p:spPr>
            <p:txBody>
              <a:bodyPr wrap="square" rtlCol="1">
                <a:spAutoFit/>
              </a:bodyPr>
              <a:lstStyle/>
              <a:p>
                <a:pPr algn="just"/>
                <a:r>
                  <a:rPr lang="ar-KW" sz="1400" dirty="0">
                    <a:cs typeface="PT Bold Heading" pitchFamily="2" charset="-78"/>
                  </a:rPr>
                  <a:t>تعتبر مرحلة الطفولة المبكرة من أهم المراحل التي تضع البذور الأولى لشخصية الفرد  , فطفل هذه المرحلة يتميز بكثرة الحركة و النشاط  ويستطيع ادراك ما حوله واكتساب خبرات عديدة تساهم في نموه و تكوين ملامح  شخصيته.</a:t>
                </a:r>
              </a:p>
              <a:p>
                <a:pPr algn="just"/>
                <a:endParaRPr lang="ar-KW" sz="1400" dirty="0">
                  <a:cs typeface="PT Bold Heading" pitchFamily="2" charset="-78"/>
                </a:endParaRPr>
              </a:p>
              <a:p>
                <a:pPr algn="just"/>
                <a:r>
                  <a:rPr lang="ar-KW" sz="1400" dirty="0">
                    <a:cs typeface="PT Bold Heading" pitchFamily="2" charset="-78"/>
                  </a:rPr>
                  <a:t>ومرحلة رياض الأطفال مرحلة متميزة قائمة بذاتها لها فلسفتها التربوية وسيكولوجيتها التعليمية وأهدافها السلوكية ولا تقل أهمية عن المراحل التعليمية الأخرى.</a:t>
                </a:r>
              </a:p>
              <a:p>
                <a:pPr algn="just"/>
                <a:r>
                  <a:rPr lang="ar-KW" sz="1400" dirty="0">
                    <a:cs typeface="PT Bold Heading" pitchFamily="2" charset="-78"/>
                  </a:rPr>
                  <a:t> </a:t>
                </a:r>
              </a:p>
              <a:p>
                <a:pPr algn="just"/>
                <a:r>
                  <a:rPr lang="ar-KW" sz="1400" dirty="0">
                    <a:cs typeface="PT Bold Heading" pitchFamily="2" charset="-78"/>
                  </a:rPr>
                  <a:t>كما ترتكز أهداف المرحلة على احترام ذات الطفل  وخصوصيته واستثارة تفكيره الإبداعي المستقل وتشجيعه ورعايته بدنياً وتعويده العادات الصحية السليمة ومساعدته على النمو المتكامل واكتشاف مهاراته واستثمار طاقاته.</a:t>
                </a:r>
              </a:p>
              <a:p>
                <a:pPr algn="just"/>
                <a:endParaRPr lang="ar-KW" sz="1400" dirty="0">
                  <a:cs typeface="PT Bold Heading" pitchFamily="2" charset="-78"/>
                </a:endParaRPr>
              </a:p>
              <a:p>
                <a:pPr algn="just"/>
                <a:r>
                  <a:rPr lang="ar-KW" sz="1400" dirty="0">
                    <a:cs typeface="PT Bold Heading" pitchFamily="2" charset="-78"/>
                  </a:rPr>
                  <a:t>و طفل الروضة هو المحور الأساسي لجميع الأنشطة سواء كانت أنشطة ذاتية أو أنشطة تعتمد على التجريب و المحاولة و الاستكشاف وممارسة اللعب الحر ، لذا فإن الإمكانات الحركية الفطرية الطبيعية المتاحة للطفل والتي يطلق عليها الحركة الأساسية هي التي تعتمد عليها التربية الحركية ومن هنا جاء الاهتمام بها والحرص على تطبيقها وفق أسس صحيحة أدرجت في هذا الدليل.</a:t>
                </a:r>
              </a:p>
            </p:txBody>
          </p:sp>
          <p:sp>
            <p:nvSpPr>
              <p:cNvPr id="10" name="مخطط انسيابي: رابط 9"/>
              <p:cNvSpPr/>
              <p:nvPr/>
            </p:nvSpPr>
            <p:spPr>
              <a:xfrm>
                <a:off x="327127" y="666511"/>
                <a:ext cx="1733722" cy="1673241"/>
              </a:xfrm>
              <a:prstGeom prst="flowChartConnector">
                <a:avLst/>
              </a:prstGeom>
              <a:solidFill>
                <a:srgbClr val="FF3399"/>
              </a:solidFill>
              <a:ln w="28575">
                <a:solidFill>
                  <a:srgbClr val="D60093"/>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dirty="0"/>
              </a:p>
            </p:txBody>
          </p:sp>
          <p:sp>
            <p:nvSpPr>
              <p:cNvPr id="11" name="مخطط انسيابي: رابط 10"/>
              <p:cNvSpPr/>
              <p:nvPr/>
            </p:nvSpPr>
            <p:spPr>
              <a:xfrm>
                <a:off x="418519" y="734362"/>
                <a:ext cx="1550937" cy="1537538"/>
              </a:xfrm>
              <a:prstGeom prst="flowChartConnector">
                <a:avLst/>
              </a:prstGeom>
              <a:ln w="28575">
                <a:solidFill>
                  <a:srgbClr val="D60093"/>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ar-KW" dirty="0"/>
              </a:p>
            </p:txBody>
          </p:sp>
          <p:sp>
            <p:nvSpPr>
              <p:cNvPr id="12" name="مستطيل 11"/>
              <p:cNvSpPr/>
              <p:nvPr/>
            </p:nvSpPr>
            <p:spPr>
              <a:xfrm>
                <a:off x="-99392" y="1263013"/>
                <a:ext cx="2520280" cy="500675"/>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22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Monotype Koufi"/>
                    <a:ea typeface="Monotype Koufi"/>
                    <a:cs typeface="Monotype Koufi"/>
                  </a:rPr>
                  <a:t>المـــقـــــدمــــة</a:t>
                </a:r>
                <a:endParaRPr lang="en-US" sz="2200" b="1" dirty="0">
                  <a:ln w="11430">
                    <a:solidFill>
                      <a:sysClr val="windowText" lastClr="000000"/>
                    </a:solidFill>
                  </a:ln>
                  <a:solidFill>
                    <a:sysClr val="windowText" lastClr="000000"/>
                  </a:solidFill>
                  <a:effectLst>
                    <a:outerShdw blurRad="50800" dist="39000" dir="5460000" algn="tl">
                      <a:srgbClr val="000000">
                        <a:alpha val="38000"/>
                      </a:srgbClr>
                    </a:outerShdw>
                  </a:effectLst>
                  <a:latin typeface="Times New Roman"/>
                  <a:ea typeface="Times New Roman"/>
                </a:endParaRPr>
              </a:p>
            </p:txBody>
          </p:sp>
        </p:grpSp>
      </p:grpSp>
    </p:spTree>
    <p:extLst>
      <p:ext uri="{BB962C8B-B14F-4D97-AF65-F5344CB8AC3E}">
        <p14:creationId xmlns:p14="http://schemas.microsoft.com/office/powerpoint/2010/main" val="29517484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60</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303659" y="395536"/>
            <a:ext cx="6221685" cy="8064896"/>
            <a:chOff x="303659" y="919012"/>
            <a:chExt cx="6221685" cy="7541420"/>
          </a:xfrm>
        </p:grpSpPr>
        <p:pic>
          <p:nvPicPr>
            <p:cNvPr id="8" name="Picture 7" descr="C:\Users\froty\Desktop\ملفات جديدة\صور 1\ripped-paper_23-2147506945.jpg"/>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3659" y="919012"/>
              <a:ext cx="6221685" cy="75414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7" descr="C:\Users\froty\Desktop\ملفات جديدة\صور 1\ripped-paper_23-2147506945.jpg"/>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784" t="78115" r="41176" b="8983"/>
            <a:stretch/>
          </p:blipFill>
          <p:spPr bwMode="auto">
            <a:xfrm>
              <a:off x="1085278" y="7386527"/>
              <a:ext cx="3362153" cy="972938"/>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p:cNvSpPr/>
            <p:nvPr/>
          </p:nvSpPr>
          <p:spPr>
            <a:xfrm>
              <a:off x="303659" y="1053680"/>
              <a:ext cx="5645621" cy="3518465"/>
            </a:xfrm>
            <a:prstGeom prst="rect">
              <a:avLst/>
            </a:prstGeom>
            <a:ln w="19050">
              <a:solidFill>
                <a:schemeClr val="accent3">
                  <a:lumMod val="75000"/>
                </a:schemeClr>
              </a:solidFill>
            </a:ln>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dirty="0">
                <a:solidFill>
                  <a:schemeClr val="accent4">
                    <a:lumMod val="50000"/>
                  </a:schemeClr>
                </a:solidFill>
              </a:endParaRPr>
            </a:p>
          </p:txBody>
        </p:sp>
        <p:sp>
          <p:nvSpPr>
            <p:cNvPr id="11" name="مستطيل 10"/>
            <p:cNvSpPr/>
            <p:nvPr/>
          </p:nvSpPr>
          <p:spPr>
            <a:xfrm>
              <a:off x="404664" y="4824390"/>
              <a:ext cx="5602125" cy="3636042"/>
            </a:xfrm>
            <a:prstGeom prst="rect">
              <a:avLst/>
            </a:prstGeom>
            <a:ln w="19050"/>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a:p>
          </p:txBody>
        </p:sp>
        <p:sp>
          <p:nvSpPr>
            <p:cNvPr id="12" name="مستطيل 11"/>
            <p:cNvSpPr/>
            <p:nvPr/>
          </p:nvSpPr>
          <p:spPr>
            <a:xfrm>
              <a:off x="3837837" y="2455168"/>
              <a:ext cx="1967428" cy="1396752"/>
            </a:xfrm>
            <a:prstGeom prst="rect">
              <a:avLst/>
            </a:prstGeom>
            <a:ln w="19050">
              <a:solidFill>
                <a:schemeClr val="accent3">
                  <a:lumMod val="75000"/>
                </a:schemeClr>
              </a:solid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13" name="مستطيل 12"/>
            <p:cNvSpPr/>
            <p:nvPr/>
          </p:nvSpPr>
          <p:spPr>
            <a:xfrm>
              <a:off x="3837837" y="5940150"/>
              <a:ext cx="2088231" cy="1521287"/>
            </a:xfrm>
            <a:prstGeom prst="rect">
              <a:avLst/>
            </a:prstGeom>
            <a:ln w="19050">
              <a:solidFill>
                <a:schemeClr val="accent3">
                  <a:lumMod val="75000"/>
                </a:schemeClr>
              </a:solid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14" name="مربع نص 13"/>
            <p:cNvSpPr txBox="1"/>
            <p:nvPr/>
          </p:nvSpPr>
          <p:spPr>
            <a:xfrm>
              <a:off x="3862580" y="6012160"/>
              <a:ext cx="2083339" cy="1315745"/>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 ترتيب الادوات كما هو موضح بالصورة يطور التآزر بين حركة الرجل مع العين ويتعلمون كيف يتم التباعد أو التفرقة بين القدم اليمين والقدم اليسار وأيضا يزيد من قوة عضلات القدم والأربطة .</a:t>
              </a:r>
            </a:p>
          </p:txBody>
        </p:sp>
        <p:sp>
          <p:nvSpPr>
            <p:cNvPr id="15" name="مربع نص 14"/>
            <p:cNvSpPr txBox="1"/>
            <p:nvPr/>
          </p:nvSpPr>
          <p:spPr>
            <a:xfrm>
              <a:off x="3862580" y="2409726"/>
              <a:ext cx="1942685" cy="992579"/>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*ترتيب الادوات كما هو موضح بالصورة ، يطور الاطفال ادراكهم بالتوازن عن طريق « المشي « خلال المخطط.</a:t>
              </a:r>
            </a:p>
          </p:txBody>
        </p:sp>
        <p:pic>
          <p:nvPicPr>
            <p:cNvPr id="16" name="صورة 15"/>
            <p:cNvPicPr/>
            <p:nvPr/>
          </p:nvPicPr>
          <p:blipFill rotWithShape="1">
            <a:blip r:embed="rId5" cstate="print">
              <a:extLst>
                <a:ext uri="{28A0092B-C50C-407E-A947-70E740481C1C}">
                  <a14:useLocalDpi xmlns:a14="http://schemas.microsoft.com/office/drawing/2010/main" val="0"/>
                </a:ext>
              </a:extLst>
            </a:blip>
            <a:srcRect l="2831" t="11892" r="14644" b="5017"/>
            <a:stretch/>
          </p:blipFill>
          <p:spPr bwMode="auto">
            <a:xfrm>
              <a:off x="404664" y="4891724"/>
              <a:ext cx="3312369" cy="3568707"/>
            </a:xfrm>
            <a:prstGeom prst="rect">
              <a:avLst/>
            </a:prstGeom>
            <a:ln w="19050" cap="sq">
              <a:solidFill>
                <a:schemeClr val="accent3">
                  <a:lumMod val="75000"/>
                </a:schemeClr>
              </a:solidFill>
              <a:prstDash val="solid"/>
              <a:miter lim="800000"/>
            </a:ln>
            <a:effectLst>
              <a:glow rad="63500">
                <a:schemeClr val="accent3">
                  <a:satMod val="175000"/>
                  <a:alpha val="40000"/>
                </a:schemeClr>
              </a:glow>
              <a:outerShdw blurRad="50800" dist="38100" dir="2700000" algn="tl" rotWithShape="0">
                <a:srgbClr val="000000">
                  <a:alpha val="43000"/>
                </a:srgbClr>
              </a:outerShdw>
            </a:effectLst>
          </p:spPr>
        </p:pic>
        <p:sp>
          <p:nvSpPr>
            <p:cNvPr id="17" name="مستطيل 16"/>
            <p:cNvSpPr/>
            <p:nvPr/>
          </p:nvSpPr>
          <p:spPr>
            <a:xfrm>
              <a:off x="1700808" y="4891724"/>
              <a:ext cx="1504918" cy="673341"/>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pic>
          <p:nvPicPr>
            <p:cNvPr id="18" name="صورة 17"/>
            <p:cNvPicPr/>
            <p:nvPr/>
          </p:nvPicPr>
          <p:blipFill rotWithShape="1">
            <a:blip r:embed="rId6" cstate="print">
              <a:extLst>
                <a:ext uri="{28A0092B-C50C-407E-A947-70E740481C1C}">
                  <a14:useLocalDpi xmlns:a14="http://schemas.microsoft.com/office/drawing/2010/main" val="0"/>
                </a:ext>
              </a:extLst>
            </a:blip>
            <a:srcRect l="3559" t="11154" r="5240" b="2321"/>
            <a:stretch/>
          </p:blipFill>
          <p:spPr bwMode="auto">
            <a:xfrm>
              <a:off x="404664" y="1188348"/>
              <a:ext cx="3312369" cy="3383796"/>
            </a:xfrm>
            <a:prstGeom prst="rect">
              <a:avLst/>
            </a:prstGeom>
            <a:ln w="19050" cap="sq">
              <a:solidFill>
                <a:schemeClr val="accent3">
                  <a:lumMod val="75000"/>
                </a:schemeClr>
              </a:solidFill>
              <a:prstDash val="solid"/>
              <a:miter lim="800000"/>
            </a:ln>
            <a:effectLst>
              <a:glow rad="63500">
                <a:schemeClr val="accent3">
                  <a:satMod val="175000"/>
                  <a:alpha val="40000"/>
                </a:schemeClr>
              </a:glow>
              <a:outerShdw blurRad="50800" dist="38100" dir="2700000" algn="tl" rotWithShape="0">
                <a:srgbClr val="000000">
                  <a:alpha val="43000"/>
                </a:srgbClr>
              </a:outerShdw>
            </a:effectLst>
          </p:spPr>
        </p:pic>
        <p:sp>
          <p:nvSpPr>
            <p:cNvPr id="19" name="مستطيل 18"/>
            <p:cNvSpPr/>
            <p:nvPr/>
          </p:nvSpPr>
          <p:spPr>
            <a:xfrm>
              <a:off x="2322990" y="1188348"/>
              <a:ext cx="1394043" cy="606007"/>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grpSp>
      <p:grpSp>
        <p:nvGrpSpPr>
          <p:cNvPr id="20" name="مجموعة 19"/>
          <p:cNvGrpSpPr/>
          <p:nvPr/>
        </p:nvGrpSpPr>
        <p:grpSpPr>
          <a:xfrm>
            <a:off x="5593899" y="4063360"/>
            <a:ext cx="773257" cy="4276537"/>
            <a:chOff x="5593899" y="4063360"/>
            <a:chExt cx="773257" cy="4276537"/>
          </a:xfrm>
        </p:grpSpPr>
        <p:sp>
          <p:nvSpPr>
            <p:cNvPr id="21" name="شكل بيضاوي 20"/>
            <p:cNvSpPr/>
            <p:nvPr/>
          </p:nvSpPr>
          <p:spPr>
            <a:xfrm>
              <a:off x="5619042" y="4063360"/>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2" name="مستطيل 21"/>
            <p:cNvSpPr/>
            <p:nvPr/>
          </p:nvSpPr>
          <p:spPr>
            <a:xfrm>
              <a:off x="5593899" y="4104818"/>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15</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3" name="شكل بيضاوي 22"/>
            <p:cNvSpPr/>
            <p:nvPr/>
          </p:nvSpPr>
          <p:spPr>
            <a:xfrm>
              <a:off x="5661248" y="7640149"/>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4" name="مستطيل 23"/>
            <p:cNvSpPr/>
            <p:nvPr/>
          </p:nvSpPr>
          <p:spPr>
            <a:xfrm>
              <a:off x="5663117" y="7693566"/>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16</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437737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61</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303659" y="323528"/>
            <a:ext cx="6221685" cy="8208912"/>
            <a:chOff x="303659" y="919012"/>
            <a:chExt cx="6221685" cy="7608158"/>
          </a:xfrm>
        </p:grpSpPr>
        <p:pic>
          <p:nvPicPr>
            <p:cNvPr id="8" name="Picture 7" descr="C:\Users\froty\Desktop\ملفات جديدة\صور 1\ripped-paper_23-2147506945.jpg"/>
            <p:cNvPicPr>
              <a:picLocks noChangeAspect="1" noChangeArrowheads="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3659" y="919012"/>
              <a:ext cx="6221685" cy="75414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9" name="مجموعة 8"/>
            <p:cNvGrpSpPr/>
            <p:nvPr/>
          </p:nvGrpSpPr>
          <p:grpSpPr>
            <a:xfrm>
              <a:off x="303659" y="1052488"/>
              <a:ext cx="5703130" cy="7474682"/>
              <a:chOff x="303659" y="1052488"/>
              <a:chExt cx="5703130" cy="7474682"/>
            </a:xfrm>
          </p:grpSpPr>
          <p:pic>
            <p:nvPicPr>
              <p:cNvPr id="15" name="Picture 7" descr="C:\Users\froty\Desktop\ملفات جديدة\صور 1\ripped-paper_23-214750694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784" t="78115" r="41176" b="8983"/>
              <a:stretch/>
            </p:blipFill>
            <p:spPr bwMode="auto">
              <a:xfrm>
                <a:off x="1085278" y="7386527"/>
                <a:ext cx="3362153" cy="972938"/>
              </a:xfrm>
              <a:prstGeom prst="rect">
                <a:avLst/>
              </a:prstGeom>
              <a:noFill/>
              <a:extLst>
                <a:ext uri="{909E8E84-426E-40DD-AFC4-6F175D3DCCD1}">
                  <a14:hiddenFill xmlns:a14="http://schemas.microsoft.com/office/drawing/2010/main">
                    <a:solidFill>
                      <a:srgbClr val="FFFFFF"/>
                    </a:solidFill>
                  </a14:hiddenFill>
                </a:ext>
              </a:extLst>
            </p:spPr>
          </p:pic>
          <p:sp>
            <p:nvSpPr>
              <p:cNvPr id="16" name="مستطيل 15"/>
              <p:cNvSpPr/>
              <p:nvPr/>
            </p:nvSpPr>
            <p:spPr>
              <a:xfrm>
                <a:off x="303659" y="1052488"/>
                <a:ext cx="5645621" cy="3519656"/>
              </a:xfrm>
              <a:prstGeom prst="rect">
                <a:avLst/>
              </a:prstGeom>
              <a:ln w="19050">
                <a:solidFill>
                  <a:schemeClr val="accent6">
                    <a:lumMod val="75000"/>
                  </a:schemeClr>
                </a:solidFill>
              </a:ln>
              <a:effectLst>
                <a:glow rad="1016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solidFill>
                    <a:schemeClr val="accent4">
                      <a:lumMod val="50000"/>
                    </a:schemeClr>
                  </a:solidFill>
                </a:endParaRPr>
              </a:p>
            </p:txBody>
          </p:sp>
          <p:sp>
            <p:nvSpPr>
              <p:cNvPr id="17" name="مستطيل 16"/>
              <p:cNvSpPr/>
              <p:nvPr/>
            </p:nvSpPr>
            <p:spPr>
              <a:xfrm>
                <a:off x="303659" y="4801800"/>
                <a:ext cx="5703130" cy="3502898"/>
              </a:xfrm>
              <a:prstGeom prst="rect">
                <a:avLst/>
              </a:prstGeom>
              <a:ln>
                <a:solidFill>
                  <a:schemeClr val="accent6">
                    <a:lumMod val="75000"/>
                  </a:schemeClr>
                </a:solidFill>
              </a:ln>
              <a:effectLst>
                <a:glow rad="1016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a:p>
            </p:txBody>
          </p:sp>
          <p:sp>
            <p:nvSpPr>
              <p:cNvPr id="18" name="مستطيل 17"/>
              <p:cNvSpPr/>
              <p:nvPr/>
            </p:nvSpPr>
            <p:spPr>
              <a:xfrm>
                <a:off x="3837837" y="5940150"/>
                <a:ext cx="2088231" cy="1521287"/>
              </a:xfrm>
              <a:prstGeom prst="rect">
                <a:avLst/>
              </a:prstGeom>
              <a:ln w="19050">
                <a:solidFill>
                  <a:schemeClr val="accent6">
                    <a:lumMod val="75000"/>
                  </a:schemeClr>
                </a:solid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19" name="مستطيل 18"/>
              <p:cNvSpPr/>
              <p:nvPr/>
            </p:nvSpPr>
            <p:spPr>
              <a:xfrm>
                <a:off x="3837837" y="2455168"/>
                <a:ext cx="1967428" cy="1396752"/>
              </a:xfrm>
              <a:prstGeom prst="rect">
                <a:avLst/>
              </a:prstGeom>
              <a:ln w="19050">
                <a:solidFill>
                  <a:schemeClr val="accent6">
                    <a:lumMod val="75000"/>
                  </a:schemeClr>
                </a:solid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20" name="مربع نص 19"/>
              <p:cNvSpPr txBox="1"/>
              <p:nvPr/>
            </p:nvSpPr>
            <p:spPr>
              <a:xfrm>
                <a:off x="3862580" y="6012160"/>
                <a:ext cx="2083339" cy="830997"/>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 ترتيب الأدوات كما هو موضح بالرسم، يساعد الأطفال على تنمية سرعة حركتهم وتفاعلهم. </a:t>
                </a:r>
              </a:p>
            </p:txBody>
          </p:sp>
          <p:sp>
            <p:nvSpPr>
              <p:cNvPr id="21" name="مربع نص 20"/>
              <p:cNvSpPr txBox="1"/>
              <p:nvPr/>
            </p:nvSpPr>
            <p:spPr>
              <a:xfrm>
                <a:off x="3862580" y="2409726"/>
                <a:ext cx="1942685" cy="992579"/>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*ترتيب الأدوات كما هو موضح في الصورة يساعد الطفل على تطوير حركات الاتزان بين الجزء العلوي والجزء السفلي عن طريق الزحف.</a:t>
                </a:r>
              </a:p>
            </p:txBody>
          </p:sp>
          <p:pic>
            <p:nvPicPr>
              <p:cNvPr id="22" name="صورة 21"/>
              <p:cNvPicPr/>
              <p:nvPr/>
            </p:nvPicPr>
            <p:blipFill rotWithShape="1">
              <a:blip r:embed="rId5" cstate="print">
                <a:extLst>
                  <a:ext uri="{28A0092B-C50C-407E-A947-70E740481C1C}">
                    <a14:useLocalDpi xmlns:a14="http://schemas.microsoft.com/office/drawing/2010/main" val="0"/>
                  </a:ext>
                </a:extLst>
              </a:blip>
              <a:srcRect l="2683" t="17152" r="4800" b="4899"/>
              <a:stretch/>
            </p:blipFill>
            <p:spPr bwMode="auto">
              <a:xfrm>
                <a:off x="303659" y="1119226"/>
                <a:ext cx="3413373" cy="3570494"/>
              </a:xfrm>
              <a:prstGeom prst="rect">
                <a:avLst/>
              </a:prstGeom>
              <a:ln w="19050" cap="sq">
                <a:solidFill>
                  <a:schemeClr val="accent6">
                    <a:lumMod val="75000"/>
                  </a:schemeClr>
                </a:solidFill>
                <a:prstDash val="solid"/>
                <a:miter lim="800000"/>
              </a:ln>
              <a:effectLst>
                <a:glow rad="63500">
                  <a:schemeClr val="accent6">
                    <a:satMod val="175000"/>
                    <a:alpha val="40000"/>
                  </a:schemeClr>
                </a:glow>
                <a:outerShdw blurRad="50800" dist="38100" dir="2700000" algn="tl" rotWithShape="0">
                  <a:srgbClr val="000000">
                    <a:alpha val="43000"/>
                  </a:srgbClr>
                </a:outerShdw>
              </a:effectLst>
            </p:spPr>
          </p:pic>
          <p:pic>
            <p:nvPicPr>
              <p:cNvPr id="23" name="صورة 22"/>
              <p:cNvPicPr/>
              <p:nvPr/>
            </p:nvPicPr>
            <p:blipFill rotWithShape="1">
              <a:blip r:embed="rId6" cstate="print">
                <a:extLst>
                  <a:ext uri="{28A0092B-C50C-407E-A947-70E740481C1C}">
                    <a14:useLocalDpi xmlns:a14="http://schemas.microsoft.com/office/drawing/2010/main" val="0"/>
                  </a:ext>
                </a:extLst>
              </a:blip>
              <a:srcRect l="3488" t="7875" r="10635" b="3651"/>
              <a:stretch/>
            </p:blipFill>
            <p:spPr bwMode="auto">
              <a:xfrm>
                <a:off x="424464" y="4891215"/>
                <a:ext cx="3413373" cy="3635955"/>
              </a:xfrm>
              <a:prstGeom prst="rect">
                <a:avLst/>
              </a:prstGeom>
              <a:ln w="19050" cap="sq">
                <a:solidFill>
                  <a:schemeClr val="accent6">
                    <a:lumMod val="75000"/>
                  </a:schemeClr>
                </a:solidFill>
                <a:prstDash val="solid"/>
                <a:miter lim="800000"/>
              </a:ln>
              <a:effectLst>
                <a:glow rad="63500">
                  <a:schemeClr val="accent6">
                    <a:satMod val="175000"/>
                    <a:alpha val="40000"/>
                  </a:schemeClr>
                </a:glow>
                <a:outerShdw blurRad="50800" dist="38100" dir="2700000" algn="tl" rotWithShape="0">
                  <a:srgbClr val="000000">
                    <a:alpha val="43000"/>
                  </a:srgbClr>
                </a:outerShdw>
              </a:effectLst>
            </p:spPr>
          </p:pic>
          <p:sp>
            <p:nvSpPr>
              <p:cNvPr id="24" name="مستطيل 23"/>
              <p:cNvSpPr/>
              <p:nvPr/>
            </p:nvSpPr>
            <p:spPr>
              <a:xfrm>
                <a:off x="2492896" y="1103719"/>
                <a:ext cx="1231205" cy="549412"/>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sp>
            <p:nvSpPr>
              <p:cNvPr id="25" name="مستطيل 24"/>
              <p:cNvSpPr/>
              <p:nvPr/>
            </p:nvSpPr>
            <p:spPr>
              <a:xfrm>
                <a:off x="2961117" y="4891616"/>
                <a:ext cx="876720" cy="771382"/>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sp>
            <p:nvSpPr>
              <p:cNvPr id="26" name="مستطيل 25"/>
              <p:cNvSpPr/>
              <p:nvPr/>
            </p:nvSpPr>
            <p:spPr>
              <a:xfrm>
                <a:off x="926831" y="5390472"/>
                <a:ext cx="647734" cy="545053"/>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grpSp>
        <p:grpSp>
          <p:nvGrpSpPr>
            <p:cNvPr id="10" name="مجموعة 9"/>
            <p:cNvGrpSpPr/>
            <p:nvPr/>
          </p:nvGrpSpPr>
          <p:grpSpPr>
            <a:xfrm>
              <a:off x="5593899" y="4063360"/>
              <a:ext cx="773257" cy="4276537"/>
              <a:chOff x="5593899" y="4063360"/>
              <a:chExt cx="773257" cy="4276537"/>
            </a:xfrm>
          </p:grpSpPr>
          <p:sp>
            <p:nvSpPr>
              <p:cNvPr id="11" name="شكل بيضاوي 10"/>
              <p:cNvSpPr/>
              <p:nvPr/>
            </p:nvSpPr>
            <p:spPr>
              <a:xfrm>
                <a:off x="5619042" y="4063360"/>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12" name="مستطيل 11"/>
              <p:cNvSpPr/>
              <p:nvPr/>
            </p:nvSpPr>
            <p:spPr>
              <a:xfrm>
                <a:off x="5593899" y="4104818"/>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17</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13" name="شكل بيضاوي 12"/>
              <p:cNvSpPr/>
              <p:nvPr/>
            </p:nvSpPr>
            <p:spPr>
              <a:xfrm>
                <a:off x="5661248" y="7640149"/>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14" name="مستطيل 13"/>
              <p:cNvSpPr/>
              <p:nvPr/>
            </p:nvSpPr>
            <p:spPr>
              <a:xfrm>
                <a:off x="5663117" y="7693566"/>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18</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grpSp>
    </p:spTree>
    <p:extLst>
      <p:ext uri="{BB962C8B-B14F-4D97-AF65-F5344CB8AC3E}">
        <p14:creationId xmlns:p14="http://schemas.microsoft.com/office/powerpoint/2010/main" val="437737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62</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303659" y="323528"/>
            <a:ext cx="6221685" cy="8136904"/>
            <a:chOff x="303659" y="919012"/>
            <a:chExt cx="6221685" cy="7541420"/>
          </a:xfrm>
        </p:grpSpPr>
        <p:grpSp>
          <p:nvGrpSpPr>
            <p:cNvPr id="8" name="مجموعة 7"/>
            <p:cNvGrpSpPr/>
            <p:nvPr/>
          </p:nvGrpSpPr>
          <p:grpSpPr>
            <a:xfrm>
              <a:off x="303659" y="919012"/>
              <a:ext cx="6221685" cy="7541420"/>
              <a:chOff x="303659" y="919012"/>
              <a:chExt cx="6221685" cy="7541420"/>
            </a:xfrm>
          </p:grpSpPr>
          <p:grpSp>
            <p:nvGrpSpPr>
              <p:cNvPr id="14" name="مجموعة 13"/>
              <p:cNvGrpSpPr/>
              <p:nvPr/>
            </p:nvGrpSpPr>
            <p:grpSpPr>
              <a:xfrm>
                <a:off x="303659" y="919012"/>
                <a:ext cx="6221685" cy="7541420"/>
                <a:chOff x="303659" y="847004"/>
                <a:chExt cx="6221685" cy="7541420"/>
              </a:xfrm>
            </p:grpSpPr>
            <p:pic>
              <p:nvPicPr>
                <p:cNvPr id="22" name="Picture 7" descr="C:\Users\froty\Desktop\ملفات جديدة\صور 1\ripped-paper_23-2147506945.jpg"/>
                <p:cNvPicPr>
                  <a:picLocks noChangeAspect="1" noChangeArrowheads="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3659" y="847004"/>
                  <a:ext cx="6221685" cy="75414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3" name="Picture 7" descr="C:\Users\froty\Desktop\ملفات جديدة\صور 1\ripped-paper_23-214750694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784" t="78115" r="41176" b="8983"/>
                <a:stretch/>
              </p:blipFill>
              <p:spPr bwMode="auto">
                <a:xfrm>
                  <a:off x="1085278" y="7314519"/>
                  <a:ext cx="3362153" cy="97293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مستطيل 14"/>
              <p:cNvSpPr/>
              <p:nvPr/>
            </p:nvSpPr>
            <p:spPr>
              <a:xfrm>
                <a:off x="303659" y="1052488"/>
                <a:ext cx="5645621" cy="3519657"/>
              </a:xfrm>
              <a:prstGeom prst="rect">
                <a:avLst/>
              </a:prstGeom>
              <a:ln w="19050"/>
              <a:effectLst>
                <a:glow rad="635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pPr algn="ctr"/>
                <a:endParaRPr lang="ar-KW" dirty="0">
                  <a:solidFill>
                    <a:schemeClr val="accent4">
                      <a:lumMod val="50000"/>
                    </a:schemeClr>
                  </a:solidFill>
                </a:endParaRPr>
              </a:p>
            </p:txBody>
          </p:sp>
          <p:sp>
            <p:nvSpPr>
              <p:cNvPr id="16" name="مستطيل 15"/>
              <p:cNvSpPr/>
              <p:nvPr/>
            </p:nvSpPr>
            <p:spPr>
              <a:xfrm>
                <a:off x="303659" y="4789829"/>
                <a:ext cx="5703130" cy="3670602"/>
              </a:xfrm>
              <a:prstGeom prst="rect">
                <a:avLst/>
              </a:prstGeom>
              <a:ln w="19050">
                <a:solidFill>
                  <a:schemeClr val="accent4">
                    <a:lumMod val="75000"/>
                  </a:schemeClr>
                </a:solidFill>
              </a:ln>
              <a:effectLst>
                <a:glow rad="635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pPr algn="ctr"/>
                <a:endParaRPr lang="ar-KW"/>
              </a:p>
            </p:txBody>
          </p:sp>
          <p:sp>
            <p:nvSpPr>
              <p:cNvPr id="17" name="مستطيل 16"/>
              <p:cNvSpPr/>
              <p:nvPr/>
            </p:nvSpPr>
            <p:spPr>
              <a:xfrm>
                <a:off x="3837837" y="2455168"/>
                <a:ext cx="1967428" cy="1396752"/>
              </a:xfrm>
              <a:prstGeom prst="rect">
                <a:avLst/>
              </a:prstGeom>
              <a:ln w="19050">
                <a:solidFill>
                  <a:schemeClr val="accent4">
                    <a:lumMod val="75000"/>
                  </a:schemeClr>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18" name="مربع نص 17"/>
              <p:cNvSpPr txBox="1"/>
              <p:nvPr/>
            </p:nvSpPr>
            <p:spPr>
              <a:xfrm>
                <a:off x="3862580" y="2409726"/>
                <a:ext cx="1942685" cy="992579"/>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*ترتيب القطع كما هو موضح بالصورة يساعد الاطفال على تطوير ادراكهم بالاتزان عن طريق الحركة يمينا ويسارا بسرعة .</a:t>
                </a:r>
              </a:p>
            </p:txBody>
          </p:sp>
          <p:grpSp>
            <p:nvGrpSpPr>
              <p:cNvPr id="19" name="مجموعة 18"/>
              <p:cNvGrpSpPr/>
              <p:nvPr/>
            </p:nvGrpSpPr>
            <p:grpSpPr>
              <a:xfrm>
                <a:off x="3837837" y="5940150"/>
                <a:ext cx="2108082" cy="1521287"/>
                <a:chOff x="1748072" y="5403201"/>
                <a:chExt cx="2108082" cy="1396752"/>
              </a:xfrm>
            </p:grpSpPr>
            <p:sp>
              <p:nvSpPr>
                <p:cNvPr id="20" name="مستطيل 19"/>
                <p:cNvSpPr/>
                <p:nvPr/>
              </p:nvSpPr>
              <p:spPr>
                <a:xfrm>
                  <a:off x="1748072" y="5403201"/>
                  <a:ext cx="2088231" cy="1396752"/>
                </a:xfrm>
                <a:prstGeom prst="rect">
                  <a:avLst/>
                </a:prstGeom>
                <a:ln w="19050">
                  <a:solidFill>
                    <a:schemeClr val="accent4">
                      <a:lumMod val="75000"/>
                    </a:schemeClr>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21" name="مربع نص 20"/>
                <p:cNvSpPr txBox="1"/>
                <p:nvPr/>
              </p:nvSpPr>
              <p:spPr>
                <a:xfrm>
                  <a:off x="1772815" y="5469316"/>
                  <a:ext cx="2083339" cy="911325"/>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 ترتيب الأدوات كما هو موضح بالشكل يساعد الأطفال على تطوير ادراكهم بالاتزان بوضع أكياس الرمل على مناطق محددة من أجسامهم.</a:t>
                  </a:r>
                </a:p>
              </p:txBody>
            </p:sp>
          </p:grpSp>
        </p:grpSp>
        <p:pic>
          <p:nvPicPr>
            <p:cNvPr id="9" name="صورة 8"/>
            <p:cNvPicPr/>
            <p:nvPr/>
          </p:nvPicPr>
          <p:blipFill rotWithShape="1">
            <a:blip r:embed="rId5" cstate="print">
              <a:extLst>
                <a:ext uri="{28A0092B-C50C-407E-A947-70E740481C1C}">
                  <a14:useLocalDpi xmlns:a14="http://schemas.microsoft.com/office/drawing/2010/main" val="0"/>
                </a:ext>
              </a:extLst>
            </a:blip>
            <a:srcRect l="3077" t="13414" r="9486" b="3043"/>
            <a:stretch/>
          </p:blipFill>
          <p:spPr bwMode="auto">
            <a:xfrm>
              <a:off x="303659" y="1052488"/>
              <a:ext cx="3389646" cy="3386349"/>
            </a:xfrm>
            <a:prstGeom prst="rect">
              <a:avLst/>
            </a:prstGeom>
            <a:noFill/>
            <a:ln w="19050">
              <a:solidFill>
                <a:schemeClr val="accent4">
                  <a:lumMod val="75000"/>
                </a:schemeClr>
              </a:solidFill>
            </a:ln>
            <a:effectLst>
              <a:glow rad="63500">
                <a:schemeClr val="accent4">
                  <a:satMod val="175000"/>
                  <a:alpha val="40000"/>
                </a:schemeClr>
              </a:glow>
            </a:effectLst>
          </p:spPr>
        </p:pic>
        <p:sp>
          <p:nvSpPr>
            <p:cNvPr id="10" name="مستطيل 9"/>
            <p:cNvSpPr/>
            <p:nvPr/>
          </p:nvSpPr>
          <p:spPr>
            <a:xfrm>
              <a:off x="2239086" y="1052488"/>
              <a:ext cx="1486136" cy="696013"/>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pic>
          <p:nvPicPr>
            <p:cNvPr id="11" name="صورة 10"/>
            <p:cNvPicPr/>
            <p:nvPr/>
          </p:nvPicPr>
          <p:blipFill rotWithShape="1">
            <a:blip r:embed="rId6" cstate="print">
              <a:extLst>
                <a:ext uri="{28A0092B-C50C-407E-A947-70E740481C1C}">
                  <a14:useLocalDpi xmlns:a14="http://schemas.microsoft.com/office/drawing/2010/main" val="0"/>
                </a:ext>
              </a:extLst>
            </a:blip>
            <a:srcRect l="3524" t="7135" r="3955" b="6962"/>
            <a:stretch/>
          </p:blipFill>
          <p:spPr bwMode="auto">
            <a:xfrm>
              <a:off x="303659" y="4789829"/>
              <a:ext cx="3389646" cy="3670602"/>
            </a:xfrm>
            <a:prstGeom prst="rect">
              <a:avLst/>
            </a:prstGeom>
            <a:ln w="19050" cap="sq">
              <a:solidFill>
                <a:schemeClr val="accent4">
                  <a:lumMod val="75000"/>
                </a:schemeClr>
              </a:solidFill>
              <a:prstDash val="solid"/>
              <a:miter lim="800000"/>
            </a:ln>
            <a:effectLst>
              <a:glow rad="63500">
                <a:schemeClr val="accent4">
                  <a:satMod val="175000"/>
                  <a:alpha val="40000"/>
                </a:schemeClr>
              </a:glow>
              <a:outerShdw blurRad="50800" dist="38100" dir="2700000" algn="tl" rotWithShape="0">
                <a:srgbClr val="000000">
                  <a:alpha val="43000"/>
                </a:srgbClr>
              </a:outerShdw>
            </a:effectLst>
          </p:spPr>
        </p:pic>
        <p:sp>
          <p:nvSpPr>
            <p:cNvPr id="12" name="مستطيل 11"/>
            <p:cNvSpPr/>
            <p:nvPr/>
          </p:nvSpPr>
          <p:spPr>
            <a:xfrm>
              <a:off x="1998482" y="7461437"/>
              <a:ext cx="1655785" cy="998994"/>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sp>
          <p:nvSpPr>
            <p:cNvPr id="13" name="مستطيل 12"/>
            <p:cNvSpPr/>
            <p:nvPr/>
          </p:nvSpPr>
          <p:spPr>
            <a:xfrm>
              <a:off x="992445" y="5424063"/>
              <a:ext cx="420331" cy="300066"/>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grpSp>
      <p:grpSp>
        <p:nvGrpSpPr>
          <p:cNvPr id="24" name="مجموعة 23"/>
          <p:cNvGrpSpPr/>
          <p:nvPr/>
        </p:nvGrpSpPr>
        <p:grpSpPr>
          <a:xfrm>
            <a:off x="5593899" y="4063360"/>
            <a:ext cx="773257" cy="4276537"/>
            <a:chOff x="5593899" y="4063360"/>
            <a:chExt cx="773257" cy="4276537"/>
          </a:xfrm>
        </p:grpSpPr>
        <p:sp>
          <p:nvSpPr>
            <p:cNvPr id="25" name="شكل بيضاوي 24"/>
            <p:cNvSpPr/>
            <p:nvPr/>
          </p:nvSpPr>
          <p:spPr>
            <a:xfrm>
              <a:off x="5619042" y="4063360"/>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6" name="مستطيل 25"/>
            <p:cNvSpPr/>
            <p:nvPr/>
          </p:nvSpPr>
          <p:spPr>
            <a:xfrm>
              <a:off x="5593899" y="4104818"/>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19</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7" name="شكل بيضاوي 26"/>
            <p:cNvSpPr/>
            <p:nvPr/>
          </p:nvSpPr>
          <p:spPr>
            <a:xfrm>
              <a:off x="5661248" y="7640149"/>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28" name="مستطيل 27"/>
            <p:cNvSpPr/>
            <p:nvPr/>
          </p:nvSpPr>
          <p:spPr>
            <a:xfrm>
              <a:off x="5663117" y="7693566"/>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20</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4377375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63</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45" name="مجموعة 44"/>
          <p:cNvGrpSpPr/>
          <p:nvPr/>
        </p:nvGrpSpPr>
        <p:grpSpPr>
          <a:xfrm>
            <a:off x="290614" y="323528"/>
            <a:ext cx="6234730" cy="8136904"/>
            <a:chOff x="290614" y="919012"/>
            <a:chExt cx="6234730" cy="7541420"/>
          </a:xfrm>
        </p:grpSpPr>
        <p:pic>
          <p:nvPicPr>
            <p:cNvPr id="46" name="Picture 7" descr="C:\Users\froty\Desktop\ملفات جديدة\صور 1\ripped-paper_23-2147506945.jpg"/>
            <p:cNvPicPr>
              <a:picLocks noChangeAspect="1" noChangeArrowheads="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3659" y="919012"/>
              <a:ext cx="6221685" cy="75414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47" name="مجموعة 46"/>
            <p:cNvGrpSpPr/>
            <p:nvPr/>
          </p:nvGrpSpPr>
          <p:grpSpPr>
            <a:xfrm>
              <a:off x="290614" y="984933"/>
              <a:ext cx="6024388" cy="7475499"/>
              <a:chOff x="290614" y="984933"/>
              <a:chExt cx="6024388" cy="7475499"/>
            </a:xfrm>
          </p:grpSpPr>
          <p:pic>
            <p:nvPicPr>
              <p:cNvPr id="48" name="Picture 7" descr="C:\Users\froty\Desktop\ملفات جديدة\صور 1\ripped-paper_23-214750694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784" t="78115" r="41176" b="8983"/>
              <a:stretch/>
            </p:blipFill>
            <p:spPr bwMode="auto">
              <a:xfrm>
                <a:off x="822213" y="8074097"/>
                <a:ext cx="3625218" cy="344427"/>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مجموعة 48"/>
              <p:cNvGrpSpPr/>
              <p:nvPr/>
            </p:nvGrpSpPr>
            <p:grpSpPr>
              <a:xfrm>
                <a:off x="290614" y="984933"/>
                <a:ext cx="5716175" cy="7475499"/>
                <a:chOff x="290614" y="984933"/>
                <a:chExt cx="5716175" cy="7475499"/>
              </a:xfrm>
            </p:grpSpPr>
            <p:sp>
              <p:nvSpPr>
                <p:cNvPr id="55" name="مستطيل 54"/>
                <p:cNvSpPr/>
                <p:nvPr/>
              </p:nvSpPr>
              <p:spPr>
                <a:xfrm>
                  <a:off x="303659" y="985750"/>
                  <a:ext cx="5645621" cy="3586395"/>
                </a:xfrm>
                <a:prstGeom prst="rect">
                  <a:avLst/>
                </a:prstGeom>
                <a:ln w="19050">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rtlCol="1" anchor="ctr"/>
                <a:lstStyle/>
                <a:p>
                  <a:pPr algn="ctr"/>
                  <a:endParaRPr lang="ar-KW" dirty="0">
                    <a:solidFill>
                      <a:schemeClr val="accent4">
                        <a:lumMod val="50000"/>
                      </a:schemeClr>
                    </a:solidFill>
                  </a:endParaRPr>
                </a:p>
              </p:txBody>
            </p:sp>
            <p:sp>
              <p:nvSpPr>
                <p:cNvPr id="56" name="مستطيل 55"/>
                <p:cNvSpPr/>
                <p:nvPr/>
              </p:nvSpPr>
              <p:spPr>
                <a:xfrm>
                  <a:off x="303659" y="4751149"/>
                  <a:ext cx="5703130" cy="3709283"/>
                </a:xfrm>
                <a:prstGeom prst="rect">
                  <a:avLst/>
                </a:prstGeom>
                <a:ln w="19050">
                  <a:solidFill>
                    <a:schemeClr val="accent1">
                      <a:lumMod val="75000"/>
                    </a:schemeClr>
                  </a:solidFill>
                </a:ln>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rtlCol="1" anchor="ctr"/>
                <a:lstStyle/>
                <a:p>
                  <a:pPr algn="ctr"/>
                  <a:endParaRPr lang="ar-KW"/>
                </a:p>
              </p:txBody>
            </p:sp>
            <p:sp>
              <p:nvSpPr>
                <p:cNvPr id="57" name="مستطيل 56"/>
                <p:cNvSpPr/>
                <p:nvPr/>
              </p:nvSpPr>
              <p:spPr>
                <a:xfrm>
                  <a:off x="3837837" y="2455168"/>
                  <a:ext cx="1967428" cy="1396752"/>
                </a:xfrm>
                <a:prstGeom prst="rect">
                  <a:avLst/>
                </a:prstGeom>
                <a:ln w="19050">
                  <a:solidFill>
                    <a:schemeClr val="accent1">
                      <a:lumMod val="75000"/>
                    </a:schemeClr>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58" name="مستطيل 57"/>
                <p:cNvSpPr/>
                <p:nvPr/>
              </p:nvSpPr>
              <p:spPr>
                <a:xfrm>
                  <a:off x="3823467" y="5940150"/>
                  <a:ext cx="2088231" cy="1521287"/>
                </a:xfrm>
                <a:prstGeom prst="rect">
                  <a:avLst/>
                </a:prstGeom>
                <a:ln w="19050">
                  <a:solidFill>
                    <a:schemeClr val="accent3">
                      <a:lumMod val="75000"/>
                    </a:schemeClr>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1" anchor="ctr"/>
                <a:lstStyle/>
                <a:p>
                  <a:pPr algn="ctr"/>
                  <a:endParaRPr lang="ar-KW" dirty="0"/>
                </a:p>
              </p:txBody>
            </p:sp>
            <p:sp>
              <p:nvSpPr>
                <p:cNvPr id="59" name="مربع نص 58"/>
                <p:cNvSpPr txBox="1"/>
                <p:nvPr/>
              </p:nvSpPr>
              <p:spPr>
                <a:xfrm>
                  <a:off x="3862580" y="6012160"/>
                  <a:ext cx="2083339" cy="830997"/>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 ترتيب الادوات كما هو موضح بالشكل يطور التآزر بين العين واليدين وإدراك الحيز والفراغ.</a:t>
                  </a:r>
                </a:p>
              </p:txBody>
            </p:sp>
            <p:pic>
              <p:nvPicPr>
                <p:cNvPr id="60" name="صورة 59"/>
                <p:cNvPicPr/>
                <p:nvPr/>
              </p:nvPicPr>
              <p:blipFill rotWithShape="1">
                <a:blip r:embed="rId5" cstate="print">
                  <a:extLst>
                    <a:ext uri="{28A0092B-C50C-407E-A947-70E740481C1C}">
                      <a14:useLocalDpi xmlns:a14="http://schemas.microsoft.com/office/drawing/2010/main" val="0"/>
                    </a:ext>
                  </a:extLst>
                </a:blip>
                <a:srcRect l="1857" t="10943" r="11338" b="5810"/>
                <a:stretch/>
              </p:blipFill>
              <p:spPr bwMode="auto">
                <a:xfrm>
                  <a:off x="290614" y="994663"/>
                  <a:ext cx="3380663" cy="3442234"/>
                </a:xfrm>
                <a:prstGeom prst="rect">
                  <a:avLst/>
                </a:prstGeom>
                <a:ln w="19050" cap="sq">
                  <a:solidFill>
                    <a:schemeClr val="accent1">
                      <a:lumMod val="75000"/>
                    </a:schemeClr>
                  </a:solidFill>
                  <a:prstDash val="solid"/>
                  <a:miter lim="800000"/>
                </a:ln>
                <a:effectLst>
                  <a:glow rad="63500">
                    <a:schemeClr val="accent1">
                      <a:satMod val="175000"/>
                      <a:alpha val="40000"/>
                    </a:schemeClr>
                  </a:glow>
                  <a:outerShdw blurRad="50800" dist="38100" dir="2700000" algn="tl" rotWithShape="0">
                    <a:srgbClr val="000000">
                      <a:alpha val="43000"/>
                    </a:srgbClr>
                  </a:outerShdw>
                </a:effectLst>
              </p:spPr>
            </p:pic>
            <p:sp>
              <p:nvSpPr>
                <p:cNvPr id="61" name="مربع نص 60"/>
                <p:cNvSpPr txBox="1"/>
                <p:nvPr/>
              </p:nvSpPr>
              <p:spPr>
                <a:xfrm>
                  <a:off x="3862580" y="2409726"/>
                  <a:ext cx="1942685" cy="830997"/>
                </a:xfrm>
                <a:prstGeom prst="rect">
                  <a:avLst/>
                </a:prstGeom>
                <a:noFill/>
              </p:spPr>
              <p:txBody>
                <a:bodyPr wrap="square" rtlCol="1">
                  <a:spAutoFit/>
                </a:bodyPr>
                <a:lstStyle/>
                <a:p>
                  <a:pPr algn="just"/>
                  <a:endParaRPr lang="en-US" sz="1050" dirty="0">
                    <a:solidFill>
                      <a:schemeClr val="accent4">
                        <a:lumMod val="50000"/>
                      </a:schemeClr>
                    </a:solidFill>
                    <a:cs typeface="PT Bold Heading" pitchFamily="2" charset="-78"/>
                  </a:endParaRPr>
                </a:p>
                <a:p>
                  <a:pPr algn="just"/>
                  <a:endParaRPr lang="ar-KW" sz="600" dirty="0">
                    <a:cs typeface="PT Bold Heading" pitchFamily="2" charset="-78"/>
                  </a:endParaRPr>
                </a:p>
                <a:p>
                  <a:pPr algn="just"/>
                  <a:r>
                    <a:rPr lang="ar-KW" sz="1050" dirty="0">
                      <a:cs typeface="PT Bold Heading" pitchFamily="2" charset="-78"/>
                    </a:rPr>
                    <a:t>*ترتيب الأجزاء كما هو موضح بالصورة ، يطور الطفل إدراكه بالحيز والفراغ وإدراكه بالاتزان.</a:t>
                  </a:r>
                </a:p>
              </p:txBody>
            </p:sp>
            <p:sp>
              <p:nvSpPr>
                <p:cNvPr id="62" name="مستطيل 61"/>
                <p:cNvSpPr/>
                <p:nvPr/>
              </p:nvSpPr>
              <p:spPr>
                <a:xfrm>
                  <a:off x="2420889" y="984933"/>
                  <a:ext cx="1263432" cy="734938"/>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pic>
              <p:nvPicPr>
                <p:cNvPr id="63" name="صورة 62"/>
                <p:cNvPicPr/>
                <p:nvPr/>
              </p:nvPicPr>
              <p:blipFill rotWithShape="1">
                <a:blip r:embed="rId6" cstate="print">
                  <a:extLst>
                    <a:ext uri="{28A0092B-C50C-407E-A947-70E740481C1C}">
                      <a14:useLocalDpi xmlns:a14="http://schemas.microsoft.com/office/drawing/2010/main" val="0"/>
                    </a:ext>
                  </a:extLst>
                </a:blip>
                <a:srcRect l="3330" t="13099" r="16043" b="5251"/>
                <a:stretch/>
              </p:blipFill>
              <p:spPr bwMode="auto">
                <a:xfrm>
                  <a:off x="303659" y="4751150"/>
                  <a:ext cx="3380663" cy="3667375"/>
                </a:xfrm>
                <a:prstGeom prst="rect">
                  <a:avLst/>
                </a:prstGeom>
                <a:ln w="19050" cap="sq">
                  <a:solidFill>
                    <a:schemeClr val="accent1">
                      <a:lumMod val="75000"/>
                    </a:schemeClr>
                  </a:solidFill>
                  <a:prstDash val="solid"/>
                  <a:miter lim="800000"/>
                </a:ln>
                <a:effectLst>
                  <a:glow rad="63500">
                    <a:schemeClr val="accent1">
                      <a:satMod val="175000"/>
                      <a:alpha val="40000"/>
                    </a:schemeClr>
                  </a:glow>
                  <a:outerShdw blurRad="50800" dist="38100" dir="2700000" algn="tl" rotWithShape="0">
                    <a:srgbClr val="000000">
                      <a:alpha val="43000"/>
                    </a:srgbClr>
                  </a:outerShdw>
                </a:effectLst>
              </p:spPr>
            </p:pic>
            <p:sp>
              <p:nvSpPr>
                <p:cNvPr id="64" name="مستطيل 63"/>
                <p:cNvSpPr/>
                <p:nvPr/>
              </p:nvSpPr>
              <p:spPr>
                <a:xfrm>
                  <a:off x="2348880" y="7386527"/>
                  <a:ext cx="1335441" cy="1031998"/>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grpSp>
          <p:grpSp>
            <p:nvGrpSpPr>
              <p:cNvPr id="50" name="مجموعة 49"/>
              <p:cNvGrpSpPr/>
              <p:nvPr/>
            </p:nvGrpSpPr>
            <p:grpSpPr>
              <a:xfrm>
                <a:off x="5589240" y="4063360"/>
                <a:ext cx="725762" cy="4276537"/>
                <a:chOff x="5589240" y="4063360"/>
                <a:chExt cx="725762" cy="4276537"/>
              </a:xfrm>
            </p:grpSpPr>
            <p:sp>
              <p:nvSpPr>
                <p:cNvPr id="51" name="شكل بيضاوي 50"/>
                <p:cNvSpPr/>
                <p:nvPr/>
              </p:nvSpPr>
              <p:spPr>
                <a:xfrm>
                  <a:off x="5619042" y="4063360"/>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52" name="مستطيل 51"/>
                <p:cNvSpPr/>
                <p:nvPr/>
              </p:nvSpPr>
              <p:spPr>
                <a:xfrm>
                  <a:off x="5593899" y="4104818"/>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21</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53" name="شكل بيضاوي 52"/>
                <p:cNvSpPr/>
                <p:nvPr/>
              </p:nvSpPr>
              <p:spPr>
                <a:xfrm>
                  <a:off x="5661248" y="7640149"/>
                  <a:ext cx="653754" cy="676267"/>
                </a:xfrm>
                <a:prstGeom prst="ellipse">
                  <a:avLst/>
                </a:prstGeom>
                <a:ln/>
                <a:effectLst>
                  <a:glow rad="635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sp>
              <p:nvSpPr>
                <p:cNvPr id="54" name="مستطيل 53"/>
                <p:cNvSpPr/>
                <p:nvPr/>
              </p:nvSpPr>
              <p:spPr>
                <a:xfrm>
                  <a:off x="5589240" y="7693566"/>
                  <a:ext cx="70403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36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rPr>
                    <a:t>22</a:t>
                  </a:r>
                  <a:endParaRPr lang="ar-SA" sz="4800" b="1" cap="none" spc="0"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grpSp>
        </p:grpSp>
      </p:grpSp>
    </p:spTree>
    <p:extLst>
      <p:ext uri="{BB962C8B-B14F-4D97-AF65-F5344CB8AC3E}">
        <p14:creationId xmlns:p14="http://schemas.microsoft.com/office/powerpoint/2010/main" val="4377375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64</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2" name="مجموعة 1"/>
          <p:cNvGrpSpPr/>
          <p:nvPr/>
        </p:nvGrpSpPr>
        <p:grpSpPr>
          <a:xfrm>
            <a:off x="387368" y="539552"/>
            <a:ext cx="5993960" cy="7704856"/>
            <a:chOff x="387368" y="539552"/>
            <a:chExt cx="5993960" cy="7704856"/>
          </a:xfrm>
        </p:grpSpPr>
        <p:sp>
          <p:nvSpPr>
            <p:cNvPr id="7" name="مستطيل مستدير الزوايا 6"/>
            <p:cNvSpPr/>
            <p:nvPr/>
          </p:nvSpPr>
          <p:spPr>
            <a:xfrm>
              <a:off x="476672" y="683568"/>
              <a:ext cx="5904656" cy="7560840"/>
            </a:xfrm>
            <a:prstGeom prst="roundRect">
              <a:avLst/>
            </a:prstGeom>
            <a:effectLst>
              <a:glow rad="1397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w="152400" h="50800" prst="softRound"/>
            </a:sp3d>
          </p:spPr>
          <p:style>
            <a:lnRef idx="3">
              <a:schemeClr val="lt1"/>
            </a:lnRef>
            <a:fillRef idx="1">
              <a:schemeClr val="accent6"/>
            </a:fillRef>
            <a:effectRef idx="1">
              <a:schemeClr val="accent6"/>
            </a:effectRef>
            <a:fontRef idx="minor">
              <a:schemeClr val="lt1"/>
            </a:fontRef>
          </p:style>
          <p:txBody>
            <a:bodyPr rtlCol="1" anchor="ctr"/>
            <a:lstStyle/>
            <a:p>
              <a:pPr algn="ctr"/>
              <a:endParaRPr lang="ar-KW"/>
            </a:p>
          </p:txBody>
        </p:sp>
        <p:sp>
          <p:nvSpPr>
            <p:cNvPr id="8" name="مستطيل مستدير الزوايا 7"/>
            <p:cNvSpPr/>
            <p:nvPr/>
          </p:nvSpPr>
          <p:spPr>
            <a:xfrm>
              <a:off x="629072" y="835968"/>
              <a:ext cx="5608240" cy="7264424"/>
            </a:xfrm>
            <a:prstGeom prst="round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endParaRPr lang="ar-KW" b="1" u="sng" dirty="0"/>
            </a:p>
            <a:p>
              <a:endParaRPr lang="ar-KW" b="1" u="sng" dirty="0"/>
            </a:p>
            <a:p>
              <a:endParaRPr lang="ar-KW" b="1" u="sng" dirty="0"/>
            </a:p>
            <a:p>
              <a:endParaRPr lang="ar-KW" b="1" u="sng" dirty="0"/>
            </a:p>
            <a:p>
              <a:pPr lvl="0" algn="just"/>
              <a:endParaRPr lang="ar-KW" b="1" dirty="0"/>
            </a:p>
            <a:p>
              <a:pPr lvl="0" algn="just"/>
              <a:endParaRPr lang="ar-KW" b="1" dirty="0"/>
            </a:p>
            <a:p>
              <a:pPr lvl="0" algn="justLow"/>
              <a:r>
                <a:rPr lang="ar-KW" b="1" dirty="0"/>
                <a:t>الإحماء .</a:t>
              </a:r>
              <a:endParaRPr lang="en-US" dirty="0"/>
            </a:p>
            <a:p>
              <a:pPr lvl="0" algn="justLow"/>
              <a:r>
                <a:rPr lang="ar-KW" b="1" dirty="0"/>
                <a:t>تطبيق المهارة  في أكثر من طريقة .</a:t>
              </a:r>
              <a:endParaRPr lang="en-US" dirty="0"/>
            </a:p>
            <a:p>
              <a:pPr lvl="0" algn="justLow"/>
              <a:r>
                <a:rPr lang="ar-KW" b="1" dirty="0"/>
                <a:t>المجموعات ( اللعب الحر ) .</a:t>
              </a:r>
              <a:endParaRPr lang="en-US" dirty="0"/>
            </a:p>
            <a:p>
              <a:pPr lvl="0" algn="justLow"/>
              <a:r>
                <a:rPr lang="ar-KW" b="1" dirty="0"/>
                <a:t>مسابقة بين الأطفال  ( النرد  لعبة  أرقام  و ألوان ) </a:t>
              </a:r>
              <a:r>
                <a:rPr lang="ar-KW" dirty="0"/>
                <a:t>.</a:t>
              </a:r>
              <a:endParaRPr lang="en-US" dirty="0"/>
            </a:p>
            <a:p>
              <a:pPr algn="just"/>
              <a:r>
                <a:rPr lang="ar-KW" dirty="0"/>
                <a:t> </a:t>
              </a:r>
              <a:endParaRPr lang="en-US" dirty="0"/>
            </a:p>
            <a:p>
              <a:endParaRPr lang="ar-KW" b="1" u="sng" dirty="0"/>
            </a:p>
            <a:p>
              <a:pPr algn="justLow"/>
              <a:r>
                <a:rPr lang="ar-KW" b="1" dirty="0">
                  <a:solidFill>
                    <a:schemeClr val="accent6">
                      <a:lumMod val="75000"/>
                    </a:schemeClr>
                  </a:solidFill>
                </a:rPr>
                <a:t>* </a:t>
              </a:r>
              <a:r>
                <a:rPr lang="ar-KW" b="1" dirty="0"/>
                <a:t>يشمل العديد من المراتب التي يمكن تشكيلها بطرق مختلفة لعمل تمارين فريدة من نوعها تخدم مهارة معينة تستطيع المعلمة التدريب عليها ، في المساحات الكبيرة وحتى في المساحات الصغيرة .</a:t>
              </a:r>
              <a:endParaRPr lang="en-US" dirty="0"/>
            </a:p>
            <a:p>
              <a:pPr lvl="0" algn="justLow"/>
              <a:r>
                <a:rPr lang="ar-KW" b="1" dirty="0">
                  <a:solidFill>
                    <a:schemeClr val="accent6">
                      <a:lumMod val="75000"/>
                    </a:schemeClr>
                  </a:solidFill>
                </a:rPr>
                <a:t>*</a:t>
              </a:r>
              <a:r>
                <a:rPr lang="ar-KW" b="1" dirty="0"/>
                <a:t> يشمل قاعدة صلبة مبطنة و لينة و أربعة أرجل متحركة . </a:t>
              </a:r>
              <a:endParaRPr lang="en-US" dirty="0"/>
            </a:p>
            <a:p>
              <a:pPr lvl="0" algn="justLow"/>
              <a:r>
                <a:rPr lang="ar-KW" b="1" dirty="0">
                  <a:solidFill>
                    <a:schemeClr val="accent6">
                      <a:lumMod val="75000"/>
                    </a:schemeClr>
                  </a:solidFill>
                </a:rPr>
                <a:t>* </a:t>
              </a:r>
              <a:r>
                <a:rPr lang="ar-KW" b="1" dirty="0"/>
                <a:t>يمكن استخدام جانبي الصندوق في اللعب .</a:t>
              </a:r>
              <a:endParaRPr lang="en-US" dirty="0"/>
            </a:p>
            <a:p>
              <a:pPr lvl="0" algn="justLow"/>
              <a:r>
                <a:rPr lang="ar-KW" b="1" dirty="0">
                  <a:solidFill>
                    <a:schemeClr val="accent6">
                      <a:lumMod val="75000"/>
                    </a:schemeClr>
                  </a:solidFill>
                </a:rPr>
                <a:t>* </a:t>
              </a:r>
              <a:r>
                <a:rPr lang="ar-KW" b="1" dirty="0"/>
                <a:t>يمكن استخدام جانبي الصندوق وممكن أن تكون متصلة في القاعدة الأساسية.</a:t>
              </a:r>
              <a:endParaRPr lang="en-US" dirty="0"/>
            </a:p>
            <a:p>
              <a:pPr algn="justLow"/>
              <a:r>
                <a:rPr lang="ar-KW" b="1" dirty="0"/>
                <a:t> </a:t>
              </a:r>
              <a:r>
                <a:rPr lang="ar-KW" b="1" dirty="0">
                  <a:solidFill>
                    <a:schemeClr val="accent6">
                      <a:lumMod val="75000"/>
                    </a:schemeClr>
                  </a:solidFill>
                </a:rPr>
                <a:t>*</a:t>
              </a:r>
              <a:r>
                <a:rPr lang="ar-KW" b="1" dirty="0"/>
                <a:t> كل جزء من أجزاء اللعبة مغطى بغطاء ناعم و مادة قوية التحمل وصحية على جسم الطفل وهي عبارة عن مجموعة المراتب والألعاب التي تشمل الصندوق تخزن جميعها داخل الصندوق لحفظ المساحة.</a:t>
              </a:r>
              <a:endParaRPr lang="ar-KW" dirty="0"/>
            </a:p>
          </p:txBody>
        </p:sp>
        <p:pic>
          <p:nvPicPr>
            <p:cNvPr id="9" name="Picture 3" descr="C:\Users\froty\Desktop\ملفات جديدة\صور 1\Colorful-Torn-Paper-Pack8.jpg"/>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387368" y="539552"/>
              <a:ext cx="3545688" cy="3528392"/>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p:cNvSpPr/>
            <p:nvPr/>
          </p:nvSpPr>
          <p:spPr>
            <a:xfrm>
              <a:off x="440739" y="1077584"/>
              <a:ext cx="2412197" cy="398072"/>
            </a:xfrm>
            <a:prstGeom prst="rect">
              <a:avLst/>
            </a:prstGeom>
            <a:noFill/>
            <a:ln>
              <a:no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l"/>
              <a:r>
                <a:rPr lang="ar-KW" sz="2700" dirty="0">
                  <a:ln>
                    <a:solidFill>
                      <a:srgbClr val="FFC000"/>
                    </a:solidFill>
                  </a:ln>
                  <a:solidFill>
                    <a:srgbClr val="FFFF00"/>
                  </a:solidFill>
                  <a:cs typeface="PT Bold Heading" pitchFamily="2" charset="-78"/>
                </a:rPr>
                <a:t>    صندوق الحركية </a:t>
              </a:r>
            </a:p>
            <a:p>
              <a:pPr algn="l"/>
              <a:r>
                <a:rPr lang="ar-KW" sz="2700" dirty="0">
                  <a:ln>
                    <a:solidFill>
                      <a:srgbClr val="FFC000"/>
                    </a:solidFill>
                  </a:ln>
                  <a:solidFill>
                    <a:srgbClr val="FFFF00"/>
                  </a:solidFill>
                  <a:cs typeface="PT Bold Heading" pitchFamily="2" charset="-78"/>
                </a:rPr>
                <a:t>الشامل</a:t>
              </a:r>
              <a:endParaRPr lang="en-US" sz="2700" dirty="0">
                <a:ln>
                  <a:solidFill>
                    <a:srgbClr val="FFC000"/>
                  </a:solidFill>
                </a:ln>
                <a:solidFill>
                  <a:srgbClr val="FFFF00"/>
                </a:solidFill>
                <a:cs typeface="PT Bold Heading" pitchFamily="2" charset="-78"/>
              </a:endParaRPr>
            </a:p>
          </p:txBody>
        </p:sp>
        <p:sp>
          <p:nvSpPr>
            <p:cNvPr id="11" name="مستطيل 10"/>
            <p:cNvSpPr/>
            <p:nvPr/>
          </p:nvSpPr>
          <p:spPr>
            <a:xfrm>
              <a:off x="3284984" y="2411760"/>
              <a:ext cx="2816694" cy="271044"/>
            </a:xfrm>
            <a:prstGeom prst="rect">
              <a:avLst/>
            </a:prstGeom>
            <a:ln/>
            <a:effectLst>
              <a:glow rad="635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r>
                <a:rPr lang="ar-KW" sz="1400" dirty="0">
                  <a:cs typeface="PT Bold Heading" pitchFamily="2" charset="-78"/>
                </a:rPr>
                <a:t>    استخدامات صندوق الحركية الشامل </a:t>
              </a:r>
              <a:r>
                <a:rPr lang="ar-KW" sz="1100" dirty="0">
                  <a:cs typeface="PT Bold Heading" pitchFamily="2" charset="-78"/>
                </a:rPr>
                <a:t>:</a:t>
              </a:r>
            </a:p>
          </p:txBody>
        </p:sp>
        <p:sp>
          <p:nvSpPr>
            <p:cNvPr id="12" name="مخطط انسيابي: رابط 11"/>
            <p:cNvSpPr/>
            <p:nvPr/>
          </p:nvSpPr>
          <p:spPr>
            <a:xfrm>
              <a:off x="5877272" y="2457272"/>
              <a:ext cx="180020" cy="180020"/>
            </a:xfrm>
            <a:prstGeom prst="flowChartConnector">
              <a:avLst/>
            </a:prstGeom>
            <a:effectLst>
              <a:glow rad="635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a:p>
          </p:txBody>
        </p:sp>
        <p:sp>
          <p:nvSpPr>
            <p:cNvPr id="13" name="مستطيل 12"/>
            <p:cNvSpPr/>
            <p:nvPr/>
          </p:nvSpPr>
          <p:spPr>
            <a:xfrm>
              <a:off x="4409314" y="4103948"/>
              <a:ext cx="1676687" cy="271044"/>
            </a:xfrm>
            <a:prstGeom prst="rect">
              <a:avLst/>
            </a:prstGeom>
            <a:ln/>
            <a:effectLst>
              <a:glow rad="635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r>
                <a:rPr lang="ar-KW" sz="1400" dirty="0">
                  <a:cs typeface="PT Bold Heading" pitchFamily="2" charset="-78"/>
                </a:rPr>
                <a:t>    طريقة الاستخدام</a:t>
              </a:r>
              <a:r>
                <a:rPr lang="ar-KW" sz="1100" dirty="0">
                  <a:cs typeface="PT Bold Heading" pitchFamily="2" charset="-78"/>
                </a:rPr>
                <a:t>:</a:t>
              </a:r>
            </a:p>
          </p:txBody>
        </p:sp>
        <p:sp>
          <p:nvSpPr>
            <p:cNvPr id="14" name="مخطط انسيابي: رابط 13"/>
            <p:cNvSpPr/>
            <p:nvPr/>
          </p:nvSpPr>
          <p:spPr>
            <a:xfrm>
              <a:off x="5877272" y="4149460"/>
              <a:ext cx="180020" cy="180020"/>
            </a:xfrm>
            <a:prstGeom prst="flowChartConnector">
              <a:avLst/>
            </a:prstGeom>
            <a:effectLst>
              <a:glow rad="635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a:p>
          </p:txBody>
        </p:sp>
        <p:pic>
          <p:nvPicPr>
            <p:cNvPr id="15" name="صورة 1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7478" y="1187084"/>
              <a:ext cx="1899814" cy="969263"/>
            </a:xfrm>
            <a:prstGeom prst="rect">
              <a:avLst/>
            </a:prstGeom>
            <a:ln>
              <a:noFill/>
            </a:ln>
            <a:effectLst>
              <a:outerShdw blurRad="190500" algn="tl" rotWithShape="0">
                <a:srgbClr val="000000">
                  <a:alpha val="70000"/>
                </a:srgbClr>
              </a:outerShdw>
            </a:effectLst>
          </p:spPr>
        </p:pic>
        <p:pic>
          <p:nvPicPr>
            <p:cNvPr id="16" name="صورة 1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0889" y="1272069"/>
              <a:ext cx="1535390" cy="1008650"/>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4377375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65</a:t>
              </a:r>
              <a:endParaRPr lang="en-US" sz="1000" b="1" dirty="0">
                <a:ln w="11430"/>
                <a:effectLst>
                  <a:outerShdw blurRad="50800" dist="39000" dir="5460000" algn="tl">
                    <a:srgbClr val="000000">
                      <a:alpha val="38000"/>
                    </a:srgbClr>
                  </a:outerShdw>
                </a:effectLst>
                <a:latin typeface="Times New Roman"/>
                <a:ea typeface="Times New Roman"/>
              </a:endParaRPr>
            </a:p>
          </p:txBody>
        </p:sp>
      </p:grpSp>
      <p:sp>
        <p:nvSpPr>
          <p:cNvPr id="7" name="مستطيل مستدير الزوايا 6"/>
          <p:cNvSpPr/>
          <p:nvPr/>
        </p:nvSpPr>
        <p:spPr>
          <a:xfrm>
            <a:off x="476672" y="755576"/>
            <a:ext cx="5904656" cy="7560840"/>
          </a:xfrm>
          <a:prstGeom prst="roundRect">
            <a:avLst/>
          </a:prstGeom>
          <a:effectLst>
            <a:glow rad="1397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w="152400" h="50800" prst="softRound"/>
          </a:sp3d>
        </p:spPr>
        <p:style>
          <a:lnRef idx="3">
            <a:schemeClr val="lt1"/>
          </a:lnRef>
          <a:fillRef idx="1">
            <a:schemeClr val="accent6"/>
          </a:fillRef>
          <a:effectRef idx="1">
            <a:schemeClr val="accent6"/>
          </a:effectRef>
          <a:fontRef idx="minor">
            <a:schemeClr val="lt1"/>
          </a:fontRef>
        </p:style>
        <p:txBody>
          <a:bodyPr rtlCol="1" anchor="ctr"/>
          <a:lstStyle/>
          <a:p>
            <a:pPr algn="ctr"/>
            <a:endParaRPr lang="ar-KW"/>
          </a:p>
        </p:txBody>
      </p:sp>
      <p:sp>
        <p:nvSpPr>
          <p:cNvPr id="8" name="مستطيل مستدير الزوايا 7"/>
          <p:cNvSpPr/>
          <p:nvPr/>
        </p:nvSpPr>
        <p:spPr>
          <a:xfrm>
            <a:off x="629072" y="907976"/>
            <a:ext cx="5608240" cy="7264424"/>
          </a:xfrm>
          <a:prstGeom prst="round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lvl="0" algn="just"/>
            <a:endParaRPr lang="ar-KW" b="1" dirty="0"/>
          </a:p>
          <a:p>
            <a:pPr lvl="0" algn="justLow"/>
            <a:r>
              <a:rPr lang="ar-KW" b="1" dirty="0">
                <a:solidFill>
                  <a:schemeClr val="accent6">
                    <a:lumMod val="75000"/>
                  </a:schemeClr>
                </a:solidFill>
              </a:rPr>
              <a:t>*</a:t>
            </a:r>
            <a:r>
              <a:rPr lang="ar-KW" b="1" dirty="0"/>
              <a:t> قاعدة لوحة</a:t>
            </a:r>
            <a:r>
              <a:rPr lang="en-US" b="1" dirty="0"/>
              <a:t>110x110) </a:t>
            </a:r>
            <a:r>
              <a:rPr lang="ar-KW" b="1" dirty="0"/>
              <a:t>) سم بها </a:t>
            </a:r>
            <a:r>
              <a:rPr lang="en-US" b="1" dirty="0"/>
              <a:t>4</a:t>
            </a:r>
            <a:r>
              <a:rPr lang="ar-KW" b="1" dirty="0"/>
              <a:t>عجلات</a:t>
            </a:r>
          </a:p>
          <a:p>
            <a:pPr lvl="0" algn="justLow"/>
            <a:r>
              <a:rPr lang="ar-KW" b="1" dirty="0">
                <a:solidFill>
                  <a:schemeClr val="accent6">
                    <a:lumMod val="75000"/>
                  </a:schemeClr>
                </a:solidFill>
              </a:rPr>
              <a:t>*</a:t>
            </a:r>
            <a:r>
              <a:rPr lang="ar-KW" b="1" dirty="0"/>
              <a:t> عدد ( </a:t>
            </a:r>
            <a:r>
              <a:rPr lang="en-US" b="1" dirty="0"/>
              <a:t>2</a:t>
            </a:r>
            <a:r>
              <a:rPr lang="ar-KW" b="1" dirty="0"/>
              <a:t>)  نصف اسطوانة </a:t>
            </a:r>
          </a:p>
          <a:p>
            <a:pPr lvl="0" algn="justLow"/>
            <a:r>
              <a:rPr lang="ar-KW" b="1" dirty="0">
                <a:solidFill>
                  <a:schemeClr val="accent6">
                    <a:lumMod val="75000"/>
                  </a:schemeClr>
                </a:solidFill>
              </a:rPr>
              <a:t>*</a:t>
            </a:r>
            <a:r>
              <a:rPr lang="ar-KW" b="1" dirty="0"/>
              <a:t> </a:t>
            </a:r>
            <a:r>
              <a:rPr lang="en-US" b="1" dirty="0"/>
              <a:t>4)</a:t>
            </a:r>
            <a:r>
              <a:rPr lang="ar-KW" b="1" dirty="0"/>
              <a:t>)مراتب (</a:t>
            </a:r>
            <a:r>
              <a:rPr lang="en-US" b="1" dirty="0"/>
              <a:t>10x 80 x 100 </a:t>
            </a:r>
            <a:r>
              <a:rPr lang="ar-KW" b="1" dirty="0"/>
              <a:t>) سم التي لها جانبين </a:t>
            </a:r>
          </a:p>
          <a:p>
            <a:pPr lvl="0" algn="justLow"/>
            <a:r>
              <a:rPr lang="ar-KW" b="1" dirty="0">
                <a:solidFill>
                  <a:schemeClr val="accent6">
                    <a:lumMod val="75000"/>
                  </a:schemeClr>
                </a:solidFill>
              </a:rPr>
              <a:t>*</a:t>
            </a:r>
            <a:r>
              <a:rPr lang="ar-KW" b="1" dirty="0"/>
              <a:t> اللاصق الخشن (</a:t>
            </a:r>
            <a:r>
              <a:rPr lang="ar-KW" b="1" dirty="0" err="1"/>
              <a:t>فيلكرو</a:t>
            </a:r>
            <a:r>
              <a:rPr lang="ar-KW" b="1" dirty="0"/>
              <a:t>)</a:t>
            </a:r>
          </a:p>
          <a:p>
            <a:pPr lvl="0" algn="justLow"/>
            <a:r>
              <a:rPr lang="ar-KW" b="1" dirty="0">
                <a:solidFill>
                  <a:schemeClr val="accent6">
                    <a:lumMod val="75000"/>
                  </a:schemeClr>
                </a:solidFill>
              </a:rPr>
              <a:t>*</a:t>
            </a:r>
            <a:r>
              <a:rPr lang="ar-KW" b="1" dirty="0"/>
              <a:t> </a:t>
            </a:r>
            <a:r>
              <a:rPr lang="en-US" b="1" dirty="0"/>
              <a:t>3</a:t>
            </a:r>
            <a:r>
              <a:rPr lang="ar-KW" b="1" dirty="0"/>
              <a:t>مكعبات </a:t>
            </a:r>
            <a:r>
              <a:rPr lang="en-US" b="1" dirty="0"/>
              <a:t>30x 30 x 80) </a:t>
            </a:r>
            <a:r>
              <a:rPr lang="ar-KW" b="1" dirty="0"/>
              <a:t>)سم </a:t>
            </a:r>
          </a:p>
          <a:p>
            <a:pPr lvl="0" algn="justLow"/>
            <a:r>
              <a:rPr lang="ar-KW" b="1" dirty="0">
                <a:solidFill>
                  <a:schemeClr val="accent6">
                    <a:lumMod val="75000"/>
                  </a:schemeClr>
                </a:solidFill>
              </a:rPr>
              <a:t>*</a:t>
            </a:r>
            <a:r>
              <a:rPr lang="ar-KW" b="1" dirty="0"/>
              <a:t> زاويتان </a:t>
            </a:r>
            <a:r>
              <a:rPr lang="en-US" b="1" dirty="0"/>
              <a:t>30x 60 x 60) </a:t>
            </a:r>
            <a:r>
              <a:rPr lang="ar-KW" b="1" dirty="0"/>
              <a:t>)سم </a:t>
            </a:r>
          </a:p>
          <a:p>
            <a:pPr lvl="0" algn="justLow"/>
            <a:r>
              <a:rPr lang="ar-KW" b="1" dirty="0">
                <a:solidFill>
                  <a:schemeClr val="accent6">
                    <a:lumMod val="75000"/>
                  </a:schemeClr>
                </a:solidFill>
              </a:rPr>
              <a:t>*</a:t>
            </a:r>
            <a:r>
              <a:rPr lang="ar-KW" b="1" dirty="0"/>
              <a:t> </a:t>
            </a:r>
            <a:r>
              <a:rPr lang="en-US" b="1" dirty="0"/>
              <a:t>2 </a:t>
            </a:r>
            <a:r>
              <a:rPr lang="ar-KW" b="1" dirty="0"/>
              <a:t>شبه منحرف </a:t>
            </a:r>
          </a:p>
          <a:p>
            <a:pPr lvl="0" algn="justLow"/>
            <a:r>
              <a:rPr lang="ar-KW" b="1" dirty="0">
                <a:solidFill>
                  <a:schemeClr val="accent6">
                    <a:lumMod val="75000"/>
                  </a:schemeClr>
                </a:solidFill>
              </a:rPr>
              <a:t>*</a:t>
            </a:r>
            <a:r>
              <a:rPr lang="ar-KW" b="1" dirty="0"/>
              <a:t> النرد </a:t>
            </a:r>
          </a:p>
          <a:p>
            <a:pPr lvl="0" algn="justLow"/>
            <a:r>
              <a:rPr lang="ar-KW" b="1" dirty="0">
                <a:solidFill>
                  <a:schemeClr val="accent6">
                    <a:lumMod val="75000"/>
                  </a:schemeClr>
                </a:solidFill>
              </a:rPr>
              <a:t>*</a:t>
            </a:r>
            <a:r>
              <a:rPr lang="ar-KW" b="1" dirty="0"/>
              <a:t> قوسان (</a:t>
            </a:r>
            <a:r>
              <a:rPr lang="en-US" b="1" dirty="0"/>
              <a:t>15x 30 x 60 </a:t>
            </a:r>
            <a:r>
              <a:rPr lang="ar-KW" b="1" dirty="0"/>
              <a:t>) سم</a:t>
            </a:r>
          </a:p>
          <a:p>
            <a:pPr lvl="0" algn="justLow"/>
            <a:r>
              <a:rPr lang="ar-KW" b="1" dirty="0">
                <a:solidFill>
                  <a:schemeClr val="accent6">
                    <a:lumMod val="75000"/>
                  </a:schemeClr>
                </a:solidFill>
              </a:rPr>
              <a:t>*</a:t>
            </a:r>
            <a:r>
              <a:rPr lang="ar-KW" b="1" dirty="0"/>
              <a:t> يشمل الصندوق المتحرك على عدة قطع متحركة يمكن دمجها في عدة طرق مختلفة لتكوين جملة حركيه فريدة من نوعها ولتدريب الطفل على مهارات حركيه مختلفة.</a:t>
            </a:r>
          </a:p>
          <a:p>
            <a:pPr lvl="0" algn="justLow"/>
            <a:r>
              <a:rPr lang="ar-KW" b="1" dirty="0">
                <a:solidFill>
                  <a:schemeClr val="accent6">
                    <a:lumMod val="75000"/>
                  </a:schemeClr>
                </a:solidFill>
              </a:rPr>
              <a:t>*</a:t>
            </a:r>
            <a:r>
              <a:rPr lang="ar-KW" b="1" dirty="0"/>
              <a:t> تنميه مهارات الطفل  الحركية والذهنية.</a:t>
            </a:r>
          </a:p>
          <a:p>
            <a:pPr lvl="0" algn="justLow"/>
            <a:endParaRPr lang="ar-KW" b="1" dirty="0"/>
          </a:p>
        </p:txBody>
      </p:sp>
      <p:pic>
        <p:nvPicPr>
          <p:cNvPr id="9" name="Picture 3" descr="C:\Users\froty\Desktop\ملفات جديدة\صور 1\Colorful-Torn-Paper-Pack8.jpg"/>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387368" y="611560"/>
            <a:ext cx="3545688" cy="352839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رابط مستقيم 9"/>
          <p:cNvCxnSpPr/>
          <p:nvPr/>
        </p:nvCxnSpPr>
        <p:spPr>
          <a:xfrm flipH="1">
            <a:off x="1916832" y="2411760"/>
            <a:ext cx="4320480" cy="0"/>
          </a:xfrm>
          <a:prstGeom prst="line">
            <a:avLst/>
          </a:prstGeom>
        </p:spPr>
        <p:style>
          <a:lnRef idx="2">
            <a:schemeClr val="accent4"/>
          </a:lnRef>
          <a:fillRef idx="0">
            <a:schemeClr val="accent4"/>
          </a:fillRef>
          <a:effectRef idx="1">
            <a:schemeClr val="accent4"/>
          </a:effectRef>
          <a:fontRef idx="minor">
            <a:schemeClr val="tx1"/>
          </a:fontRef>
        </p:style>
      </p:cxnSp>
      <p:graphicFrame>
        <p:nvGraphicFramePr>
          <p:cNvPr id="11" name="جدول 10"/>
          <p:cNvGraphicFramePr>
            <a:graphicFrameLocks noGrp="1"/>
          </p:cNvGraphicFramePr>
          <p:nvPr>
            <p:extLst>
              <p:ext uri="{D42A27DB-BD31-4B8C-83A1-F6EECF244321}">
                <p14:modId xmlns:p14="http://schemas.microsoft.com/office/powerpoint/2010/main" val="4185568885"/>
              </p:ext>
            </p:extLst>
          </p:nvPr>
        </p:nvGraphicFramePr>
        <p:xfrm>
          <a:off x="908721" y="7092280"/>
          <a:ext cx="5040559" cy="315468"/>
        </p:xfrm>
        <a:graphic>
          <a:graphicData uri="http://schemas.openxmlformats.org/drawingml/2006/table">
            <a:tbl>
              <a:tblPr rtl="1" firstRow="1" firstCol="1" bandRow="1">
                <a:tableStyleId>{ED083AE6-46FA-4A59-8FB0-9F97EB10719F}</a:tableStyleId>
              </a:tblPr>
              <a:tblGrid>
                <a:gridCol w="719781">
                  <a:extLst>
                    <a:ext uri="{9D8B030D-6E8A-4147-A177-3AD203B41FA5}">
                      <a16:colId xmlns:a16="http://schemas.microsoft.com/office/drawing/2014/main" val="20000"/>
                    </a:ext>
                  </a:extLst>
                </a:gridCol>
                <a:gridCol w="719781">
                  <a:extLst>
                    <a:ext uri="{9D8B030D-6E8A-4147-A177-3AD203B41FA5}">
                      <a16:colId xmlns:a16="http://schemas.microsoft.com/office/drawing/2014/main" val="20001"/>
                    </a:ext>
                  </a:extLst>
                </a:gridCol>
                <a:gridCol w="719781">
                  <a:extLst>
                    <a:ext uri="{9D8B030D-6E8A-4147-A177-3AD203B41FA5}">
                      <a16:colId xmlns:a16="http://schemas.microsoft.com/office/drawing/2014/main" val="20002"/>
                    </a:ext>
                  </a:extLst>
                </a:gridCol>
                <a:gridCol w="720304">
                  <a:extLst>
                    <a:ext uri="{9D8B030D-6E8A-4147-A177-3AD203B41FA5}">
                      <a16:colId xmlns:a16="http://schemas.microsoft.com/office/drawing/2014/main" val="20003"/>
                    </a:ext>
                  </a:extLst>
                </a:gridCol>
                <a:gridCol w="720304">
                  <a:extLst>
                    <a:ext uri="{9D8B030D-6E8A-4147-A177-3AD203B41FA5}">
                      <a16:colId xmlns:a16="http://schemas.microsoft.com/office/drawing/2014/main" val="20004"/>
                    </a:ext>
                  </a:extLst>
                </a:gridCol>
                <a:gridCol w="720304">
                  <a:extLst>
                    <a:ext uri="{9D8B030D-6E8A-4147-A177-3AD203B41FA5}">
                      <a16:colId xmlns:a16="http://schemas.microsoft.com/office/drawing/2014/main" val="20005"/>
                    </a:ext>
                  </a:extLst>
                </a:gridCol>
                <a:gridCol w="720304">
                  <a:extLst>
                    <a:ext uri="{9D8B030D-6E8A-4147-A177-3AD203B41FA5}">
                      <a16:colId xmlns:a16="http://schemas.microsoft.com/office/drawing/2014/main" val="20006"/>
                    </a:ext>
                  </a:extLst>
                </a:gridCol>
              </a:tblGrid>
              <a:tr h="0">
                <a:tc>
                  <a:txBody>
                    <a:bodyPr/>
                    <a:lstStyle/>
                    <a:p>
                      <a:pPr algn="ctr" rtl="1">
                        <a:lnSpc>
                          <a:spcPct val="115000"/>
                        </a:lnSpc>
                        <a:spcAft>
                          <a:spcPts val="0"/>
                        </a:spcAft>
                      </a:pPr>
                      <a:r>
                        <a:rPr lang="ar-KW" sz="1800" dirty="0">
                          <a:effectLst/>
                        </a:rPr>
                        <a:t>القفز</a:t>
                      </a:r>
                      <a:endParaRPr lang="en-US" sz="1100" dirty="0">
                        <a:effectLst/>
                        <a:latin typeface="Calibri"/>
                        <a:ea typeface="Calibri"/>
                        <a:cs typeface="Arial"/>
                      </a:endParaRPr>
                    </a:p>
                  </a:txBody>
                  <a:tcPr marL="68580" marR="68580" marT="0" marB="0" anchor="b"/>
                </a:tc>
                <a:tc>
                  <a:txBody>
                    <a:bodyPr/>
                    <a:lstStyle/>
                    <a:p>
                      <a:pPr algn="r" rtl="1">
                        <a:lnSpc>
                          <a:spcPct val="115000"/>
                        </a:lnSpc>
                        <a:spcAft>
                          <a:spcPts val="0"/>
                        </a:spcAft>
                      </a:pPr>
                      <a:r>
                        <a:rPr lang="ar-KW" sz="1800">
                          <a:effectLst/>
                        </a:rPr>
                        <a:t>الوثب</a:t>
                      </a:r>
                      <a:endParaRPr lang="en-US" sz="1100">
                        <a:effectLst/>
                        <a:latin typeface="Calibri"/>
                        <a:ea typeface="Calibri"/>
                        <a:cs typeface="Arial"/>
                      </a:endParaRPr>
                    </a:p>
                  </a:txBody>
                  <a:tcPr marL="68580" marR="68580" marT="0" marB="0"/>
                </a:tc>
                <a:tc>
                  <a:txBody>
                    <a:bodyPr/>
                    <a:lstStyle/>
                    <a:p>
                      <a:pPr algn="r" rtl="1">
                        <a:lnSpc>
                          <a:spcPct val="115000"/>
                        </a:lnSpc>
                        <a:spcAft>
                          <a:spcPts val="0"/>
                        </a:spcAft>
                      </a:pPr>
                      <a:r>
                        <a:rPr lang="ar-KW" sz="1800">
                          <a:effectLst/>
                        </a:rPr>
                        <a:t>المشي</a:t>
                      </a:r>
                      <a:endParaRPr lang="en-US" sz="1100">
                        <a:effectLst/>
                        <a:latin typeface="Calibri"/>
                        <a:ea typeface="Calibri"/>
                        <a:cs typeface="Arial"/>
                      </a:endParaRPr>
                    </a:p>
                  </a:txBody>
                  <a:tcPr marL="68580" marR="68580" marT="0" marB="0"/>
                </a:tc>
                <a:tc>
                  <a:txBody>
                    <a:bodyPr/>
                    <a:lstStyle/>
                    <a:p>
                      <a:pPr algn="r" rtl="1">
                        <a:lnSpc>
                          <a:spcPct val="115000"/>
                        </a:lnSpc>
                        <a:spcAft>
                          <a:spcPts val="0"/>
                        </a:spcAft>
                      </a:pPr>
                      <a:r>
                        <a:rPr lang="ar-KW" sz="1800">
                          <a:effectLst/>
                        </a:rPr>
                        <a:t>الزحف</a:t>
                      </a:r>
                      <a:endParaRPr lang="en-US" sz="1100">
                        <a:effectLst/>
                        <a:latin typeface="Calibri"/>
                        <a:ea typeface="Calibri"/>
                        <a:cs typeface="Arial"/>
                      </a:endParaRPr>
                    </a:p>
                  </a:txBody>
                  <a:tcPr marL="68580" marR="68580" marT="0" marB="0"/>
                </a:tc>
                <a:tc>
                  <a:txBody>
                    <a:bodyPr/>
                    <a:lstStyle/>
                    <a:p>
                      <a:pPr algn="r" rtl="1">
                        <a:lnSpc>
                          <a:spcPct val="115000"/>
                        </a:lnSpc>
                        <a:spcAft>
                          <a:spcPts val="0"/>
                        </a:spcAft>
                      </a:pPr>
                      <a:r>
                        <a:rPr lang="ar-KW" sz="1800">
                          <a:effectLst/>
                        </a:rPr>
                        <a:t>الجري</a:t>
                      </a:r>
                      <a:endParaRPr lang="en-US" sz="1100">
                        <a:effectLst/>
                        <a:latin typeface="Calibri"/>
                        <a:ea typeface="Calibri"/>
                        <a:cs typeface="Arial"/>
                      </a:endParaRPr>
                    </a:p>
                  </a:txBody>
                  <a:tcPr marL="68580" marR="68580" marT="0" marB="0"/>
                </a:tc>
                <a:tc>
                  <a:txBody>
                    <a:bodyPr/>
                    <a:lstStyle/>
                    <a:p>
                      <a:pPr algn="r" rtl="1">
                        <a:lnSpc>
                          <a:spcPct val="115000"/>
                        </a:lnSpc>
                        <a:spcAft>
                          <a:spcPts val="0"/>
                        </a:spcAft>
                      </a:pPr>
                      <a:r>
                        <a:rPr lang="ar-KW" sz="1800">
                          <a:effectLst/>
                        </a:rPr>
                        <a:t>التكور</a:t>
                      </a:r>
                      <a:endParaRPr lang="en-US" sz="1100">
                        <a:effectLst/>
                        <a:latin typeface="Calibri"/>
                        <a:ea typeface="Calibri"/>
                        <a:cs typeface="Arial"/>
                      </a:endParaRPr>
                    </a:p>
                  </a:txBody>
                  <a:tcPr marL="68580" marR="68580" marT="0" marB="0"/>
                </a:tc>
                <a:tc>
                  <a:txBody>
                    <a:bodyPr/>
                    <a:lstStyle/>
                    <a:p>
                      <a:pPr algn="r" rtl="1">
                        <a:lnSpc>
                          <a:spcPct val="115000"/>
                        </a:lnSpc>
                        <a:spcAft>
                          <a:spcPts val="0"/>
                        </a:spcAft>
                      </a:pPr>
                      <a:r>
                        <a:rPr lang="ar-KW" sz="1800" dirty="0">
                          <a:effectLst/>
                        </a:rPr>
                        <a:t>الامتداد</a:t>
                      </a:r>
                      <a:endParaRPr lang="en-US" sz="1100" dirty="0">
                        <a:effectLst/>
                        <a:latin typeface="Calibri"/>
                        <a:ea typeface="Calibri"/>
                        <a:cs typeface="Arial"/>
                      </a:endParaRPr>
                    </a:p>
                  </a:txBody>
                  <a:tcPr marL="68580" marR="68580" marT="0" marB="0"/>
                </a:tc>
                <a:extLst>
                  <a:ext uri="{0D108BD9-81ED-4DB2-BD59-A6C34878D82A}">
                    <a16:rowId xmlns:a16="http://schemas.microsoft.com/office/drawing/2014/main" val="10000"/>
                  </a:ext>
                </a:extLst>
              </a:tr>
            </a:tbl>
          </a:graphicData>
        </a:graphic>
      </p:graphicFrame>
      <p:sp>
        <p:nvSpPr>
          <p:cNvPr id="12" name="مستطيل 11"/>
          <p:cNvSpPr/>
          <p:nvPr/>
        </p:nvSpPr>
        <p:spPr>
          <a:xfrm>
            <a:off x="3573016" y="6588224"/>
            <a:ext cx="2528662" cy="271044"/>
          </a:xfrm>
          <a:prstGeom prst="rect">
            <a:avLst/>
          </a:prstGeom>
          <a:ln/>
          <a:effectLst>
            <a:glow rad="635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r>
              <a:rPr lang="ar-KW" sz="1400" dirty="0">
                <a:cs typeface="PT Bold Heading" pitchFamily="2" charset="-78"/>
              </a:rPr>
              <a:t>    من المهارات المستخدمة في اللعبة</a:t>
            </a:r>
            <a:r>
              <a:rPr lang="ar-KW" sz="1100" dirty="0">
                <a:cs typeface="PT Bold Heading" pitchFamily="2" charset="-78"/>
              </a:rPr>
              <a:t>:</a:t>
            </a:r>
          </a:p>
        </p:txBody>
      </p:sp>
      <p:sp>
        <p:nvSpPr>
          <p:cNvPr id="13" name="مخطط انسيابي: رابط 12"/>
          <p:cNvSpPr/>
          <p:nvPr/>
        </p:nvSpPr>
        <p:spPr>
          <a:xfrm>
            <a:off x="5877272" y="6633736"/>
            <a:ext cx="180020" cy="180020"/>
          </a:xfrm>
          <a:prstGeom prst="flowChartConnector">
            <a:avLst/>
          </a:prstGeom>
          <a:effectLst>
            <a:glow rad="635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a:p>
        </p:txBody>
      </p:sp>
      <p:sp>
        <p:nvSpPr>
          <p:cNvPr id="14" name="مربع نص 13"/>
          <p:cNvSpPr txBox="1"/>
          <p:nvPr/>
        </p:nvSpPr>
        <p:spPr>
          <a:xfrm>
            <a:off x="1863310" y="1488430"/>
            <a:ext cx="4320480" cy="923330"/>
          </a:xfrm>
          <a:prstGeom prst="rect">
            <a:avLst/>
          </a:prstGeom>
          <a:noFill/>
        </p:spPr>
        <p:txBody>
          <a:bodyPr wrap="square" rtlCol="1">
            <a:spAutoFit/>
          </a:bodyPr>
          <a:lstStyle/>
          <a:p>
            <a:r>
              <a:rPr lang="ar-KW" cap="small" dirty="0">
                <a:cs typeface="PT Bold Heading" pitchFamily="2" charset="-78"/>
              </a:rPr>
              <a:t>* صندوق الألعاب الحركية  سمي نسبه إلى شكله فهو عبارة عن صندوق يحتوي على الأدوات بداخله ،عدد هذه الأدوات 17 قطعه وهي :</a:t>
            </a:r>
            <a:endParaRPr lang="en-US" dirty="0">
              <a:cs typeface="PT Bold Heading" pitchFamily="2" charset="-78"/>
            </a:endParaRPr>
          </a:p>
        </p:txBody>
      </p:sp>
    </p:spTree>
    <p:extLst>
      <p:ext uri="{BB962C8B-B14F-4D97-AF65-F5344CB8AC3E}">
        <p14:creationId xmlns:p14="http://schemas.microsoft.com/office/powerpoint/2010/main" val="4377375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66</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387368" y="611560"/>
            <a:ext cx="5993960" cy="7704856"/>
            <a:chOff x="387368" y="827584"/>
            <a:chExt cx="5993960" cy="7704856"/>
          </a:xfrm>
        </p:grpSpPr>
        <p:sp>
          <p:nvSpPr>
            <p:cNvPr id="8" name="مستطيل مستدير الزوايا 7"/>
            <p:cNvSpPr/>
            <p:nvPr/>
          </p:nvSpPr>
          <p:spPr>
            <a:xfrm>
              <a:off x="476672" y="971600"/>
              <a:ext cx="5904656" cy="7560840"/>
            </a:xfrm>
            <a:prstGeom prst="roundRect">
              <a:avLst/>
            </a:prstGeom>
            <a:effectLst>
              <a:glow rad="1397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w="152400" h="50800" prst="softRound"/>
            </a:sp3d>
          </p:spPr>
          <p:style>
            <a:lnRef idx="3">
              <a:schemeClr val="lt1"/>
            </a:lnRef>
            <a:fillRef idx="1">
              <a:schemeClr val="accent6"/>
            </a:fillRef>
            <a:effectRef idx="1">
              <a:schemeClr val="accent6"/>
            </a:effectRef>
            <a:fontRef idx="minor">
              <a:schemeClr val="lt1"/>
            </a:fontRef>
          </p:style>
          <p:txBody>
            <a:bodyPr rtlCol="1" anchor="ctr"/>
            <a:lstStyle/>
            <a:p>
              <a:pPr algn="ctr"/>
              <a:endParaRPr lang="ar-KW"/>
            </a:p>
          </p:txBody>
        </p:sp>
        <p:sp>
          <p:nvSpPr>
            <p:cNvPr id="9" name="مستطيل مستدير الزوايا 8"/>
            <p:cNvSpPr/>
            <p:nvPr/>
          </p:nvSpPr>
          <p:spPr>
            <a:xfrm>
              <a:off x="629072" y="1124000"/>
              <a:ext cx="5608240" cy="7264424"/>
            </a:xfrm>
            <a:prstGeom prst="round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lvl="0" algn="just"/>
              <a:endParaRPr lang="ar-KW" b="1" dirty="0"/>
            </a:p>
          </p:txBody>
        </p:sp>
        <p:pic>
          <p:nvPicPr>
            <p:cNvPr id="10" name="Picture 3" descr="C:\Users\froty\Desktop\ملفات جديدة\صور 1\Colorful-Torn-Paper-Pack8.jpg"/>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387368" y="827584"/>
              <a:ext cx="3545688" cy="3528392"/>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p:cNvSpPr txBox="1"/>
            <p:nvPr/>
          </p:nvSpPr>
          <p:spPr>
            <a:xfrm>
              <a:off x="629071" y="1986677"/>
              <a:ext cx="5608241" cy="3139321"/>
            </a:xfrm>
            <a:prstGeom prst="rect">
              <a:avLst/>
            </a:prstGeom>
            <a:noFill/>
          </p:spPr>
          <p:txBody>
            <a:bodyPr wrap="square" rtlCol="1">
              <a:spAutoFit/>
            </a:bodyPr>
            <a:lstStyle/>
            <a:p>
              <a:pPr lvl="0" algn="just"/>
              <a:r>
                <a:rPr lang="ar-KW" b="1" dirty="0">
                  <a:solidFill>
                    <a:schemeClr val="accent6">
                      <a:lumMod val="75000"/>
                    </a:schemeClr>
                  </a:solidFill>
                </a:rPr>
                <a:t>* </a:t>
              </a:r>
              <a:r>
                <a:rPr lang="ar-KW" dirty="0">
                  <a:cs typeface="PT Bold Heading" pitchFamily="2" charset="-78"/>
                </a:rPr>
                <a:t>ويتميز صندوق الحركية الشامل بأنه:</a:t>
              </a:r>
            </a:p>
            <a:p>
              <a:pPr lvl="0" algn="just"/>
              <a:endParaRPr lang="ar-KW" b="1" dirty="0"/>
            </a:p>
            <a:p>
              <a:pPr lvl="0" algn="just"/>
              <a:r>
                <a:rPr lang="ar-KW" dirty="0">
                  <a:solidFill>
                    <a:schemeClr val="accent6">
                      <a:lumMod val="75000"/>
                    </a:schemeClr>
                  </a:solidFill>
                  <a:cs typeface="PT Bold Heading" pitchFamily="2" charset="-78"/>
                </a:rPr>
                <a:t>1-</a:t>
              </a:r>
              <a:r>
                <a:rPr lang="ar-KW" dirty="0">
                  <a:cs typeface="PT Bold Heading" pitchFamily="2" charset="-78"/>
                </a:rPr>
                <a:t> آمن للطفل وذلك بسبب جوده الصنع .</a:t>
              </a:r>
            </a:p>
            <a:p>
              <a:pPr lvl="0" algn="just"/>
              <a:r>
                <a:rPr lang="ar-KW" dirty="0">
                  <a:solidFill>
                    <a:schemeClr val="accent6">
                      <a:lumMod val="75000"/>
                    </a:schemeClr>
                  </a:solidFill>
                  <a:cs typeface="PT Bold Heading" pitchFamily="2" charset="-78"/>
                </a:rPr>
                <a:t>2-</a:t>
              </a:r>
              <a:r>
                <a:rPr lang="ar-KW" dirty="0">
                  <a:cs typeface="PT Bold Heading" pitchFamily="2" charset="-78"/>
                </a:rPr>
                <a:t> سهوله التنظيف  وذلك لان تغطي الأدوات ماده مصنوعة من الجلد.</a:t>
              </a:r>
            </a:p>
            <a:p>
              <a:pPr lvl="0" algn="just"/>
              <a:r>
                <a:rPr lang="ar-KW" dirty="0">
                  <a:solidFill>
                    <a:schemeClr val="accent6">
                      <a:lumMod val="75000"/>
                    </a:schemeClr>
                  </a:solidFill>
                  <a:cs typeface="PT Bold Heading" pitchFamily="2" charset="-78"/>
                </a:rPr>
                <a:t>3-</a:t>
              </a:r>
              <a:r>
                <a:rPr lang="ar-KW" dirty="0">
                  <a:cs typeface="PT Bold Heading" pitchFamily="2" charset="-78"/>
                </a:rPr>
                <a:t> ألوانه مشوقه وجاذبه للطفل .</a:t>
              </a:r>
            </a:p>
            <a:p>
              <a:pPr lvl="0" algn="just"/>
              <a:r>
                <a:rPr lang="ar-KW" dirty="0">
                  <a:solidFill>
                    <a:schemeClr val="accent6">
                      <a:lumMod val="75000"/>
                    </a:schemeClr>
                  </a:solidFill>
                  <a:cs typeface="PT Bold Heading" pitchFamily="2" charset="-78"/>
                </a:rPr>
                <a:t>4-</a:t>
              </a:r>
              <a:r>
                <a:rPr lang="ar-KW" dirty="0">
                  <a:cs typeface="PT Bold Heading" pitchFamily="2" charset="-78"/>
                </a:rPr>
                <a:t> سهوله تخزينه حيث يوفر المساحة.</a:t>
              </a:r>
            </a:p>
            <a:p>
              <a:pPr lvl="0" algn="just"/>
              <a:r>
                <a:rPr lang="ar-KW" dirty="0">
                  <a:solidFill>
                    <a:schemeClr val="accent6">
                      <a:lumMod val="75000"/>
                    </a:schemeClr>
                  </a:solidFill>
                  <a:cs typeface="PT Bold Heading" pitchFamily="2" charset="-78"/>
                </a:rPr>
                <a:t>5-</a:t>
              </a:r>
              <a:r>
                <a:rPr lang="ar-KW" dirty="0">
                  <a:cs typeface="PT Bold Heading" pitchFamily="2" charset="-78"/>
                </a:rPr>
                <a:t> سهوله تحريكه وذلك بسبب وجود أربع عجلات في القاعدة .</a:t>
              </a:r>
            </a:p>
            <a:p>
              <a:pPr lvl="0" algn="just"/>
              <a:r>
                <a:rPr lang="ar-KW" dirty="0">
                  <a:solidFill>
                    <a:schemeClr val="accent6">
                      <a:lumMod val="75000"/>
                    </a:schemeClr>
                  </a:solidFill>
                  <a:cs typeface="PT Bold Heading" pitchFamily="2" charset="-78"/>
                </a:rPr>
                <a:t>6-</a:t>
              </a:r>
              <a:r>
                <a:rPr lang="ar-KW" dirty="0">
                  <a:cs typeface="PT Bold Heading" pitchFamily="2" charset="-78"/>
                </a:rPr>
                <a:t> ينمي لدى الأطفال القدرة على الإبداع بالتمارين الرياضية .</a:t>
              </a:r>
            </a:p>
            <a:p>
              <a:pPr lvl="0" algn="just"/>
              <a:r>
                <a:rPr lang="ar-KW" dirty="0">
                  <a:solidFill>
                    <a:schemeClr val="accent6">
                      <a:lumMod val="75000"/>
                    </a:schemeClr>
                  </a:solidFill>
                  <a:cs typeface="PT Bold Heading" pitchFamily="2" charset="-78"/>
                </a:rPr>
                <a:t>7-</a:t>
              </a:r>
              <a:r>
                <a:rPr lang="ar-KW" dirty="0">
                  <a:cs typeface="PT Bold Heading" pitchFamily="2" charset="-78"/>
                </a:rPr>
                <a:t> تقوي العضلات الكبيرة والصغيرة .</a:t>
              </a:r>
            </a:p>
            <a:p>
              <a:pPr lvl="0" algn="just"/>
              <a:r>
                <a:rPr lang="ar-KW" dirty="0">
                  <a:solidFill>
                    <a:schemeClr val="accent6">
                      <a:lumMod val="75000"/>
                    </a:schemeClr>
                  </a:solidFill>
                  <a:cs typeface="PT Bold Heading" pitchFamily="2" charset="-78"/>
                </a:rPr>
                <a:t>8-</a:t>
              </a:r>
              <a:r>
                <a:rPr lang="ar-KW" dirty="0">
                  <a:cs typeface="PT Bold Heading" pitchFamily="2" charset="-78"/>
                </a:rPr>
                <a:t>  الاعتماد على الذات و زيادة  الثقة لدى الطفل </a:t>
              </a:r>
            </a:p>
          </p:txBody>
        </p:sp>
        <p:sp>
          <p:nvSpPr>
            <p:cNvPr id="12" name="مستطيل 11"/>
            <p:cNvSpPr/>
            <p:nvPr/>
          </p:nvSpPr>
          <p:spPr>
            <a:xfrm>
              <a:off x="444860" y="1293608"/>
              <a:ext cx="2232248" cy="398072"/>
            </a:xfrm>
            <a:prstGeom prst="rect">
              <a:avLst/>
            </a:prstGeom>
            <a:noFill/>
            <a:ln>
              <a:no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pPr algn="l"/>
              <a:r>
                <a:rPr lang="ar-KW" sz="2400" dirty="0">
                  <a:ln>
                    <a:solidFill>
                      <a:srgbClr val="FFC000"/>
                    </a:solidFill>
                  </a:ln>
                  <a:solidFill>
                    <a:srgbClr val="FFFF00"/>
                  </a:solidFill>
                  <a:cs typeface="PT Bold Heading" pitchFamily="2" charset="-78"/>
                </a:rPr>
                <a:t>    مميزات صندوق </a:t>
              </a:r>
            </a:p>
            <a:p>
              <a:pPr algn="l"/>
              <a:r>
                <a:rPr lang="ar-KW" sz="2400" dirty="0">
                  <a:ln>
                    <a:solidFill>
                      <a:srgbClr val="FFC000"/>
                    </a:solidFill>
                  </a:ln>
                  <a:solidFill>
                    <a:srgbClr val="FFFF00"/>
                  </a:solidFill>
                  <a:cs typeface="PT Bold Heading" pitchFamily="2" charset="-78"/>
                </a:rPr>
                <a:t>الحركية</a:t>
              </a:r>
              <a:endParaRPr lang="en-US" sz="2400" dirty="0">
                <a:ln>
                  <a:solidFill>
                    <a:srgbClr val="FFC000"/>
                  </a:solidFill>
                </a:ln>
                <a:solidFill>
                  <a:srgbClr val="FFFF00"/>
                </a:solidFill>
                <a:cs typeface="PT Bold Heading" pitchFamily="2" charset="-78"/>
              </a:endParaRPr>
            </a:p>
          </p:txBody>
        </p:sp>
        <p:cxnSp>
          <p:nvCxnSpPr>
            <p:cNvPr id="13" name="رابط مستقيم 12"/>
            <p:cNvCxnSpPr/>
            <p:nvPr/>
          </p:nvCxnSpPr>
          <p:spPr>
            <a:xfrm flipH="1">
              <a:off x="2492896" y="2483768"/>
              <a:ext cx="3744416"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14" name="رابط مستقيم 13"/>
            <p:cNvCxnSpPr/>
            <p:nvPr/>
          </p:nvCxnSpPr>
          <p:spPr>
            <a:xfrm flipH="1">
              <a:off x="1560984" y="5436096"/>
              <a:ext cx="3744416"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15" name="رابط مستقيم 14"/>
            <p:cNvCxnSpPr/>
            <p:nvPr/>
          </p:nvCxnSpPr>
          <p:spPr>
            <a:xfrm flipH="1">
              <a:off x="2348880" y="5580112"/>
              <a:ext cx="2232248" cy="0"/>
            </a:xfrm>
            <a:prstGeom prst="line">
              <a:avLst/>
            </a:prstGeom>
          </p:spPr>
          <p:style>
            <a:lnRef idx="2">
              <a:schemeClr val="accent4"/>
            </a:lnRef>
            <a:fillRef idx="0">
              <a:schemeClr val="accent4"/>
            </a:fillRef>
            <a:effectRef idx="1">
              <a:schemeClr val="accent4"/>
            </a:effectRef>
            <a:fontRef idx="minor">
              <a:schemeClr val="tx1"/>
            </a:fontRef>
          </p:style>
        </p:cxnSp>
      </p:grpSp>
    </p:spTree>
    <p:extLst>
      <p:ext uri="{BB962C8B-B14F-4D97-AF65-F5344CB8AC3E}">
        <p14:creationId xmlns:p14="http://schemas.microsoft.com/office/powerpoint/2010/main" val="4377375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67</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84534" y="385111"/>
            <a:ext cx="6224786" cy="8291345"/>
            <a:chOff x="0" y="229749"/>
            <a:chExt cx="6224786" cy="8291345"/>
          </a:xfrm>
        </p:grpSpPr>
        <p:grpSp>
          <p:nvGrpSpPr>
            <p:cNvPr id="8" name="مجموعة 7"/>
            <p:cNvGrpSpPr/>
            <p:nvPr/>
          </p:nvGrpSpPr>
          <p:grpSpPr>
            <a:xfrm>
              <a:off x="188641" y="229749"/>
              <a:ext cx="4536503" cy="4198235"/>
              <a:chOff x="332656" y="589789"/>
              <a:chExt cx="4536503" cy="4198235"/>
            </a:xfrm>
          </p:grpSpPr>
          <p:sp>
            <p:nvSpPr>
              <p:cNvPr id="22" name="شكل بيضاوي 21"/>
              <p:cNvSpPr/>
              <p:nvPr/>
            </p:nvSpPr>
            <p:spPr>
              <a:xfrm>
                <a:off x="332656" y="589789"/>
                <a:ext cx="4320480" cy="3960440"/>
              </a:xfrm>
              <a:prstGeom prst="ellipse">
                <a:avLst/>
              </a:prstGeom>
              <a:ln/>
              <a:effectLst>
                <a:glow rad="1397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dirty="0"/>
              </a:p>
            </p:txBody>
          </p:sp>
          <p:sp>
            <p:nvSpPr>
              <p:cNvPr id="23" name="شكل بيضاوي 22"/>
              <p:cNvSpPr/>
              <p:nvPr/>
            </p:nvSpPr>
            <p:spPr>
              <a:xfrm>
                <a:off x="548679" y="827584"/>
                <a:ext cx="4320480" cy="3960440"/>
              </a:xfrm>
              <a:prstGeom prst="ellipse">
                <a:avLst/>
              </a:prstGeom>
              <a:ln>
                <a:solidFill>
                  <a:schemeClr val="accent6">
                    <a:lumMod val="50000"/>
                  </a:schemeClr>
                </a:solidFill>
              </a:ln>
              <a:effectLst>
                <a:glow rad="1016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a:endParaRPr lang="ar-KW" dirty="0"/>
              </a:p>
            </p:txBody>
          </p:sp>
        </p:grpSp>
        <p:grpSp>
          <p:nvGrpSpPr>
            <p:cNvPr id="9" name="مجموعة 8"/>
            <p:cNvGrpSpPr/>
            <p:nvPr/>
          </p:nvGrpSpPr>
          <p:grpSpPr>
            <a:xfrm rot="3292617">
              <a:off x="1667636" y="3963944"/>
              <a:ext cx="4536503" cy="4577797"/>
              <a:chOff x="332656" y="589789"/>
              <a:chExt cx="4536503" cy="4198235"/>
            </a:xfrm>
          </p:grpSpPr>
          <p:sp>
            <p:nvSpPr>
              <p:cNvPr id="20" name="شكل بيضاوي 19"/>
              <p:cNvSpPr/>
              <p:nvPr/>
            </p:nvSpPr>
            <p:spPr>
              <a:xfrm>
                <a:off x="332656" y="589789"/>
                <a:ext cx="4320480" cy="3960440"/>
              </a:xfrm>
              <a:prstGeom prst="ellipse">
                <a:avLst/>
              </a:prstGeom>
              <a:ln/>
              <a:effectLst>
                <a:glow rad="1397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dirty="0"/>
              </a:p>
            </p:txBody>
          </p:sp>
          <p:sp>
            <p:nvSpPr>
              <p:cNvPr id="21" name="شكل بيضاوي 20"/>
              <p:cNvSpPr/>
              <p:nvPr/>
            </p:nvSpPr>
            <p:spPr>
              <a:xfrm>
                <a:off x="548679" y="827584"/>
                <a:ext cx="4320480" cy="3960440"/>
              </a:xfrm>
              <a:prstGeom prst="ellipse">
                <a:avLst/>
              </a:prstGeom>
              <a:ln w="19050">
                <a:solidFill>
                  <a:schemeClr val="accent3">
                    <a:lumMod val="50000"/>
                  </a:schemeClr>
                </a:solid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ar-KW" dirty="0"/>
              </a:p>
            </p:txBody>
          </p:sp>
        </p:grpSp>
        <p:pic>
          <p:nvPicPr>
            <p:cNvPr id="10" name="Picture 6" descr="http://www.pubzi.com/f/649625-lg-649611-Pushpin-2.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50809"/>
              <a:ext cx="1640011" cy="15412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pubzi.com/f/lg-Pushpin-2.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4307" y="3918944"/>
              <a:ext cx="1440160" cy="1303002"/>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p:cNvSpPr/>
            <p:nvPr/>
          </p:nvSpPr>
          <p:spPr>
            <a:xfrm>
              <a:off x="970833" y="1259632"/>
              <a:ext cx="4258367" cy="2520280"/>
            </a:xfrm>
            <a:prstGeom prst="rect">
              <a:avLst/>
            </a:prstGeom>
            <a:ln>
              <a:solidFill>
                <a:schemeClr val="accent6">
                  <a:lumMod val="50000"/>
                </a:schemeClr>
              </a:solidFill>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sp>
          <p:nvSpPr>
            <p:cNvPr id="13" name="مربع نص 12"/>
            <p:cNvSpPr txBox="1"/>
            <p:nvPr/>
          </p:nvSpPr>
          <p:spPr>
            <a:xfrm>
              <a:off x="980728" y="1357769"/>
              <a:ext cx="4258367" cy="2031325"/>
            </a:xfrm>
            <a:prstGeom prst="rect">
              <a:avLst/>
            </a:prstGeom>
            <a:noFill/>
          </p:spPr>
          <p:txBody>
            <a:bodyPr wrap="square" rtlCol="1">
              <a:spAutoFit/>
            </a:bodyPr>
            <a:lstStyle/>
            <a:p>
              <a:pPr algn="justLow"/>
              <a:r>
                <a:rPr lang="ar-KW" sz="1600" dirty="0">
                  <a:solidFill>
                    <a:schemeClr val="accent6">
                      <a:lumMod val="75000"/>
                    </a:schemeClr>
                  </a:solidFill>
                  <a:cs typeface="PT Bold Heading" pitchFamily="2" charset="-78"/>
                </a:rPr>
                <a:t>*</a:t>
              </a:r>
              <a:r>
                <a:rPr lang="ar-KW" sz="1600" dirty="0">
                  <a:cs typeface="PT Bold Heading" pitchFamily="2" charset="-78"/>
                </a:rPr>
                <a:t> </a:t>
              </a:r>
              <a:r>
                <a:rPr lang="ar-KW" dirty="0">
                  <a:cs typeface="PT Bold Heading" pitchFamily="2" charset="-78"/>
                </a:rPr>
                <a:t>يستغل صندوق الالعاب الحركية الشامل لفئة  متلازمة الداون وذلك بسبب ألوانه المشوقة وجودته العالية التي تحافظ على سلامه الطفل.</a:t>
              </a:r>
            </a:p>
            <a:p>
              <a:pPr algn="justLow"/>
              <a:endParaRPr lang="ar-KW" dirty="0">
                <a:cs typeface="PT Bold Heading" pitchFamily="2" charset="-78"/>
              </a:endParaRPr>
            </a:p>
            <a:p>
              <a:pPr algn="justLow"/>
              <a:r>
                <a:rPr lang="ar-KW" dirty="0">
                  <a:solidFill>
                    <a:schemeClr val="accent6">
                      <a:lumMod val="75000"/>
                    </a:schemeClr>
                  </a:solidFill>
                  <a:cs typeface="PT Bold Heading" pitchFamily="2" charset="-78"/>
                </a:rPr>
                <a:t>*</a:t>
              </a:r>
              <a:r>
                <a:rPr lang="ar-KW" dirty="0">
                  <a:cs typeface="PT Bold Heading" pitchFamily="2" charset="-78"/>
                </a:rPr>
                <a:t> ويتم تدريب طفل متلازمه الداون على مهارات حركية مختلفة من خلال المدخلات الحسية </a:t>
              </a:r>
              <a:r>
                <a:rPr lang="ar-KW" sz="1600" dirty="0">
                  <a:cs typeface="PT Bold Heading" pitchFamily="2" charset="-78"/>
                </a:rPr>
                <a:t>. </a:t>
              </a:r>
            </a:p>
          </p:txBody>
        </p:sp>
        <p:sp>
          <p:nvSpPr>
            <p:cNvPr id="14" name="مستطيل 13"/>
            <p:cNvSpPr/>
            <p:nvPr/>
          </p:nvSpPr>
          <p:spPr>
            <a:xfrm>
              <a:off x="1042841" y="5004048"/>
              <a:ext cx="4258367" cy="2520280"/>
            </a:xfrm>
            <a:prstGeom prst="rect">
              <a:avLst/>
            </a:prstGeom>
            <a:ln>
              <a:solidFill>
                <a:schemeClr val="accent3">
                  <a:lumMod val="50000"/>
                </a:schemeClr>
              </a:solidFill>
            </a:ln>
            <a:effectLst>
              <a:glow rad="101600">
                <a:schemeClr val="accent3">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sp>
          <p:nvSpPr>
            <p:cNvPr id="15" name="مربع نص 14"/>
            <p:cNvSpPr txBox="1"/>
            <p:nvPr/>
          </p:nvSpPr>
          <p:spPr>
            <a:xfrm>
              <a:off x="1056705" y="5079761"/>
              <a:ext cx="4230638" cy="2062103"/>
            </a:xfrm>
            <a:prstGeom prst="rect">
              <a:avLst/>
            </a:prstGeom>
            <a:noFill/>
          </p:spPr>
          <p:txBody>
            <a:bodyPr wrap="square" rtlCol="1">
              <a:spAutoFit/>
            </a:bodyPr>
            <a:lstStyle/>
            <a:p>
              <a:pPr algn="just"/>
              <a:r>
                <a:rPr lang="ar-KW" sz="1600" dirty="0">
                  <a:solidFill>
                    <a:schemeClr val="accent6">
                      <a:lumMod val="75000"/>
                    </a:schemeClr>
                  </a:solidFill>
                  <a:cs typeface="PT Bold Heading" pitchFamily="2" charset="-78"/>
                </a:rPr>
                <a:t>1- </a:t>
              </a:r>
              <a:r>
                <a:rPr lang="ar-KW" sz="1600" dirty="0">
                  <a:cs typeface="PT Bold Heading" pitchFamily="2" charset="-78"/>
                </a:rPr>
                <a:t>تقويه قدراتهم الحركية والذهنية عن طريق استخدام النرد وصعود المكعبات ومهاره القفز.</a:t>
              </a:r>
              <a:endParaRPr lang="en-US" sz="1600" dirty="0">
                <a:cs typeface="PT Bold Heading" pitchFamily="2" charset="-78"/>
              </a:endParaRPr>
            </a:p>
            <a:p>
              <a:pPr algn="just"/>
              <a:r>
                <a:rPr lang="ar-KW" sz="1600" dirty="0">
                  <a:solidFill>
                    <a:schemeClr val="accent6">
                      <a:lumMod val="75000"/>
                    </a:schemeClr>
                  </a:solidFill>
                  <a:cs typeface="PT Bold Heading" pitchFamily="2" charset="-78"/>
                </a:rPr>
                <a:t>2-</a:t>
              </a:r>
              <a:r>
                <a:rPr lang="ar-KW" sz="1600" dirty="0">
                  <a:cs typeface="PT Bold Heading" pitchFamily="2" charset="-78"/>
                </a:rPr>
                <a:t> الاعتماد على الذات وزيادة الثقة عن طريق جمع القطع ووضعها في الصندوق لترتيبها واتقان المهارات المختلفة. </a:t>
              </a:r>
              <a:endParaRPr lang="en-US" sz="1600" dirty="0">
                <a:cs typeface="PT Bold Heading" pitchFamily="2" charset="-78"/>
              </a:endParaRPr>
            </a:p>
            <a:p>
              <a:pPr algn="just"/>
              <a:r>
                <a:rPr lang="ar-KW" sz="1600" dirty="0">
                  <a:solidFill>
                    <a:schemeClr val="accent6">
                      <a:lumMod val="75000"/>
                    </a:schemeClr>
                  </a:solidFill>
                  <a:cs typeface="PT Bold Heading" pitchFamily="2" charset="-78"/>
                </a:rPr>
                <a:t>3-</a:t>
              </a:r>
              <a:r>
                <a:rPr lang="ar-KW" sz="1600" dirty="0">
                  <a:cs typeface="PT Bold Heading" pitchFamily="2" charset="-78"/>
                </a:rPr>
                <a:t> تقويه عضلاتهم الدقيقة عن طريق استخدام مهارة الرمي واللقف والتكور والامتداد .</a:t>
              </a:r>
              <a:endParaRPr lang="en-US" sz="1600" dirty="0">
                <a:cs typeface="PT Bold Heading" pitchFamily="2" charset="-78"/>
              </a:endParaRPr>
            </a:p>
            <a:p>
              <a:pPr algn="just"/>
              <a:r>
                <a:rPr lang="ar-KW" sz="1600" dirty="0">
                  <a:solidFill>
                    <a:schemeClr val="accent6">
                      <a:lumMod val="75000"/>
                    </a:schemeClr>
                  </a:solidFill>
                  <a:cs typeface="PT Bold Heading" pitchFamily="2" charset="-78"/>
                </a:rPr>
                <a:t>4-</a:t>
              </a:r>
              <a:r>
                <a:rPr lang="ar-KW" sz="1600" dirty="0">
                  <a:cs typeface="PT Bold Heading" pitchFamily="2" charset="-78"/>
                </a:rPr>
                <a:t> تقويه عضلاتهم الكبيرة.</a:t>
              </a:r>
              <a:endParaRPr lang="en-US" sz="1600" dirty="0">
                <a:cs typeface="PT Bold Heading" pitchFamily="2" charset="-78"/>
              </a:endParaRPr>
            </a:p>
          </p:txBody>
        </p:sp>
        <p:sp>
          <p:nvSpPr>
            <p:cNvPr id="16" name="مستطيل 15"/>
            <p:cNvSpPr/>
            <p:nvPr/>
          </p:nvSpPr>
          <p:spPr>
            <a:xfrm>
              <a:off x="2348881" y="762888"/>
              <a:ext cx="2231490" cy="271044"/>
            </a:xfrm>
            <a:prstGeom prst="rect">
              <a:avLst/>
            </a:prstGeom>
            <a:ln/>
            <a:effectLst>
              <a:glow rad="635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r>
                <a:rPr lang="ar-KW" sz="1400" dirty="0">
                  <a:cs typeface="PT Bold Heading" pitchFamily="2" charset="-78"/>
                </a:rPr>
                <a:t>    أهميته لطفل متلازمة داون</a:t>
              </a:r>
              <a:r>
                <a:rPr lang="ar-KW" sz="1100" dirty="0">
                  <a:cs typeface="PT Bold Heading" pitchFamily="2" charset="-78"/>
                </a:rPr>
                <a:t>:</a:t>
              </a:r>
            </a:p>
          </p:txBody>
        </p:sp>
        <p:sp>
          <p:nvSpPr>
            <p:cNvPr id="17" name="مخطط انسيابي: رابط 16"/>
            <p:cNvSpPr/>
            <p:nvPr/>
          </p:nvSpPr>
          <p:spPr>
            <a:xfrm>
              <a:off x="4355965" y="808400"/>
              <a:ext cx="180020" cy="180020"/>
            </a:xfrm>
            <a:prstGeom prst="flowChartConnector">
              <a:avLst/>
            </a:prstGeom>
            <a:effectLst>
              <a:glow rad="635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a:p>
          </p:txBody>
        </p:sp>
        <p:sp>
          <p:nvSpPr>
            <p:cNvPr id="18" name="مستطيل 17"/>
            <p:cNvSpPr/>
            <p:nvPr/>
          </p:nvSpPr>
          <p:spPr>
            <a:xfrm>
              <a:off x="970833" y="4499992"/>
              <a:ext cx="3754311" cy="271044"/>
            </a:xfrm>
            <a:prstGeom prst="rect">
              <a:avLst/>
            </a:prstGeom>
            <a:ln/>
            <a:effectLst>
              <a:glow rad="635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1" anchor="ctr"/>
            <a:lstStyle/>
            <a:p>
              <a:r>
                <a:rPr lang="ar-KW" sz="1400" dirty="0">
                  <a:cs typeface="PT Bold Heading" pitchFamily="2" charset="-78"/>
                </a:rPr>
                <a:t>     التأثير الايجابي للصندوق على أطفال متلازمه داون</a:t>
              </a:r>
              <a:r>
                <a:rPr lang="ar-KW" sz="1100" dirty="0">
                  <a:cs typeface="PT Bold Heading" pitchFamily="2" charset="-78"/>
                </a:rPr>
                <a:t>:</a:t>
              </a:r>
            </a:p>
          </p:txBody>
        </p:sp>
        <p:sp>
          <p:nvSpPr>
            <p:cNvPr id="19" name="مخطط انسيابي: رابط 18"/>
            <p:cNvSpPr/>
            <p:nvPr/>
          </p:nvSpPr>
          <p:spPr>
            <a:xfrm>
              <a:off x="4471101" y="4545504"/>
              <a:ext cx="180020" cy="180020"/>
            </a:xfrm>
            <a:prstGeom prst="flowChartConnector">
              <a:avLst/>
            </a:prstGeom>
            <a:effectLst>
              <a:glow rad="635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a:p>
          </p:txBody>
        </p:sp>
      </p:grpSp>
    </p:spTree>
    <p:extLst>
      <p:ext uri="{BB962C8B-B14F-4D97-AF65-F5344CB8AC3E}">
        <p14:creationId xmlns:p14="http://schemas.microsoft.com/office/powerpoint/2010/main" val="4377375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68</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296652" y="231522"/>
            <a:ext cx="6264696" cy="7652846"/>
            <a:chOff x="296652" y="231522"/>
            <a:chExt cx="6264696" cy="7652846"/>
          </a:xfrm>
        </p:grpSpPr>
        <p:grpSp>
          <p:nvGrpSpPr>
            <p:cNvPr id="8" name="مجموعة 7"/>
            <p:cNvGrpSpPr/>
            <p:nvPr/>
          </p:nvGrpSpPr>
          <p:grpSpPr>
            <a:xfrm>
              <a:off x="296652" y="231522"/>
              <a:ext cx="6264696" cy="7652846"/>
              <a:chOff x="296652" y="231522"/>
              <a:chExt cx="6264696" cy="7652846"/>
            </a:xfrm>
          </p:grpSpPr>
          <p:pic>
            <p:nvPicPr>
              <p:cNvPr id="12" name="Picture 7" descr="C:\Users\froty\Desktop\ملفات جديدة\صور 1\colorful-ripped-paper_23-21475081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652" y="955030"/>
                <a:ext cx="6264696" cy="6929338"/>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12"/>
              <p:cNvSpPr/>
              <p:nvPr/>
            </p:nvSpPr>
            <p:spPr>
              <a:xfrm>
                <a:off x="692696" y="1547664"/>
                <a:ext cx="5400600" cy="6192688"/>
              </a:xfrm>
              <a:prstGeom prst="rect">
                <a:avLst/>
              </a:prstGeom>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pic>
            <p:nvPicPr>
              <p:cNvPr id="14" name="Picture 8" descr="C:\Users\froty\Desktop\ملفات جديدة\صور 1\sticky-notepad-clipart-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6783" t="4232" r="16512" b="4245"/>
              <a:stretch/>
            </p:blipFill>
            <p:spPr bwMode="auto">
              <a:xfrm>
                <a:off x="820271" y="231522"/>
                <a:ext cx="2608729" cy="268474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مربع نص 8"/>
            <p:cNvSpPr txBox="1"/>
            <p:nvPr/>
          </p:nvSpPr>
          <p:spPr>
            <a:xfrm>
              <a:off x="692697" y="2918146"/>
              <a:ext cx="5400600" cy="4801314"/>
            </a:xfrm>
            <a:prstGeom prst="rect">
              <a:avLst/>
            </a:prstGeom>
            <a:noFill/>
          </p:spPr>
          <p:txBody>
            <a:bodyPr wrap="square" rtlCol="1">
              <a:spAutoFit/>
            </a:bodyPr>
            <a:lstStyle/>
            <a:p>
              <a:pPr algn="just"/>
              <a:r>
                <a:rPr lang="ar-KW" dirty="0">
                  <a:cs typeface="PT Bold Heading" pitchFamily="2" charset="-78"/>
                </a:rPr>
                <a:t>* معلمة الرياض و النشاط الحركي – أ. د/ بدور عبدالله المطوع</a:t>
              </a:r>
              <a:r>
                <a:rPr lang="ar-SA" dirty="0">
                  <a:cs typeface="PT Bold Heading" pitchFamily="2" charset="-78"/>
                </a:rPr>
                <a:t> الجمعية الكويتية للبحوث والدراسات التخصصية-الطبعة الثانية 2006.</a:t>
              </a:r>
              <a:endParaRPr lang="en-US" dirty="0">
                <a:cs typeface="PT Bold Heading" pitchFamily="2" charset="-78"/>
              </a:endParaRPr>
            </a:p>
            <a:p>
              <a:pPr algn="just"/>
              <a:r>
                <a:rPr lang="ar-KW" dirty="0">
                  <a:cs typeface="PT Bold Heading" pitchFamily="2" charset="-78"/>
                </a:rPr>
                <a:t>* أساسيات تدريس التربية الحركية لرياض الأطفال و المرحلة الابتدائية- أ. د/ بدور عبدالله المطوع. الطبعة الأولى -2012.</a:t>
              </a:r>
              <a:endParaRPr lang="en-US" dirty="0">
                <a:cs typeface="PT Bold Heading" pitchFamily="2" charset="-78"/>
              </a:endParaRPr>
            </a:p>
            <a:p>
              <a:pPr algn="just"/>
              <a:r>
                <a:rPr lang="ar-KW" dirty="0">
                  <a:cs typeface="PT Bold Heading" pitchFamily="2" charset="-78"/>
                </a:rPr>
                <a:t>* التعلم الحركي و التدريب الرياضي -موقع الأستاذة سلطانة الشطي .</a:t>
              </a:r>
              <a:r>
                <a:rPr lang="en-US" dirty="0">
                  <a:cs typeface="PT Bold Heading" pitchFamily="2" charset="-78"/>
                </a:rPr>
                <a:t>                                                                   </a:t>
              </a:r>
            </a:p>
            <a:p>
              <a:pPr algn="just"/>
              <a:r>
                <a:rPr lang="ar-KW" dirty="0">
                  <a:cs typeface="PT Bold Heading" pitchFamily="2" charset="-78"/>
                </a:rPr>
                <a:t>*مفهوم و تصنيف المهارات الحركية </a:t>
              </a:r>
              <a:r>
                <a:rPr lang="ar-SA" dirty="0">
                  <a:cs typeface="PT Bold Heading" pitchFamily="2" charset="-78"/>
                </a:rPr>
                <a:t>- أسامة راتب و عبد الوهاب النجار -1999-كلية التربية الرياضية – جامعة المنصورة</a:t>
              </a:r>
              <a:r>
                <a:rPr lang="ar-KW" dirty="0">
                  <a:cs typeface="PT Bold Heading" pitchFamily="2" charset="-78"/>
                </a:rPr>
                <a:t>.</a:t>
              </a:r>
              <a:endParaRPr lang="en-US" dirty="0">
                <a:cs typeface="PT Bold Heading" pitchFamily="2" charset="-78"/>
              </a:endParaRPr>
            </a:p>
            <a:p>
              <a:pPr algn="just"/>
              <a:r>
                <a:rPr lang="ar-KW" dirty="0">
                  <a:cs typeface="PT Bold Heading" pitchFamily="2" charset="-78"/>
                </a:rPr>
                <a:t>- المرشد في رياض الألفية الثالثة لرياض الأطفال –وزارة التربية -دولة الكويت.</a:t>
              </a:r>
              <a:endParaRPr lang="en-US" dirty="0">
                <a:cs typeface="PT Bold Heading" pitchFamily="2" charset="-78"/>
              </a:endParaRPr>
            </a:p>
            <a:p>
              <a:pPr algn="just"/>
              <a:r>
                <a:rPr lang="ar-KW" dirty="0">
                  <a:cs typeface="PT Bold Heading" pitchFamily="2" charset="-78"/>
                </a:rPr>
                <a:t>*كتاب التربية الحركية لطفل الروضة- د/ انشراح إبراهيم المشرفي-مطبعة دار الميسرة -</a:t>
              </a:r>
            </a:p>
            <a:p>
              <a:pPr algn="just"/>
              <a:r>
                <a:rPr lang="ar-KW" dirty="0">
                  <a:cs typeface="PT Bold Heading" pitchFamily="2" charset="-78"/>
                </a:rPr>
                <a:t> أستاذ رياض الأطفال المشارك بجامعة أم القرى بمكة المكرمة.</a:t>
              </a:r>
            </a:p>
            <a:p>
              <a:pPr algn="just"/>
              <a:endParaRPr lang="ar-KW" dirty="0">
                <a:cs typeface="PT Bold Heading" pitchFamily="2" charset="-78"/>
              </a:endParaRPr>
            </a:p>
            <a:p>
              <a:pPr algn="ctr"/>
              <a:r>
                <a:rPr lang="ar-KW" dirty="0">
                  <a:cs typeface="PT Bold Heading" pitchFamily="2" charset="-78"/>
                </a:rPr>
                <a:t>تم بحمد الله...</a:t>
              </a:r>
            </a:p>
            <a:p>
              <a:pPr algn="just"/>
              <a:endParaRPr lang="ar-KW" dirty="0">
                <a:cs typeface="PT Bold Heading" pitchFamily="2" charset="-78"/>
              </a:endParaRPr>
            </a:p>
          </p:txBody>
        </p:sp>
        <p:sp>
          <p:nvSpPr>
            <p:cNvPr id="10" name="مستطيل 9"/>
            <p:cNvSpPr/>
            <p:nvPr/>
          </p:nvSpPr>
          <p:spPr>
            <a:xfrm>
              <a:off x="908720" y="959906"/>
              <a:ext cx="2232248" cy="398072"/>
            </a:xfrm>
            <a:prstGeom prst="rect">
              <a:avLst/>
            </a:prstGeom>
            <a:noFill/>
            <a:ln>
              <a:noFill/>
            </a:ln>
            <a:effectLst>
              <a:glow rad="635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1" anchor="ctr"/>
            <a:lstStyle/>
            <a:p>
              <a:r>
                <a:rPr lang="ar-KW" sz="4400" dirty="0">
                  <a:cs typeface="PT Bold Heading" pitchFamily="2" charset="-78"/>
                </a:rPr>
                <a:t>المصادر</a:t>
              </a:r>
              <a:endParaRPr lang="en-US" sz="4400" dirty="0">
                <a:cs typeface="PT Bold Heading" pitchFamily="2" charset="-78"/>
              </a:endParaRPr>
            </a:p>
          </p:txBody>
        </p:sp>
        <p:cxnSp>
          <p:nvCxnSpPr>
            <p:cNvPr id="11" name="رابط مستقيم 10"/>
            <p:cNvCxnSpPr/>
            <p:nvPr/>
          </p:nvCxnSpPr>
          <p:spPr>
            <a:xfrm flipH="1">
              <a:off x="1052736" y="1475656"/>
              <a:ext cx="2088232" cy="1"/>
            </a:xfrm>
            <a:prstGeom prst="line">
              <a:avLst/>
            </a:prstGeom>
          </p:spPr>
          <p:style>
            <a:lnRef idx="2">
              <a:schemeClr val="accent4"/>
            </a:lnRef>
            <a:fillRef idx="0">
              <a:schemeClr val="accent4"/>
            </a:fillRef>
            <a:effectRef idx="1">
              <a:schemeClr val="accent4"/>
            </a:effectRef>
            <a:fontRef idx="minor">
              <a:schemeClr val="tx1"/>
            </a:fontRef>
          </p:style>
        </p:cxnSp>
      </p:grpSp>
    </p:spTree>
    <p:extLst>
      <p:ext uri="{BB962C8B-B14F-4D97-AF65-F5344CB8AC3E}">
        <p14:creationId xmlns:p14="http://schemas.microsoft.com/office/powerpoint/2010/main" val="26961823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مجموعة 15"/>
          <p:cNvGrpSpPr/>
          <p:nvPr/>
        </p:nvGrpSpPr>
        <p:grpSpPr>
          <a:xfrm>
            <a:off x="-1" y="-362196"/>
            <a:ext cx="6818503" cy="9506196"/>
            <a:chOff x="1587" y="3175"/>
            <a:chExt cx="6856412" cy="9245379"/>
          </a:xfrm>
        </p:grpSpPr>
        <p:pic>
          <p:nvPicPr>
            <p:cNvPr id="6" name="Picture 2" descr="Colored_bcgrnd-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587" y="3175"/>
              <a:ext cx="6856412" cy="924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دائرة مجوفة 21"/>
            <p:cNvSpPr/>
            <p:nvPr/>
          </p:nvSpPr>
          <p:spPr>
            <a:xfrm>
              <a:off x="364635" y="4753458"/>
              <a:ext cx="1913571" cy="1840459"/>
            </a:xfrm>
            <a:prstGeom prst="donut">
              <a:avLst>
                <a:gd name="adj" fmla="val 8380"/>
              </a:avLst>
            </a:prstGeom>
            <a:effectLst>
              <a:glow rad="1016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1" anchor="ctr"/>
            <a:lstStyle/>
            <a:p>
              <a:pPr algn="ctr"/>
              <a:endParaRPr lang="ar-KW">
                <a:solidFill>
                  <a:prstClr val="black"/>
                </a:solidFill>
              </a:endParaRPr>
            </a:p>
          </p:txBody>
        </p:sp>
        <p:sp>
          <p:nvSpPr>
            <p:cNvPr id="26" name="دائرة مجوفة 25"/>
            <p:cNvSpPr/>
            <p:nvPr/>
          </p:nvSpPr>
          <p:spPr>
            <a:xfrm>
              <a:off x="1988840" y="4283968"/>
              <a:ext cx="1656184" cy="1640309"/>
            </a:xfrm>
            <a:prstGeom prst="donut">
              <a:avLst>
                <a:gd name="adj" fmla="val 8380"/>
              </a:avLst>
            </a:prstGeom>
            <a:effectLst>
              <a:glow rad="101600">
                <a:schemeClr val="accent5">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1" anchor="ctr"/>
            <a:lstStyle/>
            <a:p>
              <a:pPr algn="ctr"/>
              <a:endParaRPr lang="ar-KW">
                <a:solidFill>
                  <a:prstClr val="black"/>
                </a:solidFill>
              </a:endParaRPr>
            </a:p>
          </p:txBody>
        </p:sp>
        <p:sp>
          <p:nvSpPr>
            <p:cNvPr id="32" name="دائرة مجوفة 31"/>
            <p:cNvSpPr/>
            <p:nvPr/>
          </p:nvSpPr>
          <p:spPr>
            <a:xfrm>
              <a:off x="1457244" y="5859654"/>
              <a:ext cx="2794610" cy="2820502"/>
            </a:xfrm>
            <a:prstGeom prst="donut">
              <a:avLst>
                <a:gd name="adj" fmla="val 8380"/>
              </a:avLst>
            </a:prstGeom>
            <a:effectLst>
              <a:glow rad="101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a:endParaRPr lang="ar-KW">
                <a:solidFill>
                  <a:prstClr val="black"/>
                </a:solidFill>
              </a:endParaRPr>
            </a:p>
          </p:txBody>
        </p:sp>
      </p:gr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5516" y="4901607"/>
            <a:ext cx="2352675"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2187547" y="4323974"/>
            <a:ext cx="1112631" cy="923330"/>
          </a:xfrm>
          <a:prstGeom prst="rect">
            <a:avLst/>
          </a:prstGeom>
          <a:noFill/>
        </p:spPr>
        <p:txBody>
          <a:bodyPr wrap="square" rtlCol="1">
            <a:spAutoFit/>
          </a:bodyPr>
          <a:lstStyle/>
          <a:p>
            <a:r>
              <a:rPr lang="ar-KW" sz="5400" b="1" dirty="0"/>
              <a:t>مع</a:t>
            </a:r>
          </a:p>
        </p:txBody>
      </p:sp>
      <p:sp>
        <p:nvSpPr>
          <p:cNvPr id="3" name="مربع نص 2"/>
          <p:cNvSpPr txBox="1"/>
          <p:nvPr/>
        </p:nvSpPr>
        <p:spPr>
          <a:xfrm>
            <a:off x="289563" y="4974631"/>
            <a:ext cx="1765795" cy="769441"/>
          </a:xfrm>
          <a:prstGeom prst="rect">
            <a:avLst/>
          </a:prstGeom>
          <a:noFill/>
        </p:spPr>
        <p:txBody>
          <a:bodyPr wrap="square" rtlCol="1">
            <a:spAutoFit/>
          </a:bodyPr>
          <a:lstStyle/>
          <a:p>
            <a:r>
              <a:rPr lang="ar-KW" sz="4400" b="1" dirty="0"/>
              <a:t>التمنيات</a:t>
            </a:r>
          </a:p>
        </p:txBody>
      </p:sp>
      <p:sp>
        <p:nvSpPr>
          <p:cNvPr id="4" name="مربع نص 3"/>
          <p:cNvSpPr txBox="1"/>
          <p:nvPr/>
        </p:nvSpPr>
        <p:spPr>
          <a:xfrm>
            <a:off x="3437219" y="5273881"/>
            <a:ext cx="1335640" cy="830997"/>
          </a:xfrm>
          <a:prstGeom prst="rect">
            <a:avLst/>
          </a:prstGeom>
          <a:noFill/>
        </p:spPr>
        <p:txBody>
          <a:bodyPr wrap="square" rtlCol="1">
            <a:spAutoFit/>
          </a:bodyPr>
          <a:lstStyle/>
          <a:p>
            <a:r>
              <a:rPr lang="ar-KW" sz="4800" b="1" dirty="0"/>
              <a:t>أجمل</a:t>
            </a:r>
          </a:p>
        </p:txBody>
      </p:sp>
      <p:sp>
        <p:nvSpPr>
          <p:cNvPr id="11" name="مربع نص 10"/>
          <p:cNvSpPr txBox="1"/>
          <p:nvPr/>
        </p:nvSpPr>
        <p:spPr>
          <a:xfrm>
            <a:off x="1737204" y="6669175"/>
            <a:ext cx="2155696" cy="923330"/>
          </a:xfrm>
          <a:prstGeom prst="rect">
            <a:avLst/>
          </a:prstGeom>
          <a:noFill/>
        </p:spPr>
        <p:txBody>
          <a:bodyPr wrap="square" rtlCol="1">
            <a:spAutoFit/>
          </a:bodyPr>
          <a:lstStyle/>
          <a:p>
            <a:r>
              <a:rPr lang="ar-KW" sz="5400" b="1" dirty="0"/>
              <a:t>بالتوفيق</a:t>
            </a:r>
          </a:p>
        </p:txBody>
      </p:sp>
    </p:spTree>
    <p:extLst>
      <p:ext uri="{BB962C8B-B14F-4D97-AF65-F5344CB8AC3E}">
        <p14:creationId xmlns:p14="http://schemas.microsoft.com/office/powerpoint/2010/main" val="2514588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مجموعة 24"/>
          <p:cNvGrpSpPr/>
          <p:nvPr/>
        </p:nvGrpSpPr>
        <p:grpSpPr>
          <a:xfrm>
            <a:off x="0" y="-704558"/>
            <a:ext cx="6858000" cy="9848558"/>
            <a:chOff x="-68835" y="-580442"/>
            <a:chExt cx="6759222" cy="9722886"/>
          </a:xfrm>
        </p:grpSpPr>
        <p:grpSp>
          <p:nvGrpSpPr>
            <p:cNvPr id="4" name="مجموعة 3"/>
            <p:cNvGrpSpPr/>
            <p:nvPr/>
          </p:nvGrpSpPr>
          <p:grpSpPr>
            <a:xfrm>
              <a:off x="-68835" y="5148063"/>
              <a:ext cx="6759222" cy="3994381"/>
              <a:chOff x="-68835" y="5148063"/>
              <a:chExt cx="6759222" cy="3994381"/>
            </a:xfrm>
          </p:grpSpPr>
          <p:pic>
            <p:nvPicPr>
              <p:cNvPr id="5" name="Picture 2" descr="C:\Users\froty\Desktop\ملفات جديدة\صور\98502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571"/>
              <a:stretch/>
            </p:blipFill>
            <p:spPr bwMode="auto">
              <a:xfrm>
                <a:off x="-68835" y="5148063"/>
                <a:ext cx="6759222"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6</a:t>
                </a:r>
                <a:endParaRPr lang="en-US" sz="1000" b="1" dirty="0">
                  <a:ln w="11430"/>
                  <a:effectLst>
                    <a:outerShdw blurRad="50800" dist="39000" dir="5460000" algn="tl">
                      <a:srgbClr val="000000">
                        <a:alpha val="38000"/>
                      </a:srgbClr>
                    </a:outerShdw>
                  </a:effectLst>
                  <a:latin typeface="Times New Roman"/>
                  <a:ea typeface="Times New Roman"/>
                </a:endParaRPr>
              </a:p>
            </p:txBody>
          </p:sp>
        </p:grpSp>
        <p:grpSp>
          <p:nvGrpSpPr>
            <p:cNvPr id="7" name="مجموعة 6"/>
            <p:cNvGrpSpPr/>
            <p:nvPr/>
          </p:nvGrpSpPr>
          <p:grpSpPr>
            <a:xfrm>
              <a:off x="262640" y="829397"/>
              <a:ext cx="6351593" cy="6519142"/>
              <a:chOff x="262640" y="734958"/>
              <a:chExt cx="6351593" cy="7295573"/>
            </a:xfrm>
          </p:grpSpPr>
          <p:grpSp>
            <p:nvGrpSpPr>
              <p:cNvPr id="8" name="مجموعة 7"/>
              <p:cNvGrpSpPr/>
              <p:nvPr/>
            </p:nvGrpSpPr>
            <p:grpSpPr>
              <a:xfrm>
                <a:off x="449166" y="734958"/>
                <a:ext cx="6047061" cy="2304256"/>
                <a:chOff x="492389" y="883166"/>
                <a:chExt cx="6047061" cy="2304256"/>
              </a:xfrm>
            </p:grpSpPr>
            <p:sp>
              <p:nvSpPr>
                <p:cNvPr id="21" name="مستطيل 20"/>
                <p:cNvSpPr/>
                <p:nvPr/>
              </p:nvSpPr>
              <p:spPr>
                <a:xfrm>
                  <a:off x="492389" y="883166"/>
                  <a:ext cx="5472608" cy="2304256"/>
                </a:xfrm>
                <a:prstGeom prst="rect">
                  <a:avLst/>
                </a:prstGeom>
                <a:effectLst>
                  <a:glow rad="1016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1" anchor="ctr"/>
                <a:lstStyle/>
                <a:p>
                  <a:pPr algn="ctr"/>
                  <a:endParaRPr lang="ar-KW"/>
                </a:p>
              </p:txBody>
            </p:sp>
            <p:sp>
              <p:nvSpPr>
                <p:cNvPr id="22" name="مستطيل 21"/>
                <p:cNvSpPr/>
                <p:nvPr/>
              </p:nvSpPr>
              <p:spPr>
                <a:xfrm>
                  <a:off x="1830146" y="1069783"/>
                  <a:ext cx="4709304" cy="2007840"/>
                </a:xfrm>
                <a:prstGeom prst="rect">
                  <a:avLst/>
                </a:prstGeom>
              </p:spPr>
              <p:style>
                <a:lnRef idx="2">
                  <a:schemeClr val="accent4"/>
                </a:lnRef>
                <a:fillRef idx="1">
                  <a:schemeClr val="lt1"/>
                </a:fillRef>
                <a:effectRef idx="0">
                  <a:schemeClr val="accent4"/>
                </a:effectRef>
                <a:fontRef idx="minor">
                  <a:schemeClr val="dk1"/>
                </a:fontRef>
              </p:style>
              <p:txBody>
                <a:bodyPr rtlCol="1" anchor="ctr"/>
                <a:lstStyle/>
                <a:p>
                  <a:pPr algn="ctr"/>
                  <a:endParaRPr lang="ar-KW"/>
                </a:p>
              </p:txBody>
            </p:sp>
          </p:grpSp>
          <p:grpSp>
            <p:nvGrpSpPr>
              <p:cNvPr id="9" name="مجموعة 8"/>
              <p:cNvGrpSpPr/>
              <p:nvPr/>
            </p:nvGrpSpPr>
            <p:grpSpPr>
              <a:xfrm>
                <a:off x="476672" y="3177931"/>
                <a:ext cx="6049668" cy="2304256"/>
                <a:chOff x="547684" y="513635"/>
                <a:chExt cx="6049668" cy="2304256"/>
              </a:xfrm>
            </p:grpSpPr>
            <p:sp>
              <p:nvSpPr>
                <p:cNvPr id="19" name="مستطيل 18"/>
                <p:cNvSpPr/>
                <p:nvPr/>
              </p:nvSpPr>
              <p:spPr>
                <a:xfrm>
                  <a:off x="547684" y="513635"/>
                  <a:ext cx="5472608" cy="2304256"/>
                </a:xfrm>
                <a:prstGeom prst="rect">
                  <a:avLst/>
                </a:prstGeom>
                <a:effectLst>
                  <a:glow rad="1397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1" anchor="ctr"/>
                <a:lstStyle/>
                <a:p>
                  <a:pPr algn="ctr"/>
                  <a:endParaRPr lang="ar-KW"/>
                </a:p>
              </p:txBody>
            </p:sp>
            <p:sp>
              <p:nvSpPr>
                <p:cNvPr id="20" name="مستطيل 19"/>
                <p:cNvSpPr/>
                <p:nvPr/>
              </p:nvSpPr>
              <p:spPr>
                <a:xfrm>
                  <a:off x="1907722" y="674803"/>
                  <a:ext cx="4689630" cy="2007840"/>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KW"/>
                </a:p>
              </p:txBody>
            </p:sp>
          </p:grpSp>
          <p:grpSp>
            <p:nvGrpSpPr>
              <p:cNvPr id="10" name="مجموعة 9"/>
              <p:cNvGrpSpPr/>
              <p:nvPr/>
            </p:nvGrpSpPr>
            <p:grpSpPr>
              <a:xfrm>
                <a:off x="548680" y="5676040"/>
                <a:ext cx="5954739" cy="2304256"/>
                <a:chOff x="642613" y="203432"/>
                <a:chExt cx="5954739" cy="2304256"/>
              </a:xfrm>
            </p:grpSpPr>
            <p:sp>
              <p:nvSpPr>
                <p:cNvPr id="17" name="مستطيل 16"/>
                <p:cNvSpPr/>
                <p:nvPr/>
              </p:nvSpPr>
              <p:spPr>
                <a:xfrm>
                  <a:off x="642613" y="203432"/>
                  <a:ext cx="5472608" cy="2304256"/>
                </a:xfrm>
                <a:prstGeom prst="rect">
                  <a:avLst/>
                </a:prstGeom>
                <a:effectLst>
                  <a:glow rad="1397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1" anchor="ctr"/>
                <a:lstStyle/>
                <a:p>
                  <a:pPr algn="ctr"/>
                  <a:endParaRPr lang="ar-KW"/>
                </a:p>
              </p:txBody>
            </p:sp>
            <p:sp>
              <p:nvSpPr>
                <p:cNvPr id="18" name="مستطيل 17"/>
                <p:cNvSpPr/>
                <p:nvPr/>
              </p:nvSpPr>
              <p:spPr>
                <a:xfrm>
                  <a:off x="1930644" y="445185"/>
                  <a:ext cx="4666708" cy="2007840"/>
                </a:xfrm>
                <a:prstGeom prst="rect">
                  <a:avLst/>
                </a:prstGeom>
                <a:ln>
                  <a:solidFill>
                    <a:srgbClr val="808000"/>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ar-KW"/>
                </a:p>
              </p:txBody>
            </p:sp>
          </p:grpSp>
          <p:sp>
            <p:nvSpPr>
              <p:cNvPr id="11" name="مربع نص 10"/>
              <p:cNvSpPr txBox="1"/>
              <p:nvPr/>
            </p:nvSpPr>
            <p:spPr>
              <a:xfrm>
                <a:off x="1933713" y="921575"/>
                <a:ext cx="4680520" cy="2118262"/>
              </a:xfrm>
              <a:prstGeom prst="rect">
                <a:avLst/>
              </a:prstGeom>
              <a:noFill/>
            </p:spPr>
            <p:txBody>
              <a:bodyPr wrap="square" rtlCol="1">
                <a:spAutoFit/>
              </a:bodyPr>
              <a:lstStyle/>
              <a:p>
                <a:pPr algn="just"/>
                <a:r>
                  <a:rPr lang="ar-KW" sz="1300" dirty="0">
                    <a:cs typeface="PT Bold Heading" pitchFamily="2" charset="-78"/>
                  </a:rPr>
                  <a:t>التربية الحركية تعتمد بصورة أساسية على الإمكانات الحركية الأساسية المتاحة للطفل لمرحلة رياض الأطفال وعلى جوانب الحركة وأبعادها والتي تشكل الأساس الحركي للمهارات الرياضية..</a:t>
                </a:r>
              </a:p>
              <a:p>
                <a:pPr algn="just"/>
                <a:r>
                  <a:rPr lang="ar-KW" sz="1300" dirty="0">
                    <a:cs typeface="PT Bold Heading" pitchFamily="2" charset="-78"/>
                  </a:rPr>
                  <a:t> والدليل الذي بين يديك ما هو إلا محاولة جادة في مجال التربية الحركية تسترشد به معلمة الرياض أثناء تدريس الخبرة الحركية..</a:t>
                </a:r>
              </a:p>
              <a:p>
                <a:pPr algn="just"/>
                <a:r>
                  <a:rPr lang="ar-KW" sz="1300" dirty="0">
                    <a:cs typeface="PT Bold Heading" pitchFamily="2" charset="-78"/>
                  </a:rPr>
                  <a:t> والدليل سيكون عونا للمعلمة كما سيساهم ويساعد في توضيح كيفية التعامل مع المهارات الحركية للطفل وقد تميز الدليل بالوضوح والدقة..</a:t>
                </a:r>
              </a:p>
              <a:p>
                <a:pPr algn="just"/>
                <a:r>
                  <a:rPr lang="ar-KW" sz="1300" dirty="0">
                    <a:cs typeface="PT Bold Heading" pitchFamily="2" charset="-78"/>
                  </a:rPr>
                  <a:t> فخالص الشكر لمن كانت له بصمة في اعداد هذا الدليل..</a:t>
                </a:r>
              </a:p>
              <a:p>
                <a:pPr algn="just"/>
                <a:endParaRPr lang="ar-KW" sz="1300" dirty="0">
                  <a:cs typeface="PT Bold Heading" pitchFamily="2" charset="-78"/>
                </a:endParaRPr>
              </a:p>
            </p:txBody>
          </p:sp>
          <p:sp>
            <p:nvSpPr>
              <p:cNvPr id="12" name="مربع نص 11"/>
              <p:cNvSpPr txBox="1"/>
              <p:nvPr/>
            </p:nvSpPr>
            <p:spPr>
              <a:xfrm>
                <a:off x="353327" y="1112717"/>
                <a:ext cx="1483383" cy="923330"/>
              </a:xfrm>
              <a:prstGeom prst="rect">
                <a:avLst/>
              </a:prstGeom>
              <a:noFill/>
            </p:spPr>
            <p:txBody>
              <a:bodyPr wrap="square" rtlCol="1">
                <a:spAutoFit/>
              </a:bodyPr>
              <a:lstStyle/>
              <a:p>
                <a:pPr algn="ctr"/>
                <a:r>
                  <a:rPr lang="ar-KW" dirty="0">
                    <a:solidFill>
                      <a:srgbClr val="FFFF00"/>
                    </a:solidFill>
                    <a:cs typeface="PT Bold Heading" pitchFamily="2" charset="-78"/>
                  </a:rPr>
                  <a:t>دكتورة </a:t>
                </a:r>
              </a:p>
              <a:p>
                <a:pPr algn="ctr"/>
                <a:r>
                  <a:rPr lang="ar-KW" dirty="0">
                    <a:solidFill>
                      <a:srgbClr val="FFFF00"/>
                    </a:solidFill>
                    <a:cs typeface="PT Bold Heading" pitchFamily="2" charset="-78"/>
                  </a:rPr>
                  <a:t>«بدور المطوع«</a:t>
                </a:r>
              </a:p>
              <a:p>
                <a:pPr algn="ctr"/>
                <a:endParaRPr lang="ar-KW" dirty="0">
                  <a:solidFill>
                    <a:srgbClr val="FFFF00"/>
                  </a:solidFill>
                  <a:cs typeface="PT Bold Heading" pitchFamily="2" charset="-78"/>
                </a:endParaRPr>
              </a:p>
            </p:txBody>
          </p:sp>
          <p:sp>
            <p:nvSpPr>
              <p:cNvPr id="13" name="مربع نص 12"/>
              <p:cNvSpPr txBox="1"/>
              <p:nvPr/>
            </p:nvSpPr>
            <p:spPr>
              <a:xfrm>
                <a:off x="1916832" y="3419684"/>
                <a:ext cx="4658595" cy="1549948"/>
              </a:xfrm>
              <a:prstGeom prst="rect">
                <a:avLst/>
              </a:prstGeom>
              <a:noFill/>
            </p:spPr>
            <p:txBody>
              <a:bodyPr wrap="square" rtlCol="1">
                <a:spAutoFit/>
              </a:bodyPr>
              <a:lstStyle/>
              <a:p>
                <a:pPr algn="just"/>
                <a:endParaRPr lang="ar-KW" sz="1400" dirty="0">
                  <a:cs typeface="PT Bold Heading" pitchFamily="2" charset="-78"/>
                </a:endParaRPr>
              </a:p>
              <a:p>
                <a:pPr algn="just"/>
                <a:r>
                  <a:rPr lang="ar-KW" sz="1400" dirty="0">
                    <a:cs typeface="PT Bold Heading" pitchFamily="2" charset="-78"/>
                  </a:rPr>
                  <a:t>فعلا .. معلمة الروضة بحاجة ملحة لمثل هذا الدليل الممتع في إعداده والرائع في إخراجه فهو بمثابة خطوط هادية مرشدة لها..</a:t>
                </a:r>
              </a:p>
              <a:p>
                <a:pPr algn="just"/>
                <a:r>
                  <a:rPr lang="ar-KW" sz="1400" dirty="0">
                    <a:cs typeface="PT Bold Heading" pitchFamily="2" charset="-78"/>
                  </a:rPr>
                  <a:t>تستطيع أن تسترشد بها عند تعليمها للمهارة الحركية الجيدة المتقنة وحتى تصل للهدف المطلوب عليها أن تمارسها أولا حتى تستوعبها جيدا فتنقلها للطفل بشكلها الصحيح..</a:t>
                </a:r>
              </a:p>
            </p:txBody>
          </p:sp>
          <p:sp>
            <p:nvSpPr>
              <p:cNvPr id="14" name="مربع نص 13"/>
              <p:cNvSpPr txBox="1"/>
              <p:nvPr/>
            </p:nvSpPr>
            <p:spPr>
              <a:xfrm>
                <a:off x="262640" y="3903189"/>
                <a:ext cx="1798208" cy="830997"/>
              </a:xfrm>
              <a:prstGeom prst="rect">
                <a:avLst/>
              </a:prstGeom>
              <a:noFill/>
            </p:spPr>
            <p:txBody>
              <a:bodyPr wrap="square" rtlCol="1">
                <a:spAutoFit/>
              </a:bodyPr>
              <a:lstStyle/>
              <a:p>
                <a:pPr algn="ctr"/>
                <a:r>
                  <a:rPr lang="ar-KW" sz="1600" dirty="0">
                    <a:solidFill>
                      <a:srgbClr val="FFFF00"/>
                    </a:solidFill>
                    <a:cs typeface="PT Bold Heading" pitchFamily="2" charset="-78"/>
                  </a:rPr>
                  <a:t>أستاذة</a:t>
                </a:r>
              </a:p>
              <a:p>
                <a:pPr algn="ctr"/>
                <a:r>
                  <a:rPr lang="ar-KW" sz="1600" dirty="0">
                    <a:solidFill>
                      <a:srgbClr val="FFFF00"/>
                    </a:solidFill>
                    <a:cs typeface="PT Bold Heading" pitchFamily="2" charset="-78"/>
                  </a:rPr>
                  <a:t> « سلطانة الشطي«</a:t>
                </a:r>
              </a:p>
              <a:p>
                <a:pPr algn="ctr"/>
                <a:endParaRPr lang="ar-KW" sz="1600" dirty="0">
                  <a:solidFill>
                    <a:srgbClr val="FFFF00"/>
                  </a:solidFill>
                  <a:cs typeface="PT Bold Heading" pitchFamily="2" charset="-78"/>
                </a:endParaRPr>
              </a:p>
            </p:txBody>
          </p:sp>
          <p:sp>
            <p:nvSpPr>
              <p:cNvPr id="15" name="مربع نص 14"/>
              <p:cNvSpPr txBox="1"/>
              <p:nvPr/>
            </p:nvSpPr>
            <p:spPr>
              <a:xfrm>
                <a:off x="1844824" y="5998377"/>
                <a:ext cx="4681516" cy="2032154"/>
              </a:xfrm>
              <a:prstGeom prst="rect">
                <a:avLst/>
              </a:prstGeom>
              <a:noFill/>
            </p:spPr>
            <p:txBody>
              <a:bodyPr wrap="square" rtlCol="1">
                <a:spAutoFit/>
              </a:bodyPr>
              <a:lstStyle/>
              <a:p>
                <a:pPr algn="just"/>
                <a:r>
                  <a:rPr lang="ar-KW" sz="1400" dirty="0">
                    <a:cs typeface="PT Bold Heading" pitchFamily="2" charset="-78"/>
                  </a:rPr>
                  <a:t>يتقدم التوجيه الفني العام للتربية البدنية بنات بالشكر والتقدير لكل من شارك بفكر وعلم وبذل جهد لإعداد الدليل الإرشادي المتخصص الخاص بالتربية الحركية وأنشطتها وتطبيقاتها لمرحلة رياض الاطفال حيث جمع المعرفة والعلم والذي ضم الأنشطة والتطبيقات لجعل التدريس متعة كما سهل على معلماتك الرياض من بعدكم العمل فجزاكم الله خير الجزاء على جهودكم النيرة التي بذلتموها فكان لزاما علينا تقدير هذه الجهود ..</a:t>
                </a:r>
              </a:p>
              <a:p>
                <a:pPr algn="just"/>
                <a:endParaRPr lang="ar-KW" sz="1400" dirty="0">
                  <a:cs typeface="PT Bold Heading" pitchFamily="2" charset="-78"/>
                </a:endParaRPr>
              </a:p>
            </p:txBody>
          </p:sp>
          <p:sp>
            <p:nvSpPr>
              <p:cNvPr id="16" name="مربع نص 15"/>
              <p:cNvSpPr txBox="1"/>
              <p:nvPr/>
            </p:nvSpPr>
            <p:spPr>
              <a:xfrm>
                <a:off x="433448" y="6562466"/>
                <a:ext cx="1403261" cy="830997"/>
              </a:xfrm>
              <a:prstGeom prst="rect">
                <a:avLst/>
              </a:prstGeom>
              <a:noFill/>
            </p:spPr>
            <p:txBody>
              <a:bodyPr wrap="square" rtlCol="1">
                <a:spAutoFit/>
              </a:bodyPr>
              <a:lstStyle/>
              <a:p>
                <a:pPr algn="justLow"/>
                <a:r>
                  <a:rPr lang="ar-KW" sz="1200" dirty="0">
                    <a:solidFill>
                      <a:srgbClr val="FFFF00"/>
                    </a:solidFill>
                    <a:cs typeface="PT Bold Heading" pitchFamily="2" charset="-78"/>
                  </a:rPr>
                  <a:t>الموجهة العامة للتربية البدنية بنات</a:t>
                </a:r>
              </a:p>
              <a:p>
                <a:pPr algn="justLow"/>
                <a:r>
                  <a:rPr lang="ar-KW" sz="1200" dirty="0">
                    <a:solidFill>
                      <a:srgbClr val="FFFF00"/>
                    </a:solidFill>
                    <a:cs typeface="PT Bold Heading" pitchFamily="2" charset="-78"/>
                  </a:rPr>
                  <a:t>   أ «ناهد الفهد «</a:t>
                </a:r>
              </a:p>
              <a:p>
                <a:pPr algn="justLow"/>
                <a:endParaRPr lang="ar-KW" sz="1200" dirty="0">
                  <a:solidFill>
                    <a:srgbClr val="FFFF00"/>
                  </a:solidFill>
                  <a:cs typeface="PT Bold Heading" pitchFamily="2" charset="-78"/>
                </a:endParaRPr>
              </a:p>
            </p:txBody>
          </p:sp>
        </p:grpSp>
        <p:pic>
          <p:nvPicPr>
            <p:cNvPr id="24" name="Picture 3" descr="C:\Users\froty\Desktop\55.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441420">
              <a:off x="108439" y="-512029"/>
              <a:ext cx="2725580" cy="2588753"/>
            </a:xfrm>
            <a:prstGeom prst="rect">
              <a:avLst/>
            </a:prstGeom>
            <a:noFill/>
            <a:extLst>
              <a:ext uri="{909E8E84-426E-40DD-AFC4-6F175D3DCCD1}">
                <a14:hiddenFill xmlns:a14="http://schemas.microsoft.com/office/drawing/2010/main">
                  <a:solidFill>
                    <a:srgbClr val="FFFFFF"/>
                  </a:solidFill>
                </a14:hiddenFill>
              </a:ext>
            </a:extLst>
          </p:spPr>
        </p:pic>
        <p:sp>
          <p:nvSpPr>
            <p:cNvPr id="23" name="مربع نص 22"/>
            <p:cNvSpPr txBox="1"/>
            <p:nvPr/>
          </p:nvSpPr>
          <p:spPr>
            <a:xfrm rot="20843007">
              <a:off x="-47575" y="551016"/>
              <a:ext cx="3020490" cy="553998"/>
            </a:xfrm>
            <a:prstGeom prst="rect">
              <a:avLst/>
            </a:prstGeom>
            <a:noFill/>
          </p:spPr>
          <p:txBody>
            <a:bodyPr wrap="square" rtlCol="1">
              <a:spAutoFit/>
            </a:bodyPr>
            <a:lstStyle/>
            <a:p>
              <a:pPr algn="ctr"/>
              <a:r>
                <a:rPr lang="ar-KW" dirty="0">
                  <a:solidFill>
                    <a:srgbClr val="FFFF00"/>
                  </a:solidFill>
                  <a:cs typeface="PT Bold Heading" pitchFamily="2" charset="-78"/>
                </a:rPr>
                <a:t>رأي ذوي الاختصاص</a:t>
              </a:r>
            </a:p>
            <a:p>
              <a:pPr algn="ctr"/>
              <a:endParaRPr lang="ar-KW" sz="1200" dirty="0">
                <a:solidFill>
                  <a:srgbClr val="FFFF00"/>
                </a:solidFill>
                <a:cs typeface="PT Bold Heading" pitchFamily="2" charset="-78"/>
              </a:endParaRPr>
            </a:p>
          </p:txBody>
        </p:sp>
      </p:grpSp>
      <p:sp>
        <p:nvSpPr>
          <p:cNvPr id="2" name="مربع نص 1"/>
          <p:cNvSpPr txBox="1"/>
          <p:nvPr/>
        </p:nvSpPr>
        <p:spPr>
          <a:xfrm>
            <a:off x="681485" y="7335311"/>
            <a:ext cx="2520280" cy="830997"/>
          </a:xfrm>
          <a:prstGeom prst="rect">
            <a:avLst/>
          </a:prstGeom>
          <a:noFill/>
        </p:spPr>
        <p:txBody>
          <a:bodyPr wrap="square" rtlCol="1">
            <a:spAutoFit/>
          </a:bodyPr>
          <a:lstStyle/>
          <a:p>
            <a:r>
              <a:rPr lang="ar-KW" sz="1600" b="1" dirty="0">
                <a:solidFill>
                  <a:schemeClr val="accent2">
                    <a:lumMod val="50000"/>
                  </a:schemeClr>
                </a:solidFill>
                <a:latin typeface="Andalus" panose="02020603050405020304" pitchFamily="18" charset="-78"/>
                <a:cs typeface="Diwani Simple Striped" panose="02010400000000000000" pitchFamily="2" charset="-78"/>
              </a:rPr>
              <a:t>الدكتورة –بدور المطوع </a:t>
            </a:r>
          </a:p>
          <a:p>
            <a:r>
              <a:rPr lang="ar-KW" sz="1600" b="1" dirty="0">
                <a:solidFill>
                  <a:schemeClr val="accent2">
                    <a:lumMod val="50000"/>
                  </a:schemeClr>
                </a:solidFill>
                <a:latin typeface="Andalus" panose="02020603050405020304" pitchFamily="18" charset="-78"/>
                <a:cs typeface="Diwani Simple Striped" panose="02010400000000000000" pitchFamily="2" charset="-78"/>
              </a:rPr>
              <a:t>الأستاذة –سلطانة الشطي </a:t>
            </a:r>
          </a:p>
          <a:p>
            <a:r>
              <a:rPr lang="ar-KW" sz="1600" b="1" dirty="0">
                <a:solidFill>
                  <a:schemeClr val="accent2">
                    <a:lumMod val="50000"/>
                  </a:schemeClr>
                </a:solidFill>
                <a:latin typeface="Andalus" panose="02020603050405020304" pitchFamily="18" charset="-78"/>
                <a:cs typeface="Diwani Simple Striped" panose="02010400000000000000" pitchFamily="2" charset="-78"/>
              </a:rPr>
              <a:t>الأستاذة- ناهد الفهد</a:t>
            </a:r>
          </a:p>
        </p:txBody>
      </p:sp>
      <p:pic>
        <p:nvPicPr>
          <p:cNvPr id="2051"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532">
            <a:off x="3144473" y="7189818"/>
            <a:ext cx="1221720" cy="1065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مربع نص 25"/>
          <p:cNvSpPr txBox="1"/>
          <p:nvPr/>
        </p:nvSpPr>
        <p:spPr>
          <a:xfrm>
            <a:off x="4005064" y="7368471"/>
            <a:ext cx="1452880" cy="646331"/>
          </a:xfrm>
          <a:prstGeom prst="rect">
            <a:avLst/>
          </a:prstGeom>
          <a:noFill/>
          <a:ln>
            <a:noFill/>
          </a:ln>
          <a:effectLst>
            <a:innerShdw blurRad="63500" dist="50800" dir="16200000">
              <a:prstClr val="black">
                <a:alpha val="50000"/>
              </a:prstClr>
            </a:innerShdw>
          </a:effectLst>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KW" sz="3600" b="1" dirty="0">
                <a:solidFill>
                  <a:schemeClr val="accent2">
                    <a:lumMod val="50000"/>
                  </a:schemeClr>
                </a:solidFill>
                <a:cs typeface="Diwani Bent" panose="02010400000000000000" pitchFamily="2" charset="-78"/>
              </a:rPr>
              <a:t>باقة ورد</a:t>
            </a:r>
          </a:p>
        </p:txBody>
      </p:sp>
    </p:spTree>
    <p:extLst>
      <p:ext uri="{BB962C8B-B14F-4D97-AF65-F5344CB8AC3E}">
        <p14:creationId xmlns:p14="http://schemas.microsoft.com/office/powerpoint/2010/main" val="21279860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KW"/>
          </a:p>
        </p:txBody>
      </p:sp>
      <p:sp>
        <p:nvSpPr>
          <p:cNvPr id="3" name="عنصر نائب للمحتوى 2"/>
          <p:cNvSpPr>
            <a:spLocks noGrp="1"/>
          </p:cNvSpPr>
          <p:nvPr>
            <p:ph idx="1"/>
          </p:nvPr>
        </p:nvSpPr>
        <p:spPr/>
        <p:txBody>
          <a:bodyPr/>
          <a:lstStyle/>
          <a:p>
            <a:endParaRPr lang="ar-KW"/>
          </a:p>
        </p:txBody>
      </p:sp>
    </p:spTree>
    <p:extLst>
      <p:ext uri="{BB962C8B-B14F-4D97-AF65-F5344CB8AC3E}">
        <p14:creationId xmlns:p14="http://schemas.microsoft.com/office/powerpoint/2010/main" val="8630333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KW"/>
          </a:p>
        </p:txBody>
      </p:sp>
      <p:sp>
        <p:nvSpPr>
          <p:cNvPr id="3" name="عنصر نائب للمحتوى 2"/>
          <p:cNvSpPr>
            <a:spLocks noGrp="1"/>
          </p:cNvSpPr>
          <p:nvPr>
            <p:ph idx="1"/>
          </p:nvPr>
        </p:nvSpPr>
        <p:spPr/>
        <p:txBody>
          <a:bodyPr/>
          <a:lstStyle/>
          <a:p>
            <a:endParaRPr lang="ar-KW"/>
          </a:p>
        </p:txBody>
      </p:sp>
    </p:spTree>
    <p:extLst>
      <p:ext uri="{BB962C8B-B14F-4D97-AF65-F5344CB8AC3E}">
        <p14:creationId xmlns:p14="http://schemas.microsoft.com/office/powerpoint/2010/main" val="4146799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8</a:t>
              </a:r>
              <a:endParaRPr lang="en-US" sz="1000" b="1" dirty="0">
                <a:ln w="11430"/>
                <a:effectLst>
                  <a:outerShdw blurRad="50800" dist="39000" dir="5460000" algn="tl">
                    <a:srgbClr val="000000">
                      <a:alpha val="38000"/>
                    </a:srgbClr>
                  </a:outerShdw>
                </a:effectLst>
                <a:latin typeface="Times New Roman"/>
                <a:ea typeface="Times New Roman"/>
              </a:endParaRPr>
            </a:p>
          </p:txBody>
        </p:sp>
      </p:grpSp>
      <p:pic>
        <p:nvPicPr>
          <p:cNvPr id="7" name="Picture 4" descr="C:\Users\froty\Desktop\ملفات جديدة\صور\gig-clipart-94Tb8eGig.jpg"/>
          <p:cNvPicPr>
            <a:picLocks noChangeAspect="1" noChangeArrowheads="1"/>
          </p:cNvPicPr>
          <p:nvPr/>
        </p:nvPicPr>
        <p:blipFill rotWithShape="1">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r="31196"/>
          <a:stretch/>
        </p:blipFill>
        <p:spPr bwMode="auto">
          <a:xfrm>
            <a:off x="-171400" y="1243108"/>
            <a:ext cx="6306208" cy="6713268"/>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p:cNvSpPr txBox="1"/>
          <p:nvPr/>
        </p:nvSpPr>
        <p:spPr>
          <a:xfrm rot="160272">
            <a:off x="609412" y="3591236"/>
            <a:ext cx="4463925" cy="3170099"/>
          </a:xfrm>
          <a:prstGeom prst="rect">
            <a:avLst/>
          </a:prstGeom>
          <a:noFill/>
        </p:spPr>
        <p:txBody>
          <a:bodyPr wrap="square" rtlCol="1">
            <a:spAutoFit/>
          </a:bodyPr>
          <a:lstStyle/>
          <a:p>
            <a:pPr algn="justLow"/>
            <a:r>
              <a:rPr lang="ar-KW" sz="2000" dirty="0">
                <a:latin typeface="Arial" pitchFamily="34" charset="0"/>
                <a:cs typeface="PT Bold Heading" pitchFamily="2" charset="-78"/>
              </a:rPr>
              <a:t>تهيئة الفرص المناسبة لمساعدة الأفراد على النمو الشامل المتكامل روحيا وفكريا واجتماعيا وجسمانيا إلى أقصى ما تسمح به استعداداتهم وإمكانياتهم في ضوء طبيعة المجتمع الكويتي وفلسفته وآماله وفي ضوء مبادئ الإسلام والتراث العربي و الثقافة المعاصرة بما يكفل التوازن بين تحقيق الأفراد لذواتهم وإعدادهم للمشاركة البناءة في تقدم المجتمع الكويتي بوجه خاص والمجتمع العربي والعالمي بوجه عام. </a:t>
            </a:r>
          </a:p>
        </p:txBody>
      </p:sp>
      <p:pic>
        <p:nvPicPr>
          <p:cNvPr id="9" name="Picture 5" descr="C:\Users\froty\Desktop\ملفات جديدة\صور\1409547957_stickers-5.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6583" b="9441"/>
          <a:stretch/>
        </p:blipFill>
        <p:spPr bwMode="auto">
          <a:xfrm>
            <a:off x="1340768" y="-12639"/>
            <a:ext cx="5842620" cy="20943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6"/>
          <p:cNvSpPr txBox="1">
            <a:spLocks noChangeArrowheads="1"/>
          </p:cNvSpPr>
          <p:nvPr/>
        </p:nvSpPr>
        <p:spPr bwMode="auto">
          <a:xfrm>
            <a:off x="1916832" y="870248"/>
            <a:ext cx="4474840" cy="533400"/>
          </a:xfrm>
          <a:prstGeom prst="rect">
            <a:avLst/>
          </a:prstGeom>
          <a:noFill/>
          <a:ln w="76200">
            <a:no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algn="ctr">
              <a:lnSpc>
                <a:spcPct val="115000"/>
              </a:lnSpc>
              <a:spcAft>
                <a:spcPts val="1000"/>
              </a:spcAft>
            </a:pPr>
            <a:r>
              <a:rPr lang="ar-KW" sz="2400" b="1" dirty="0">
                <a:effectLst/>
                <a:latin typeface="Times New Roman"/>
                <a:ea typeface="Calibri"/>
                <a:cs typeface="PT Bold Heading"/>
              </a:rPr>
              <a:t>الهدف الشامل للتربية في دولة الكويت</a:t>
            </a:r>
            <a:endParaRPr lang="en-US" sz="1600" dirty="0">
              <a:effectLst/>
              <a:latin typeface="Calibri"/>
              <a:ea typeface="Calibri"/>
              <a:cs typeface="Arial"/>
            </a:endParaRPr>
          </a:p>
          <a:p>
            <a:pPr algn="ctr">
              <a:lnSpc>
                <a:spcPct val="115000"/>
              </a:lnSpc>
              <a:spcAft>
                <a:spcPts val="1000"/>
              </a:spcAft>
            </a:pPr>
            <a:r>
              <a:rPr lang="en-US" sz="3200" b="1" dirty="0">
                <a:effectLst/>
                <a:latin typeface="Times New Roman"/>
                <a:ea typeface="Calibri"/>
                <a:cs typeface="PT Bold Heading"/>
              </a:rPr>
              <a:t> </a:t>
            </a:r>
            <a:endParaRPr lang="en-US" sz="1600" dirty="0">
              <a:effectLst/>
              <a:latin typeface="Calibri"/>
              <a:ea typeface="Calibri"/>
              <a:cs typeface="Arial"/>
            </a:endParaRPr>
          </a:p>
          <a:p>
            <a:pPr algn="ctr">
              <a:lnSpc>
                <a:spcPct val="115000"/>
              </a:lnSpc>
              <a:spcAft>
                <a:spcPts val="1000"/>
              </a:spcAft>
            </a:pPr>
            <a:r>
              <a:rPr lang="en-US" sz="3200" b="1" dirty="0">
                <a:effectLst/>
                <a:latin typeface="Times New Roman"/>
                <a:ea typeface="Calibri"/>
                <a:cs typeface="PT Bold Heading"/>
              </a:rPr>
              <a:t> </a:t>
            </a:r>
            <a:endParaRPr lang="en-US" sz="1600" dirty="0">
              <a:effectLst/>
              <a:latin typeface="Calibri"/>
              <a:ea typeface="Calibri"/>
              <a:cs typeface="Arial"/>
            </a:endParaRPr>
          </a:p>
          <a:p>
            <a:pPr algn="ctr">
              <a:lnSpc>
                <a:spcPct val="115000"/>
              </a:lnSpc>
              <a:spcAft>
                <a:spcPts val="1000"/>
              </a:spcAft>
            </a:pPr>
            <a:r>
              <a:rPr lang="en-US" sz="3200" b="1" dirty="0">
                <a:effectLst/>
                <a:latin typeface="Times New Roman"/>
                <a:ea typeface="Calibri"/>
                <a:cs typeface="PT Bold Heading"/>
              </a:rPr>
              <a:t> </a:t>
            </a:r>
            <a:endParaRPr lang="en-US" sz="1600" dirty="0">
              <a:effectLst/>
              <a:latin typeface="Calibri"/>
              <a:ea typeface="Calibri"/>
              <a:cs typeface="Arial"/>
            </a:endParaRPr>
          </a:p>
          <a:p>
            <a:pPr algn="ctr">
              <a:lnSpc>
                <a:spcPct val="115000"/>
              </a:lnSpc>
              <a:spcAft>
                <a:spcPts val="1000"/>
              </a:spcAft>
            </a:pPr>
            <a:r>
              <a:rPr lang="en-US" sz="3200" b="1" dirty="0">
                <a:effectLst/>
                <a:latin typeface="Times New Roman"/>
                <a:ea typeface="Calibri"/>
                <a:cs typeface="PT Bold Heading"/>
              </a:rPr>
              <a:t> </a:t>
            </a:r>
            <a:endParaRPr lang="en-US" sz="1600" dirty="0">
              <a:effectLst/>
              <a:latin typeface="Calibri"/>
              <a:ea typeface="Calibri"/>
              <a:cs typeface="Arial"/>
            </a:endParaRPr>
          </a:p>
        </p:txBody>
      </p:sp>
    </p:spTree>
    <p:extLst>
      <p:ext uri="{BB962C8B-B14F-4D97-AF65-F5344CB8AC3E}">
        <p14:creationId xmlns:p14="http://schemas.microsoft.com/office/powerpoint/2010/main" val="2696182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3955" y="5148063"/>
            <a:ext cx="6855363" cy="3994381"/>
            <a:chOff x="3955" y="5148063"/>
            <a:chExt cx="6855363" cy="3994381"/>
          </a:xfrm>
        </p:grpSpPr>
        <p:pic>
          <p:nvPicPr>
            <p:cNvPr id="5" name="Picture 2" descr="C:\Users\froty\Desktop\ملفات جديدة\صور\985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571"/>
            <a:stretch/>
          </p:blipFill>
          <p:spPr bwMode="auto">
            <a:xfrm>
              <a:off x="3955" y="5148063"/>
              <a:ext cx="6855363" cy="399438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3284984" y="8785982"/>
              <a:ext cx="738566" cy="328907"/>
            </a:xfrm>
            <a:prstGeom prst="rect">
              <a:avLst/>
            </a:prstGeom>
            <a:noFill/>
          </p:spPr>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spcAft>
                  <a:spcPts val="0"/>
                </a:spcAft>
              </a:pPr>
              <a:r>
                <a:rPr lang="ar-KW" sz="2000" b="1" kern="1200" dirty="0">
                  <a:ln w="11430"/>
                  <a:effectLst>
                    <a:outerShdw blurRad="50800" dist="39000" dir="5460000" algn="tl">
                      <a:srgbClr val="000000">
                        <a:alpha val="38000"/>
                      </a:srgbClr>
                    </a:outerShdw>
                  </a:effectLst>
                  <a:latin typeface="Monotype Koufi"/>
                  <a:ea typeface="Monotype Koufi"/>
                </a:rPr>
                <a:t>9</a:t>
              </a:r>
              <a:endParaRPr lang="en-US" sz="1000" b="1" dirty="0">
                <a:ln w="11430"/>
                <a:effectLst>
                  <a:outerShdw blurRad="50800" dist="39000" dir="5460000" algn="tl">
                    <a:srgbClr val="000000">
                      <a:alpha val="38000"/>
                    </a:srgbClr>
                  </a:outerShdw>
                </a:effectLst>
                <a:latin typeface="Times New Roman"/>
                <a:ea typeface="Times New Roman"/>
              </a:endParaRPr>
            </a:p>
          </p:txBody>
        </p:sp>
      </p:grpSp>
      <p:pic>
        <p:nvPicPr>
          <p:cNvPr id="7" name="Picture 18" descr="http://abqdog.com/images/backgrounds/post-it-notes3.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2923" t="28675" r="34153" b="14800"/>
          <a:stretch/>
        </p:blipFill>
        <p:spPr bwMode="auto">
          <a:xfrm>
            <a:off x="44624" y="467544"/>
            <a:ext cx="3468018" cy="4802342"/>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p:cNvSpPr txBox="1"/>
          <p:nvPr/>
        </p:nvSpPr>
        <p:spPr>
          <a:xfrm>
            <a:off x="416298" y="755575"/>
            <a:ext cx="2715301" cy="4016484"/>
          </a:xfrm>
          <a:prstGeom prst="rect">
            <a:avLst/>
          </a:prstGeom>
          <a:noFill/>
        </p:spPr>
        <p:txBody>
          <a:bodyPr wrap="square" rtlCol="1">
            <a:spAutoFit/>
          </a:bodyPr>
          <a:lstStyle/>
          <a:p>
            <a:pPr algn="justLow"/>
            <a:r>
              <a:rPr lang="ar-KW" sz="1500" b="1" dirty="0">
                <a:solidFill>
                  <a:srgbClr val="D60093"/>
                </a:solidFill>
              </a:rPr>
              <a:t>1- </a:t>
            </a:r>
            <a:r>
              <a:rPr lang="ar-KW" sz="1500" b="1" dirty="0"/>
              <a:t>مساعدة الأطفال على غرس العقيدة الإسلامية في نفوسهم، وترسيخ الإيمان بالله في قلوبهم، وتنمية اتجاهات إيجابية نحو الدين  والقيم الإسلامية.</a:t>
            </a:r>
          </a:p>
          <a:p>
            <a:pPr algn="justLow"/>
            <a:r>
              <a:rPr lang="ar-KW" sz="1500" b="1" dirty="0">
                <a:solidFill>
                  <a:srgbClr val="D60093"/>
                </a:solidFill>
              </a:rPr>
              <a:t>2-</a:t>
            </a:r>
            <a:r>
              <a:rPr lang="ar-KW" sz="1500" b="1" dirty="0"/>
              <a:t> مساعدة الأطفال على اكساب مشاعر الانتماء للأسرة والكويت    والخليج العربي والأمة العربية الإسلامية.</a:t>
            </a:r>
          </a:p>
          <a:p>
            <a:pPr algn="justLow"/>
            <a:r>
              <a:rPr lang="ar-KW" sz="1500" b="1" dirty="0">
                <a:solidFill>
                  <a:srgbClr val="D60093"/>
                </a:solidFill>
              </a:rPr>
              <a:t>3-</a:t>
            </a:r>
            <a:r>
              <a:rPr lang="ar-KW" sz="1500" b="1" dirty="0"/>
              <a:t> مساعدة الأطفال على تكوين مفهوم ايجابي عن الذات.</a:t>
            </a:r>
          </a:p>
          <a:p>
            <a:pPr algn="justLow"/>
            <a:r>
              <a:rPr lang="ar-KW" sz="1500" b="1" dirty="0">
                <a:solidFill>
                  <a:srgbClr val="D60093"/>
                </a:solidFill>
              </a:rPr>
              <a:t>4-</a:t>
            </a:r>
            <a:r>
              <a:rPr lang="ar-KW" sz="1500" b="1" dirty="0"/>
              <a:t> مساعدة الأطفال على كسب الاتجاهات  التي تساعدهم على ان يكونوا آمنين وإيجابيين في علاقاتهم مع اقرانهم ومع الراشدين.</a:t>
            </a:r>
          </a:p>
          <a:p>
            <a:pPr algn="justLow"/>
            <a:r>
              <a:rPr lang="ar-KW" sz="1500" b="1" dirty="0">
                <a:solidFill>
                  <a:srgbClr val="D60093"/>
                </a:solidFill>
              </a:rPr>
              <a:t>5-</a:t>
            </a:r>
            <a:r>
              <a:rPr lang="ar-KW" sz="1500" b="1" dirty="0"/>
              <a:t> مساعدة الأطفال على تنمية إحساسهم بالمسؤولية والاستقلال ومع ذلك يتقبلون الحدود التي يتطلبها العيش  في مجتمع متعاون.</a:t>
            </a:r>
          </a:p>
        </p:txBody>
      </p:sp>
      <p:pic>
        <p:nvPicPr>
          <p:cNvPr id="9" name="Picture 18" descr="http://abqdog.com/images/backgrounds/post-it-notes3.jpg"/>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 t="28675" r="66859" b="9380"/>
          <a:stretch/>
        </p:blipFill>
        <p:spPr bwMode="auto">
          <a:xfrm>
            <a:off x="3130180" y="3275856"/>
            <a:ext cx="3490957" cy="5262779"/>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p:cNvSpPr txBox="1"/>
          <p:nvPr/>
        </p:nvSpPr>
        <p:spPr>
          <a:xfrm rot="21435066">
            <a:off x="3540066" y="3554462"/>
            <a:ext cx="2794620" cy="3970318"/>
          </a:xfrm>
          <a:prstGeom prst="rect">
            <a:avLst/>
          </a:prstGeom>
          <a:noFill/>
        </p:spPr>
        <p:txBody>
          <a:bodyPr wrap="square" rtlCol="1">
            <a:spAutoFit/>
          </a:bodyPr>
          <a:lstStyle/>
          <a:p>
            <a:pPr algn="just"/>
            <a:r>
              <a:rPr lang="ar-KW" sz="1400" b="1" dirty="0">
                <a:solidFill>
                  <a:srgbClr val="D60093"/>
                </a:solidFill>
              </a:rPr>
              <a:t>6-</a:t>
            </a:r>
            <a:r>
              <a:rPr lang="ar-KW" sz="1400" b="1" dirty="0"/>
              <a:t> مساعدة الأطفال على كسب اتجاهات إيجابية نحو البيئة المحيطة بهم،    وتقدير مظاهر الجمال فيها، والمحافظة عليها.</a:t>
            </a:r>
          </a:p>
          <a:p>
            <a:pPr algn="just"/>
            <a:r>
              <a:rPr lang="ar-KW" sz="1400" b="1" dirty="0">
                <a:solidFill>
                  <a:srgbClr val="D60093"/>
                </a:solidFill>
              </a:rPr>
              <a:t>7-</a:t>
            </a:r>
            <a:r>
              <a:rPr lang="ar-KW" sz="1400" b="1" dirty="0"/>
              <a:t> مساعدة الأطفال على إدراك حاجاتهم الجسمية، والمحافظة على  ابدانهم و تقويتها ،من خلال تنمية عادات صحية سليمة  في اللعب  والراحة والنوم والتنفس والمأكل والملبس، وغرس عادات الأمن والسلامة في المنزل والشارع والروضة.</a:t>
            </a:r>
          </a:p>
          <a:p>
            <a:pPr algn="just"/>
            <a:r>
              <a:rPr lang="ar-KW" sz="1400" b="1" dirty="0">
                <a:solidFill>
                  <a:srgbClr val="D60093"/>
                </a:solidFill>
              </a:rPr>
              <a:t>8-</a:t>
            </a:r>
            <a:r>
              <a:rPr lang="ar-KW" sz="1400" b="1" dirty="0"/>
              <a:t> مساعدة الأطفال على تنمية جميع حواسهم، واستخدام أجسامهم    والتحكم فيها بمهارة وإحساس متزايد بالثقة.</a:t>
            </a:r>
          </a:p>
          <a:p>
            <a:pPr algn="just"/>
            <a:r>
              <a:rPr lang="ar-KW" sz="1400" b="1" dirty="0">
                <a:solidFill>
                  <a:srgbClr val="D60093"/>
                </a:solidFill>
              </a:rPr>
              <a:t>9-</a:t>
            </a:r>
            <a:r>
              <a:rPr lang="ar-KW" sz="1400" b="1" dirty="0"/>
              <a:t> مساعدة الأطفال على كسب بعض المهارات الأساسية اللازمة  للحياة في المجتمع.</a:t>
            </a:r>
          </a:p>
          <a:p>
            <a:pPr algn="just"/>
            <a:r>
              <a:rPr lang="ar-KW" sz="1400" b="1" dirty="0">
                <a:solidFill>
                  <a:srgbClr val="D60093"/>
                </a:solidFill>
              </a:rPr>
              <a:t>10-</a:t>
            </a:r>
            <a:r>
              <a:rPr lang="ar-KW" sz="1400" b="1" dirty="0"/>
              <a:t> مساعدة الأطفال على توسيع اهتماماتهم ومداركهم عن البيئة   الطبيعية المحيطة بهم، والتفاعل الإيجابي</a:t>
            </a:r>
          </a:p>
        </p:txBody>
      </p:sp>
      <p:pic>
        <p:nvPicPr>
          <p:cNvPr id="11" name="Picture 13" descr="C:\Users\froty\Desktop\ملفات جديدة\صور\1320153203_1.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9965"/>
          <a:stretch/>
        </p:blipFill>
        <p:spPr bwMode="auto">
          <a:xfrm>
            <a:off x="2887956" y="323528"/>
            <a:ext cx="4098842" cy="2952329"/>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p:cNvSpPr/>
          <p:nvPr/>
        </p:nvSpPr>
        <p:spPr>
          <a:xfrm>
            <a:off x="3645024" y="1080981"/>
            <a:ext cx="2376264" cy="112639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lIns="91440" tIns="45720" rIns="91440" bIns="4572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KW" sz="2600" b="1" dirty="0">
                <a:ln w="11430">
                  <a:solidFill>
                    <a:srgbClr val="FFFF00"/>
                  </a:solidFill>
                </a:ln>
                <a:solidFill>
                  <a:srgbClr val="FFFF00"/>
                </a:solidFill>
                <a:latin typeface="Monotype Koufi"/>
                <a:ea typeface="Monotype Koufi"/>
                <a:cs typeface="Monotype Koufi"/>
              </a:rPr>
              <a:t>الأهداف العامة</a:t>
            </a:r>
          </a:p>
          <a:p>
            <a:pPr algn="ctr"/>
            <a:r>
              <a:rPr lang="ar-KW" sz="2600" b="1" dirty="0">
                <a:ln w="11430">
                  <a:solidFill>
                    <a:srgbClr val="FFFF00"/>
                  </a:solidFill>
                </a:ln>
                <a:solidFill>
                  <a:srgbClr val="FFFF00"/>
                </a:solidFill>
                <a:latin typeface="Monotype Koufi"/>
                <a:ea typeface="Monotype Koufi"/>
                <a:cs typeface="Monotype Koufi"/>
              </a:rPr>
              <a:t>لمرحلة رياض</a:t>
            </a:r>
          </a:p>
          <a:p>
            <a:pPr algn="ctr"/>
            <a:r>
              <a:rPr lang="ar-KW" sz="2600" b="1" dirty="0">
                <a:ln w="11430">
                  <a:solidFill>
                    <a:srgbClr val="FFFF00"/>
                  </a:solidFill>
                </a:ln>
                <a:solidFill>
                  <a:srgbClr val="FFFF00"/>
                </a:solidFill>
                <a:latin typeface="Monotype Koufi"/>
                <a:ea typeface="Monotype Koufi"/>
                <a:cs typeface="Monotype Koufi"/>
              </a:rPr>
              <a:t>الأطفال</a:t>
            </a:r>
            <a:endParaRPr lang="en-US" sz="2600" b="1" dirty="0">
              <a:ln w="11430">
                <a:solidFill>
                  <a:srgbClr val="FFFF00"/>
                </a:solidFill>
              </a:ln>
              <a:solidFill>
                <a:srgbClr val="FFFF00"/>
              </a:solidFill>
              <a:latin typeface="Times New Roman"/>
              <a:ea typeface="Times New Roman"/>
            </a:endParaRPr>
          </a:p>
        </p:txBody>
      </p:sp>
    </p:spTree>
    <p:extLst>
      <p:ext uri="{BB962C8B-B14F-4D97-AF65-F5344CB8AC3E}">
        <p14:creationId xmlns:p14="http://schemas.microsoft.com/office/powerpoint/2010/main" val="2696182338"/>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1941</TotalTime>
  <Words>7147</Words>
  <Application>Microsoft Office PowerPoint</Application>
  <PresentationFormat>عرض على الشاشة (4:3)</PresentationFormat>
  <Paragraphs>1500</Paragraphs>
  <Slides>71</Slides>
  <Notes>3</Notes>
  <HiddenSlides>0</HiddenSlides>
  <MMClips>0</MMClips>
  <ScaleCrop>false</ScaleCrop>
  <HeadingPairs>
    <vt:vector size="4" baseType="variant">
      <vt:variant>
        <vt:lpstr>نسق</vt:lpstr>
      </vt:variant>
      <vt:variant>
        <vt:i4>1</vt:i4>
      </vt:variant>
      <vt:variant>
        <vt:lpstr>عناوين الشرائح</vt:lpstr>
      </vt:variant>
      <vt:variant>
        <vt:i4>71</vt:i4>
      </vt:variant>
    </vt:vector>
  </HeadingPairs>
  <TitlesOfParts>
    <vt:vector size="72" baseType="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froty froty</dc:creator>
  <cp:lastModifiedBy>نوره فهد قراش العتيبي</cp:lastModifiedBy>
  <cp:revision>141</cp:revision>
  <dcterms:created xsi:type="dcterms:W3CDTF">2016-07-01T23:27:06Z</dcterms:created>
  <dcterms:modified xsi:type="dcterms:W3CDTF">2021-12-20T06:38:31Z</dcterms:modified>
</cp:coreProperties>
</file>